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302" r:id="rId11"/>
    <p:sldId id="304" r:id="rId12"/>
    <p:sldId id="305" r:id="rId13"/>
    <p:sldId id="30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6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배열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배열 </a:t>
            </a:r>
            <a:r>
              <a:rPr lang="ko-KR" altLang="en-US" sz="4000" dirty="0" err="1" smtClean="0"/>
              <a:t>메서드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6246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push, pop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9592" y="1451683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pop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03848" y="156056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배열의 마지막 요소를 제거하고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제거한 요소를 반환합니다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99592" y="2492896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08663" y="274027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배열의 끝에 요소를 추가합니다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79007"/>
              </p:ext>
            </p:extLst>
          </p:nvPr>
        </p:nvGraphicFramePr>
        <p:xfrm>
          <a:off x="1793655" y="4083676"/>
          <a:ext cx="4980385" cy="442848"/>
        </p:xfrm>
        <a:graphic>
          <a:graphicData uri="http://schemas.openxmlformats.org/drawingml/2006/table">
            <a:tbl>
              <a:tblPr firstRow="1" bandRow="1"/>
              <a:tblGrid>
                <a:gridCol w="996077"/>
                <a:gridCol w="996077"/>
                <a:gridCol w="996077"/>
                <a:gridCol w="996077"/>
                <a:gridCol w="996077"/>
              </a:tblGrid>
              <a:tr h="4428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3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5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7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9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865663" y="3760314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/>
              <a:t>a</a:t>
            </a:r>
            <a:r>
              <a:rPr lang="en-US" altLang="ko-KR" sz="1600" b="1" dirty="0" err="1" smtClean="0"/>
              <a:t>rr</a:t>
            </a:r>
            <a:r>
              <a:rPr lang="en-US" altLang="ko-KR" sz="1600" b="1" dirty="0" smtClean="0"/>
              <a:t>[0</a:t>
            </a:r>
            <a:r>
              <a:rPr lang="en-US" altLang="ko-KR" sz="1600" b="1" dirty="0"/>
              <a:t>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09778" y="3760314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[1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1887" y="3757648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[2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9999" y="3757648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[3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26103" y="3757648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[4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0112" y="328498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0000"/>
                </a:solidFill>
              </a:rPr>
              <a:t>arr.pop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();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826103" y="3717032"/>
            <a:ext cx="906137" cy="892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/>
          <p:nvPr/>
        </p:nvCxnSpPr>
        <p:spPr>
          <a:xfrm flipV="1">
            <a:off x="6651067" y="3212976"/>
            <a:ext cx="801255" cy="72871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790098" y="4936867"/>
            <a:ext cx="97814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4936867"/>
            <a:ext cx="167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00B0F0"/>
                </a:solidFill>
              </a:rPr>
              <a:t>arr.push</a:t>
            </a:r>
            <a:r>
              <a:rPr lang="en-US" altLang="ko-KR" sz="2000" b="1" dirty="0" smtClean="0">
                <a:solidFill>
                  <a:srgbClr val="00B0F0"/>
                </a:solidFill>
              </a:rPr>
              <a:t>(11);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888216" y="4836262"/>
            <a:ext cx="773105" cy="6464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44" name="구부러진 연결선 43"/>
          <p:cNvCxnSpPr>
            <a:endCxn id="30" idx="3"/>
          </p:cNvCxnSpPr>
          <p:nvPr/>
        </p:nvCxnSpPr>
        <p:spPr>
          <a:xfrm rot="5400000" flipH="1" flipV="1">
            <a:off x="6293785" y="4672637"/>
            <a:ext cx="847791" cy="112719"/>
          </a:xfrm>
          <a:prstGeom prst="curvedConnector4">
            <a:avLst>
              <a:gd name="adj1" fmla="val 36941"/>
              <a:gd name="adj2" fmla="val 302805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78983"/>
              </p:ext>
            </p:extLst>
          </p:nvPr>
        </p:nvGraphicFramePr>
        <p:xfrm>
          <a:off x="1787738" y="5661248"/>
          <a:ext cx="4980385" cy="442848"/>
        </p:xfrm>
        <a:graphic>
          <a:graphicData uri="http://schemas.openxmlformats.org/drawingml/2006/table">
            <a:tbl>
              <a:tblPr firstRow="1" bandRow="1"/>
              <a:tblGrid>
                <a:gridCol w="996077"/>
                <a:gridCol w="996077"/>
                <a:gridCol w="996077"/>
                <a:gridCol w="996077"/>
                <a:gridCol w="996077"/>
              </a:tblGrid>
              <a:tr h="4428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3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5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7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11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2339752" y="4728996"/>
            <a:ext cx="317999" cy="6079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shift, </a:t>
            </a:r>
            <a:r>
              <a:rPr lang="en-US" altLang="ko-KR" dirty="0" err="1" smtClean="0"/>
              <a:t>unshift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9592" y="1451683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03848" y="156056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배열의 맨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요소를 제거하고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제거한 요소를 반환합니다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99592" y="2492896"/>
            <a:ext cx="1728192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unshift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8663" y="263691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배열의 맨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위치에 요소를 추가합니다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45878"/>
              </p:ext>
            </p:extLst>
          </p:nvPr>
        </p:nvGraphicFramePr>
        <p:xfrm>
          <a:off x="1793655" y="4083676"/>
          <a:ext cx="4980385" cy="442848"/>
        </p:xfrm>
        <a:graphic>
          <a:graphicData uri="http://schemas.openxmlformats.org/drawingml/2006/table">
            <a:tbl>
              <a:tblPr firstRow="1" bandRow="1"/>
              <a:tblGrid>
                <a:gridCol w="996077"/>
                <a:gridCol w="996077"/>
                <a:gridCol w="996077"/>
                <a:gridCol w="996077"/>
                <a:gridCol w="996077"/>
              </a:tblGrid>
              <a:tr h="4428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3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5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7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9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865663" y="3760314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/>
              <a:t>a</a:t>
            </a:r>
            <a:r>
              <a:rPr lang="en-US" altLang="ko-KR" sz="1600" b="1" dirty="0" err="1" smtClean="0"/>
              <a:t>rr</a:t>
            </a:r>
            <a:r>
              <a:rPr lang="en-US" altLang="ko-KR" sz="1600" b="1" dirty="0" smtClean="0"/>
              <a:t>[0</a:t>
            </a:r>
            <a:r>
              <a:rPr lang="en-US" altLang="ko-KR" sz="1600" b="1" dirty="0"/>
              <a:t>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09778" y="3760314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[1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1887" y="3757648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[2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9999" y="3757648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[3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26103" y="3757648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[4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7664" y="3363987"/>
            <a:ext cx="144016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0000"/>
                </a:solidFill>
              </a:rPr>
              <a:t>arr.shift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();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793655" y="3717032"/>
            <a:ext cx="906137" cy="892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/>
          <p:nvPr/>
        </p:nvCxnSpPr>
        <p:spPr>
          <a:xfrm rot="10800000">
            <a:off x="1217591" y="3705290"/>
            <a:ext cx="576064" cy="50187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37570" y="5043379"/>
            <a:ext cx="97814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3728" y="5055718"/>
            <a:ext cx="189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00B0F0"/>
                </a:solidFill>
              </a:rPr>
              <a:t>arr.unshift</a:t>
            </a:r>
            <a:r>
              <a:rPr lang="en-US" altLang="ko-KR" sz="2000" b="1" dirty="0" smtClean="0">
                <a:solidFill>
                  <a:srgbClr val="00B0F0"/>
                </a:solidFill>
              </a:rPr>
              <a:t>(-5);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35688" y="4942774"/>
            <a:ext cx="773105" cy="6464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44" name="구부러진 연결선 43"/>
          <p:cNvCxnSpPr/>
          <p:nvPr/>
        </p:nvCxnSpPr>
        <p:spPr>
          <a:xfrm rot="5400000" flipH="1" flipV="1">
            <a:off x="1062750" y="4391268"/>
            <a:ext cx="860203" cy="601608"/>
          </a:xfrm>
          <a:prstGeom prst="curvedConnector2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07547"/>
              </p:ext>
            </p:extLst>
          </p:nvPr>
        </p:nvGraphicFramePr>
        <p:xfrm>
          <a:off x="1787738" y="5661248"/>
          <a:ext cx="4980385" cy="442848"/>
        </p:xfrm>
        <a:graphic>
          <a:graphicData uri="http://schemas.openxmlformats.org/drawingml/2006/table">
            <a:tbl>
              <a:tblPr firstRow="1" bandRow="1"/>
              <a:tblGrid>
                <a:gridCol w="996077"/>
                <a:gridCol w="996077"/>
                <a:gridCol w="996077"/>
                <a:gridCol w="996077"/>
                <a:gridCol w="996077"/>
              </a:tblGrid>
              <a:tr h="4428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-5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3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5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7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11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6063147" y="4741408"/>
            <a:ext cx="317999" cy="6079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그 외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04558"/>
              </p:ext>
            </p:extLst>
          </p:nvPr>
        </p:nvGraphicFramePr>
        <p:xfrm>
          <a:off x="899592" y="1052736"/>
          <a:ext cx="7272808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2248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indexOf</a:t>
                      </a:r>
                      <a:r>
                        <a:rPr lang="en-US" altLang="ko-KR" dirty="0" smtClean="0"/>
                        <a:t>(element)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배열에서 요소를 검색하여 인덱스를 반환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concat</a:t>
                      </a:r>
                      <a:r>
                        <a:rPr lang="en-US" altLang="ko-KR" dirty="0" smtClean="0"/>
                        <a:t>(array)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주어진 배열의 요소들을 </a:t>
                      </a:r>
                      <a:r>
                        <a:rPr lang="ko-KR" altLang="en-US" sz="1800" dirty="0" err="1" smtClean="0"/>
                        <a:t>맨뒤에</a:t>
                      </a:r>
                      <a:r>
                        <a:rPr lang="ko-KR" altLang="en-US" sz="1800" dirty="0" smtClean="0"/>
                        <a:t> 추가한 후 복사한 배열을 반환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splice(</a:t>
                      </a:r>
                      <a:r>
                        <a:rPr lang="en-US" altLang="ko-KR" dirty="0" err="1" smtClean="0"/>
                        <a:t>beginIndex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deleteCount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배열의 요소를 제거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slice(</a:t>
                      </a:r>
                      <a:r>
                        <a:rPr lang="en-US" altLang="ko-KR" dirty="0" err="1" smtClean="0"/>
                        <a:t>beginIndex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endIndex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배열의 인덱스 범위만큼의 요소를 잘라서 복사한 배열을 반환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join(separator)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배열의 모든 요소를 문자열로 변환 후 </a:t>
                      </a:r>
                      <a:r>
                        <a:rPr lang="ko-KR" altLang="en-US" sz="1800" dirty="0" err="1" smtClean="0"/>
                        <a:t>구분자로</a:t>
                      </a:r>
                      <a:r>
                        <a:rPr lang="ko-KR" altLang="en-US" sz="1800" dirty="0" smtClean="0"/>
                        <a:t> 연결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구분자</a:t>
                      </a:r>
                      <a:r>
                        <a:rPr lang="ko-KR" altLang="en-US" sz="1800" dirty="0" smtClean="0"/>
                        <a:t> 기본값 콤마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reverse()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원본 배열의 순서를 반대로 뒤집음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includes(element)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배열 내의 특정 요소가 포함되었는지 확인하여 논리값으로 반환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배열 특징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배열이란</a:t>
            </a:r>
            <a:r>
              <a:rPr lang="en-US" altLang="ko-KR" dirty="0"/>
              <a:t>?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71600" y="1412776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55776" y="2924944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887924" y="1196752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36096" y="2924944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948264" y="1340768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1640" y="1628800"/>
            <a:ext cx="648072" cy="540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47964" y="1412776"/>
            <a:ext cx="648072" cy="54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08304" y="1591861"/>
            <a:ext cx="648072" cy="540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5816" y="3158502"/>
            <a:ext cx="648072" cy="54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96136" y="3158502"/>
            <a:ext cx="648072" cy="54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9590" y="4208422"/>
            <a:ext cx="7344815" cy="209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메모리에 정수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개를 저장해서 쉽게 관리하고 싶은데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이런 식으로 각각의 변수에 저장한다면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어떤 불편함이 있을까요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만약에 정수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개가 아니라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500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개면 어떨까요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???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4136414"/>
            <a:ext cx="7848872" cy="19442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5576" y="973549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&lt;&lt;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num1&gt;&gt;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07904" y="764704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num2&gt;&gt;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39752" y="2492896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num4&gt;&gt;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92080" y="2492896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num5&gt;&gt;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04248" y="944623"/>
            <a:ext cx="1728192" cy="39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num3&gt;&gt;</a:t>
            </a:r>
          </a:p>
        </p:txBody>
      </p:sp>
    </p:spTree>
    <p:extLst>
      <p:ext uri="{BB962C8B-B14F-4D97-AF65-F5344CB8AC3E}">
        <p14:creationId xmlns:p14="http://schemas.microsoft.com/office/powerpoint/2010/main" val="375094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배열이란</a:t>
            </a:r>
            <a:r>
              <a:rPr lang="en-US" altLang="ko-KR" dirty="0"/>
              <a:t>?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43608" y="1412776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148064" y="1412776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411760" y="1412776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516216" y="1412776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79912" y="1412776"/>
            <a:ext cx="1368152" cy="10081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03648" y="1628800"/>
            <a:ext cx="648072" cy="540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71800" y="1657394"/>
            <a:ext cx="648072" cy="54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9952" y="1663868"/>
            <a:ext cx="648072" cy="54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08104" y="1660046"/>
            <a:ext cx="648072" cy="54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76256" y="1660046"/>
            <a:ext cx="648072" cy="54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9592" y="3717032"/>
            <a:ext cx="7344815" cy="210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배열이란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한 개의 변수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여러 개의 데이터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저장하고 참조하고 싶을 때 사용합니다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복수의 데이터를 하나의 변수로 통제할 수 있다는 장점을 가지고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인덱스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라는 순차적인 번호가 부여되어 있어서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반복문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처리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 수월해집니다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647565" y="3573016"/>
            <a:ext cx="7848872" cy="24482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3788" y="821502"/>
            <a:ext cx="3816424" cy="45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&lt;&lt;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numbers&gt;&gt;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1600" y="2636912"/>
            <a:ext cx="6912768" cy="513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srgbClr val="0000FF"/>
                </a:solidFill>
              </a:rPr>
              <a:t>   [0]        [1]       [2]        [3]       [4]</a:t>
            </a:r>
          </a:p>
        </p:txBody>
      </p:sp>
    </p:spTree>
    <p:extLst>
      <p:ext uri="{BB962C8B-B14F-4D97-AF65-F5344CB8AC3E}">
        <p14:creationId xmlns:p14="http://schemas.microsoft.com/office/powerpoint/2010/main" val="25398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배열 생성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880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배열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(Array Literal)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3568" y="1093882"/>
            <a:ext cx="777686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/>
              <a:t>배열을 </a:t>
            </a:r>
            <a:r>
              <a:rPr lang="ko-KR" altLang="en-US" sz="2200" b="1" dirty="0"/>
              <a:t>사용하기 </a:t>
            </a:r>
            <a:r>
              <a:rPr lang="ko-KR" altLang="en-US" sz="2200" b="1" dirty="0" smtClean="0"/>
              <a:t>위한 가장 쉬운 생성 방식은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배열 </a:t>
            </a:r>
            <a:r>
              <a:rPr lang="ko-KR" altLang="en-US" sz="2200" b="1" dirty="0" err="1" smtClean="0">
                <a:solidFill>
                  <a:srgbClr val="FF0000"/>
                </a:solidFill>
              </a:rPr>
              <a:t>리터럴</a:t>
            </a:r>
            <a:r>
              <a:rPr lang="ko-KR" altLang="en-US" sz="2200" b="1" dirty="0" err="1" smtClean="0"/>
              <a:t>을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200" b="1" dirty="0" smtClean="0"/>
              <a:t>사용하는 것입니다</a:t>
            </a:r>
            <a:r>
              <a:rPr lang="en-US" altLang="ko-KR" sz="2200" b="1" dirty="0" smtClean="0"/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 smtClean="0"/>
          </a:p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/>
              <a:t>배열 </a:t>
            </a:r>
            <a:r>
              <a:rPr lang="ko-KR" altLang="en-US" sz="2200" b="1" dirty="0" err="1" smtClean="0"/>
              <a:t>리터럴은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0</a:t>
            </a:r>
            <a:r>
              <a:rPr lang="ko-KR" altLang="en-US" sz="2200" b="1" dirty="0" smtClean="0"/>
              <a:t>개 이상의 요소를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쉼표로 구분하여 대괄호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([])</a:t>
            </a:r>
            <a:r>
              <a:rPr lang="ko-KR" altLang="en-US" sz="2200" b="1" dirty="0" smtClean="0"/>
              <a:t>로 묶습니다</a:t>
            </a:r>
            <a:r>
              <a:rPr lang="en-US" altLang="ko-KR" sz="2200" b="1" dirty="0" smtClean="0"/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dirty="0"/>
          </a:p>
          <a:p>
            <a:pPr>
              <a:defRPr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                </a:t>
            </a:r>
            <a:r>
              <a:rPr lang="en-US" altLang="ko-KR" sz="2200" b="1" dirty="0" err="1" smtClean="0"/>
              <a:t>var</a:t>
            </a:r>
            <a:r>
              <a:rPr lang="en-US" altLang="ko-KR" sz="2200" b="1" dirty="0" smtClean="0"/>
              <a:t> </a:t>
            </a:r>
            <a:r>
              <a:rPr lang="en-US" altLang="ko-KR" sz="2200" b="1" dirty="0" err="1" smtClean="0"/>
              <a:t>arr</a:t>
            </a:r>
            <a:r>
              <a:rPr lang="en-US" altLang="ko-KR" sz="2200" b="1" dirty="0" smtClean="0"/>
              <a:t> = [ 1, 3, </a:t>
            </a:r>
            <a:r>
              <a:rPr lang="en-US" altLang="ko-KR" sz="2200" b="1" dirty="0"/>
              <a:t>5</a:t>
            </a:r>
            <a:r>
              <a:rPr lang="en-US" altLang="ko-KR" sz="2200" b="1" dirty="0" smtClean="0"/>
              <a:t>, </a:t>
            </a:r>
            <a:r>
              <a:rPr lang="en-US" altLang="ko-KR" sz="2200" b="1" dirty="0"/>
              <a:t>7</a:t>
            </a:r>
            <a:r>
              <a:rPr lang="en-US" altLang="ko-KR" sz="2200" b="1" dirty="0" smtClean="0"/>
              <a:t>, </a:t>
            </a:r>
            <a:r>
              <a:rPr lang="en-US" altLang="ko-KR" sz="2200" b="1" dirty="0"/>
              <a:t>9</a:t>
            </a:r>
            <a:r>
              <a:rPr lang="en-US" altLang="ko-KR" sz="2200" b="1" dirty="0" smtClean="0"/>
              <a:t> ];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5" name="순서도: 처리 74"/>
          <p:cNvSpPr/>
          <p:nvPr/>
        </p:nvSpPr>
        <p:spPr>
          <a:xfrm>
            <a:off x="539552" y="980728"/>
            <a:ext cx="8064896" cy="30243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83768" y="2996952"/>
            <a:ext cx="4176464" cy="648072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7" name="직사각형 76"/>
          <p:cNvSpPr/>
          <p:nvPr/>
        </p:nvSpPr>
        <p:spPr>
          <a:xfrm>
            <a:off x="935596" y="4687813"/>
            <a:ext cx="7272808" cy="1440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78" name="직선 연결선 77"/>
          <p:cNvCxnSpPr/>
          <p:nvPr/>
        </p:nvCxnSpPr>
        <p:spPr>
          <a:xfrm>
            <a:off x="935596" y="5119861"/>
            <a:ext cx="7272808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16200000" flipH="1">
            <a:off x="2159732" y="5407893"/>
            <a:ext cx="1440160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07604" y="4687813"/>
            <a:ext cx="1440160" cy="38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stack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51820" y="4697308"/>
            <a:ext cx="1440160" cy="387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5517232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85510" y="515719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err="1" smtClean="0">
                <a:solidFill>
                  <a:srgbClr val="0000FF"/>
                </a:solidFill>
              </a:rPr>
              <a:t>arr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83768" y="4221088"/>
            <a:ext cx="4104456" cy="3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&lt;&lt;</a:t>
            </a:r>
            <a:r>
              <a:rPr lang="ko-KR" altLang="en-US" b="1">
                <a:solidFill>
                  <a:srgbClr val="3057B9"/>
                </a:solidFill>
              </a:rPr>
              <a:t> 메모리 </a:t>
            </a:r>
            <a:r>
              <a:rPr lang="en-US" altLang="ko-KR" b="1">
                <a:solidFill>
                  <a:srgbClr val="3057B9"/>
                </a:solidFill>
              </a:rPr>
              <a:t>&gt;&gt;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84159"/>
              </p:ext>
            </p:extLst>
          </p:nvPr>
        </p:nvGraphicFramePr>
        <p:xfrm>
          <a:off x="3059832" y="5547836"/>
          <a:ext cx="4980385" cy="370840"/>
        </p:xfrm>
        <a:graphic>
          <a:graphicData uri="http://schemas.openxmlformats.org/drawingml/2006/table">
            <a:tbl>
              <a:tblPr firstRow="1" bandRow="1"/>
              <a:tblGrid>
                <a:gridCol w="996077"/>
                <a:gridCol w="996077"/>
                <a:gridCol w="996077"/>
                <a:gridCol w="996077"/>
                <a:gridCol w="996077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3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5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7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/>
                        <a:t>9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49092" y="5191696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/>
              <a:t>a</a:t>
            </a:r>
            <a:r>
              <a:rPr lang="en-US" altLang="ko-KR" sz="1600" b="1" dirty="0" err="1" smtClean="0"/>
              <a:t>rr</a:t>
            </a:r>
            <a:r>
              <a:rPr lang="en-US" altLang="ko-KR" sz="1600" b="1" dirty="0" smtClean="0"/>
              <a:t>[0</a:t>
            </a:r>
            <a:r>
              <a:rPr lang="en-US" altLang="ko-KR" sz="1600" b="1" dirty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9952" y="517866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 smtClean="0"/>
              <a:t>arr</a:t>
            </a:r>
            <a:r>
              <a:rPr lang="en-US" altLang="ko-KR" sz="1600" b="1" dirty="0" smtClean="0"/>
              <a:t>[1]</a:t>
            </a:r>
            <a:endParaRPr lang="en-US" altLang="ko-KR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5182070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 smtClean="0"/>
              <a:t>arr</a:t>
            </a:r>
            <a:r>
              <a:rPr lang="en-US" altLang="ko-KR" sz="1600" b="1" dirty="0" smtClean="0"/>
              <a:t>[2]</a:t>
            </a:r>
            <a:endParaRPr lang="en-US" altLang="ko-KR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35231" y="5188397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 smtClean="0"/>
              <a:t>arr</a:t>
            </a:r>
            <a:r>
              <a:rPr lang="en-US" altLang="ko-KR" sz="1600" b="1" dirty="0" smtClean="0"/>
              <a:t>[3]</a:t>
            </a:r>
            <a:endParaRPr lang="en-US" altLang="ko-KR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18158" y="5182070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 smtClean="0"/>
              <a:t>arr</a:t>
            </a:r>
            <a:r>
              <a:rPr lang="en-US" altLang="ko-KR" sz="1600" b="1" dirty="0" smtClean="0"/>
              <a:t>[4]</a:t>
            </a:r>
            <a:endParaRPr lang="en-US" altLang="ko-KR" sz="16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447764" y="5691852"/>
            <a:ext cx="612068" cy="41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배열에 </a:t>
            </a:r>
            <a:r>
              <a:rPr lang="ko-KR" altLang="en-US" dirty="0"/>
              <a:t>저장된 값 참조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71599" y="1447453"/>
            <a:ext cx="7272808" cy="16935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78" name="직선 연결선 77"/>
          <p:cNvCxnSpPr/>
          <p:nvPr/>
        </p:nvCxnSpPr>
        <p:spPr>
          <a:xfrm>
            <a:off x="971599" y="1879501"/>
            <a:ext cx="7272808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43607" y="1447453"/>
            <a:ext cx="1440160" cy="3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stack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7824" y="1456948"/>
            <a:ext cx="1440160" cy="388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95635" y="2276872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85644" y="1924878"/>
            <a:ext cx="756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err="1" smtClean="0">
                <a:solidFill>
                  <a:srgbClr val="0000FF"/>
                </a:solidFill>
              </a:rPr>
              <a:t>arr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19772" y="980728"/>
            <a:ext cx="4104456" cy="360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&lt;&lt;</a:t>
            </a:r>
            <a:r>
              <a:rPr lang="ko-KR" altLang="en-US" b="1">
                <a:solidFill>
                  <a:srgbClr val="3057B9"/>
                </a:solidFill>
              </a:rPr>
              <a:t> 메모리 </a:t>
            </a:r>
            <a:r>
              <a:rPr lang="en-US" altLang="ko-KR" b="1">
                <a:solidFill>
                  <a:srgbClr val="3057B9"/>
                </a:solidFill>
              </a:rPr>
              <a:t>&gt;&gt;</a:t>
            </a: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21015"/>
              </p:ext>
            </p:extLst>
          </p:nvPr>
        </p:nvGraphicFramePr>
        <p:xfrm>
          <a:off x="3095836" y="2266072"/>
          <a:ext cx="4980385" cy="442848"/>
        </p:xfrm>
        <a:graphic>
          <a:graphicData uri="http://schemas.openxmlformats.org/drawingml/2006/table">
            <a:tbl>
              <a:tblPr firstRow="1" bandRow="1"/>
              <a:tblGrid>
                <a:gridCol w="996077"/>
                <a:gridCol w="996077"/>
                <a:gridCol w="996077"/>
                <a:gridCol w="996077"/>
                <a:gridCol w="996077"/>
              </a:tblGrid>
              <a:tr h="44284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167844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75955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12060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120172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28284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67844" y="1916832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/>
              <a:t>a</a:t>
            </a:r>
            <a:r>
              <a:rPr lang="en-US" altLang="ko-KR" sz="1600" b="1" dirty="0" err="1" smtClean="0"/>
              <a:t>rr</a:t>
            </a:r>
            <a:r>
              <a:rPr lang="en-US" altLang="ko-KR" sz="1600" b="1" dirty="0" smtClean="0"/>
              <a:t>[0</a:t>
            </a:r>
            <a:r>
              <a:rPr lang="en-US" altLang="ko-KR" sz="1600" b="1" dirty="0"/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1959" y="1916832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[1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84068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[2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192180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[3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128284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[4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cxnSp>
        <p:nvCxnSpPr>
          <p:cNvPr id="100" name="직선 연결선 99"/>
          <p:cNvCxnSpPr/>
          <p:nvPr/>
        </p:nvCxnSpPr>
        <p:spPr>
          <a:xfrm rot="16200000" flipH="1">
            <a:off x="1799692" y="227687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2" idx="3"/>
            <a:endCxn id="86" idx="1"/>
          </p:cNvCxnSpPr>
          <p:nvPr/>
        </p:nvCxnSpPr>
        <p:spPr>
          <a:xfrm flipV="1">
            <a:off x="2303747" y="2487496"/>
            <a:ext cx="792089" cy="5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3566" y="3542154"/>
            <a:ext cx="777686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위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배열에서 특정 데이터를 참조하려면 인덱스를 통해 참조합니다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참조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방법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console.log(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2000" b="1" i="0" u="none" strike="noStrike" kern="1200" cap="none" spc="0" normalizeH="0" baseline="0" dirty="0" err="1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[2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]);  -&gt;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2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출력됨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000" b="1" i="0" u="none" strike="noStrike" kern="1200" cap="none" spc="0" normalizeH="0" baseline="0" dirty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number = 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2000" b="1" i="0" u="none" strike="noStrike" kern="1200" cap="none" spc="0" normalizeH="0" baseline="0" dirty="0" err="1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[1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] + 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2000" b="1" i="0" u="none" strike="noStrike" kern="1200" cap="none" spc="0" normalizeH="0" baseline="0" dirty="0" err="1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[4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];   -&gt;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number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12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 저장됨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8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1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순서도: 처리 106"/>
          <p:cNvSpPr/>
          <p:nvPr/>
        </p:nvSpPr>
        <p:spPr>
          <a:xfrm>
            <a:off x="539552" y="3429000"/>
            <a:ext cx="8064896" cy="30243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27583" y="5085184"/>
            <a:ext cx="7632848" cy="1224136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33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/>
              <a:t>배열의 길이</a:t>
            </a:r>
            <a:r>
              <a:rPr lang="en-US" altLang="ko-KR" dirty="0"/>
              <a:t>(length)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71599" y="1447453"/>
            <a:ext cx="7272808" cy="16935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78" name="직선 연결선 77"/>
          <p:cNvCxnSpPr/>
          <p:nvPr/>
        </p:nvCxnSpPr>
        <p:spPr>
          <a:xfrm>
            <a:off x="971599" y="1879501"/>
            <a:ext cx="7272808" cy="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43607" y="1447453"/>
            <a:ext cx="1440160" cy="3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stack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7824" y="1456948"/>
            <a:ext cx="1440160" cy="388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95635" y="2276872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67643" y="1924590"/>
            <a:ext cx="828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err="1" smtClean="0">
                <a:solidFill>
                  <a:srgbClr val="0000FF"/>
                </a:solidFill>
              </a:rPr>
              <a:t>arr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19772" y="980728"/>
            <a:ext cx="4104456" cy="360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057B9"/>
                </a:solidFill>
              </a:rPr>
              <a:t>&lt;&lt;</a:t>
            </a:r>
            <a:r>
              <a:rPr lang="ko-KR" altLang="en-US" b="1">
                <a:solidFill>
                  <a:srgbClr val="3057B9"/>
                </a:solidFill>
              </a:rPr>
              <a:t> 메모리 </a:t>
            </a:r>
            <a:r>
              <a:rPr lang="en-US" altLang="ko-KR" b="1">
                <a:solidFill>
                  <a:srgbClr val="3057B9"/>
                </a:solidFill>
              </a:rPr>
              <a:t>&gt;&gt;</a:t>
            </a: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43310"/>
              </p:ext>
            </p:extLst>
          </p:nvPr>
        </p:nvGraphicFramePr>
        <p:xfrm>
          <a:off x="3095836" y="2266072"/>
          <a:ext cx="4980385" cy="442848"/>
        </p:xfrm>
        <a:graphic>
          <a:graphicData uri="http://schemas.openxmlformats.org/drawingml/2006/table">
            <a:tbl>
              <a:tblPr firstRow="1" bandRow="1"/>
              <a:tblGrid>
                <a:gridCol w="996077"/>
                <a:gridCol w="996077"/>
                <a:gridCol w="996077"/>
                <a:gridCol w="996077"/>
                <a:gridCol w="996077"/>
              </a:tblGrid>
              <a:tr h="44284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167844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75955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12060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120172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28284" y="2322558"/>
            <a:ext cx="864096" cy="31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67844" y="1916832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/>
              <a:t>a</a:t>
            </a:r>
            <a:r>
              <a:rPr lang="en-US" altLang="ko-KR" sz="1600" b="1" dirty="0" err="1" smtClean="0"/>
              <a:t>rr</a:t>
            </a:r>
            <a:r>
              <a:rPr lang="en-US" altLang="ko-KR" sz="1600" b="1" dirty="0" smtClean="0"/>
              <a:t>[0</a:t>
            </a:r>
            <a:r>
              <a:rPr lang="en-US" altLang="ko-KR" sz="1600" b="1" dirty="0"/>
              <a:t>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1959" y="1916832"/>
            <a:ext cx="792088" cy="33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[1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84068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[2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192180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[3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128284" y="1940044"/>
            <a:ext cx="792088" cy="33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16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rr</a:t>
            </a:r>
            <a:r>
              <a:rPr kumimoji="0" lang="en-US" altLang="ko-KR" sz="16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[4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cxnSp>
        <p:nvCxnSpPr>
          <p:cNvPr id="100" name="직선 연결선 99"/>
          <p:cNvCxnSpPr/>
          <p:nvPr/>
        </p:nvCxnSpPr>
        <p:spPr>
          <a:xfrm rot="16200000" flipH="1">
            <a:off x="1799692" y="227687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2" idx="3"/>
            <a:endCxn id="86" idx="1"/>
          </p:cNvCxnSpPr>
          <p:nvPr/>
        </p:nvCxnSpPr>
        <p:spPr>
          <a:xfrm flipV="1">
            <a:off x="2303747" y="2487496"/>
            <a:ext cx="792089" cy="5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3566" y="3542154"/>
            <a:ext cx="77768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배열의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길이란 배열에 저장할 수 있는 전체 항목 수를 말합니다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코드에서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배열의 길이를 얻으려면 배열 객체의 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length </a:t>
            </a:r>
            <a:r>
              <a:rPr kumimoji="0" lang="ko-KR" altLang="en-US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프로퍼티를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읽으면 됩니다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en-US" altLang="ko-KR" sz="20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en-US" altLang="ko-KR" sz="2000" b="1" i="0" u="none" strike="noStrike" kern="1200" cap="none" spc="0" normalizeH="0" baseline="0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rr.length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;  -&gt;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정수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얻을 수 있음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순서도: 처리 106"/>
          <p:cNvSpPr/>
          <p:nvPr/>
        </p:nvSpPr>
        <p:spPr>
          <a:xfrm>
            <a:off x="539552" y="3429000"/>
            <a:ext cx="8064896" cy="295232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4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for ~ of </a:t>
            </a:r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41" name="TextBox 40"/>
          <p:cNvSpPr txBox="1"/>
          <p:nvPr/>
        </p:nvSpPr>
        <p:spPr>
          <a:xfrm>
            <a:off x="5220072" y="1354714"/>
            <a:ext cx="34563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0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 ~ of</a:t>
            </a:r>
            <a:r>
              <a:rPr kumimoji="0" lang="ko-KR" altLang="en-US" sz="20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사용하면 현재 요소의 인덱스는 얻을 수 없으나 빠르게 값을 얻어낼 수 있습니다</a:t>
            </a:r>
            <a:r>
              <a:rPr kumimoji="0" lang="en-US" altLang="ko-KR" sz="20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배열의 항목 수 만큼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자동 반복하며 모든 항목을 사용한 후에 자동으로 종료됩니다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000" b="1" dirty="0" smtClean="0"/>
              <a:t>①</a:t>
            </a:r>
            <a:r>
              <a:rPr lang="ko-KR" altLang="en-US" sz="2000" b="1" dirty="0"/>
              <a:t>번에서 배열에서 </a:t>
            </a:r>
            <a:r>
              <a:rPr lang="ko-KR" altLang="en-US" sz="2000" b="1" dirty="0" err="1"/>
              <a:t>첫번째</a:t>
            </a:r>
            <a:r>
              <a:rPr lang="ko-KR" altLang="en-US" sz="2000" b="1" dirty="0"/>
              <a:t> 값을 가져온 후 ②번의 변수에 저장한 후 ③을 실행하는 것을 배열의 항목개수만큼 반복합니다</a:t>
            </a:r>
            <a:r>
              <a:rPr lang="en-US" altLang="ko-KR" sz="2000" b="1" dirty="0" smtClean="0"/>
              <a:t>.</a:t>
            </a:r>
          </a:p>
          <a:p>
            <a:pPr>
              <a:defRPr/>
            </a:pPr>
            <a:endParaRPr lang="en-US" altLang="ko-KR" sz="2000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5076057" y="1124743"/>
            <a:ext cx="3672407" cy="496855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1559" y="1549146"/>
            <a:ext cx="41764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dirty="0"/>
              <a:t>for ( </a:t>
            </a:r>
            <a:r>
              <a:rPr lang="ko-KR" altLang="en-US" sz="2200" b="1" dirty="0" smtClean="0"/>
              <a:t>② 변수  </a:t>
            </a:r>
            <a:r>
              <a:rPr lang="en-US" altLang="ko-KR" sz="2200" b="1" dirty="0" smtClean="0"/>
              <a:t>of</a:t>
            </a:r>
            <a:r>
              <a:rPr lang="ko-KR" altLang="en-US" sz="2200" b="1" dirty="0" smtClean="0"/>
              <a:t>  ①</a:t>
            </a:r>
            <a:r>
              <a:rPr lang="ko-KR" altLang="en-US" sz="2200" b="1" dirty="0"/>
              <a:t>배열</a:t>
            </a:r>
            <a:r>
              <a:rPr lang="en-US" altLang="ko-KR" sz="2200" b="1" dirty="0"/>
              <a:t> )   {</a:t>
            </a:r>
          </a:p>
          <a:p>
            <a:pPr>
              <a:defRPr/>
            </a:pPr>
            <a:r>
              <a:rPr lang="en-US" altLang="ko-KR" sz="2200" b="1" dirty="0"/>
              <a:t>   </a:t>
            </a:r>
          </a:p>
          <a:p>
            <a:pPr>
              <a:defRPr/>
            </a:pPr>
            <a:endParaRPr lang="en-US" altLang="ko-KR" sz="2200" b="1" dirty="0"/>
          </a:p>
          <a:p>
            <a:pPr>
              <a:defRPr/>
            </a:pPr>
            <a:r>
              <a:rPr lang="en-US" altLang="ko-KR" sz="2200" b="1" dirty="0"/>
              <a:t>  </a:t>
            </a:r>
          </a:p>
          <a:p>
            <a:pPr>
              <a:defRPr/>
            </a:pPr>
            <a:endParaRPr lang="en-US" altLang="ko-KR" sz="2200" b="1" dirty="0"/>
          </a:p>
          <a:p>
            <a:pPr>
              <a:defRPr/>
            </a:pPr>
            <a:r>
              <a:rPr lang="ko-KR" altLang="en-US" sz="2200" b="1" dirty="0"/>
              <a:t>          ③</a:t>
            </a:r>
            <a:r>
              <a:rPr lang="ko-KR" altLang="en-US" sz="2200" b="1" dirty="0" err="1"/>
              <a:t>실행문</a:t>
            </a:r>
            <a:endParaRPr lang="ko-KR" altLang="en-US" sz="2200" b="1" dirty="0"/>
          </a:p>
          <a:p>
            <a:pPr>
              <a:defRPr/>
            </a:pPr>
            <a:endParaRPr lang="en-US" altLang="ko-KR" sz="2200" b="1" dirty="0"/>
          </a:p>
          <a:p>
            <a:pPr>
              <a:defRPr/>
            </a:pPr>
            <a:endParaRPr lang="en-US" altLang="ko-KR" sz="2200" b="1" dirty="0"/>
          </a:p>
          <a:p>
            <a:pPr>
              <a:defRPr/>
            </a:pPr>
            <a:r>
              <a:rPr lang="en-US" altLang="ko-KR" sz="2200" b="1" dirty="0"/>
              <a:t>}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 rot="16200000" flipH="1">
            <a:off x="1583668" y="2672916"/>
            <a:ext cx="108012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95536" y="1340768"/>
            <a:ext cx="4320480" cy="4176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69" name="직선 연결선 68"/>
          <p:cNvCxnSpPr/>
          <p:nvPr/>
        </p:nvCxnSpPr>
        <p:spPr>
          <a:xfrm>
            <a:off x="2843808" y="3429000"/>
            <a:ext cx="16561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6200000" flipH="1">
            <a:off x="3383868" y="2312876"/>
            <a:ext cx="22322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563888" y="1196752"/>
            <a:ext cx="936104" cy="0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74" name="직선 화살표 연결선 73"/>
          <p:cNvCxnSpPr/>
          <p:nvPr/>
        </p:nvCxnSpPr>
        <p:spPr>
          <a:xfrm rot="16200000" flipH="1">
            <a:off x="3347864" y="1412776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5" name="직선 연결선 74"/>
          <p:cNvCxnSpPr/>
          <p:nvPr/>
        </p:nvCxnSpPr>
        <p:spPr>
          <a:xfrm rot="16200000" flipH="1">
            <a:off x="3131840" y="1412776"/>
            <a:ext cx="432048" cy="0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76" name="직선 연결선 75"/>
          <p:cNvCxnSpPr/>
          <p:nvPr/>
        </p:nvCxnSpPr>
        <p:spPr>
          <a:xfrm>
            <a:off x="2123728" y="1196752"/>
            <a:ext cx="1224136" cy="0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77" name="직선 화살표 연결선 76"/>
          <p:cNvCxnSpPr/>
          <p:nvPr/>
        </p:nvCxnSpPr>
        <p:spPr>
          <a:xfrm rot="16200000" flipH="1">
            <a:off x="1907704" y="1412776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8" name="직선 연결선 77"/>
          <p:cNvCxnSpPr/>
          <p:nvPr/>
        </p:nvCxnSpPr>
        <p:spPr>
          <a:xfrm rot="16200000" flipH="1">
            <a:off x="3059832" y="1196752"/>
            <a:ext cx="720080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79" name="직선 연결선 78"/>
          <p:cNvCxnSpPr/>
          <p:nvPr/>
        </p:nvCxnSpPr>
        <p:spPr>
          <a:xfrm>
            <a:off x="3419872" y="836712"/>
            <a:ext cx="1440160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80" name="직선 연결선 79"/>
          <p:cNvCxnSpPr/>
          <p:nvPr/>
        </p:nvCxnSpPr>
        <p:spPr>
          <a:xfrm rot="16200000" flipH="1">
            <a:off x="2735796" y="2960948"/>
            <a:ext cx="4248472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81" name="직선 연결선 80"/>
          <p:cNvCxnSpPr/>
          <p:nvPr/>
        </p:nvCxnSpPr>
        <p:spPr>
          <a:xfrm>
            <a:off x="2051720" y="5085184"/>
            <a:ext cx="2808312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82" name="직선 화살표 연결선 81"/>
          <p:cNvCxnSpPr/>
          <p:nvPr/>
        </p:nvCxnSpPr>
        <p:spPr>
          <a:xfrm rot="16200000" flipH="1">
            <a:off x="1511660" y="5625244"/>
            <a:ext cx="1080120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3" name="TextBox 82"/>
          <p:cNvSpPr txBox="1"/>
          <p:nvPr/>
        </p:nvSpPr>
        <p:spPr>
          <a:xfrm>
            <a:off x="971600" y="836712"/>
            <a:ext cx="2376264" cy="3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rgbClr val="0000FF"/>
                </a:solidFill>
              </a:rPr>
              <a:t>가져올 항목이 있을 경우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88024" y="733495"/>
            <a:ext cx="2664296" cy="31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 가져올 항목이 없을 경우</a:t>
            </a:r>
          </a:p>
        </p:txBody>
      </p:sp>
    </p:spTree>
    <p:extLst>
      <p:ext uri="{BB962C8B-B14F-4D97-AF65-F5344CB8AC3E}">
        <p14:creationId xmlns:p14="http://schemas.microsoft.com/office/powerpoint/2010/main" val="8948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595</Words>
  <Application>Microsoft Office PowerPoint</Application>
  <PresentationFormat>화면 슬라이드 쇼(4:3)</PresentationFormat>
  <Paragraphs>185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6강 - 배열</vt:lpstr>
      <vt:lpstr>1. 배열 특징</vt:lpstr>
      <vt:lpstr>* 배열이란?</vt:lpstr>
      <vt:lpstr>* 배열이란?</vt:lpstr>
      <vt:lpstr>2. 배열 생성</vt:lpstr>
      <vt:lpstr>* 배열 리터럴(Array Literal)</vt:lpstr>
      <vt:lpstr>* 배열에 저장된 값 참조</vt:lpstr>
      <vt:lpstr>* 배열의 길이(length)</vt:lpstr>
      <vt:lpstr>* for ~ of 반복문</vt:lpstr>
      <vt:lpstr>3. 배열 메서드</vt:lpstr>
      <vt:lpstr>* push, pop</vt:lpstr>
      <vt:lpstr>* shift, unshift</vt:lpstr>
      <vt:lpstr>* 그 외 메서드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205</cp:revision>
  <dcterms:created xsi:type="dcterms:W3CDTF">2020-04-08T12:51:32Z</dcterms:created>
  <dcterms:modified xsi:type="dcterms:W3CDTF">2021-01-11T07:49:05Z</dcterms:modified>
  <cp:version/>
</cp:coreProperties>
</file>