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7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객</a:t>
            </a:r>
            <a:r>
              <a:rPr lang="ko-KR" altLang="en-US" sz="4000" dirty="0"/>
              <a:t>체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Javascript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객체 특징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객체란</a:t>
            </a:r>
            <a:r>
              <a:rPr lang="en-US" altLang="ko-KR" dirty="0"/>
              <a:t>?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71600" y="1434388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187624" y="1752564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/>
              <a:t>김철수</a:t>
            </a:r>
            <a:endParaRPr lang="en-US" altLang="ko-KR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9590" y="4497494"/>
            <a:ext cx="73448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순차적 규칙이 있는 데이터는 배열로 관리하면 편리하다고 앞 장에서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말씀드린바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있었습니다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하지만 위와 같이 순차적 규칙이 없는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비절차형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데이터를 쉽게 관리하기 위해선 어떻게 </a:t>
            </a:r>
            <a:r>
              <a:rPr kumimoji="0" lang="ko-KR" altLang="en-US" sz="20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해야할까요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kumimoji="0" lang="ko-KR" altLang="en-US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4437112"/>
            <a:ext cx="7848872" cy="1787534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3568" y="973549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name1 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35896" y="1287952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51920" y="1606128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/>
              <a:t>22</a:t>
            </a:r>
            <a:endParaRPr lang="en-US" altLang="ko-KR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827113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 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83786" y="1434388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810" y="1752564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/>
              <a:t>대전</a:t>
            </a:r>
            <a:r>
              <a:rPr lang="ko-KR" altLang="en-US" b="1" dirty="0"/>
              <a:t>시</a:t>
            </a:r>
            <a:endParaRPr lang="en-US" altLang="ko-K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895754" y="973549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addr1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1710" y="3080760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27734" y="3398936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/>
              <a:t>박영희</a:t>
            </a:r>
            <a:endParaRPr lang="en-US" altLang="ko-K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3678" y="2619921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name2 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30266" y="2942955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46290" y="3261131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 smtClean="0"/>
              <a:t>34</a:t>
            </a:r>
            <a:endParaRPr lang="en-US" altLang="ko-KR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42234" y="2482116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age</a:t>
            </a:r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183786" y="3106856"/>
            <a:ext cx="1368152" cy="100811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399810" y="3425032"/>
            <a:ext cx="93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/>
              <a:t>서</a:t>
            </a:r>
            <a:r>
              <a:rPr lang="ko-KR" altLang="en-US" b="1" dirty="0"/>
              <a:t>울</a:t>
            </a:r>
            <a:r>
              <a:rPr lang="ko-KR" altLang="en-US" b="1" dirty="0" smtClean="0"/>
              <a:t>시</a:t>
            </a:r>
            <a:endParaRPr lang="en-US" altLang="ko-KR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95754" y="2646017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&lt;&lt;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addr2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&gt;&gt;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4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객체란</a:t>
            </a:r>
            <a:r>
              <a:rPr lang="en-US" altLang="ko-KR" dirty="0"/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0683" y="3794264"/>
            <a:ext cx="73448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자바스크립트는 객체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(object)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기반의 언어이며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 타입을 제외한 모든 것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함수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객체 등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모두 객체라고 표현합니다</a:t>
            </a:r>
            <a:r>
              <a:rPr kumimoji="0" lang="en-US" altLang="ko-KR" sz="20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객체는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이상의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(property)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구성된 집합 자료구조이며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프로퍼티는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(key)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값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(value)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쌍으로 구성됩니다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20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5" y="3573016"/>
            <a:ext cx="7848872" cy="2448272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3219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0" y="1159248"/>
            <a:ext cx="3257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9672" y="1565418"/>
            <a:ext cx="26433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19672" y="1971588"/>
            <a:ext cx="26433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19672" y="2374758"/>
            <a:ext cx="26433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98425" y="95919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FF0000"/>
                </a:solidFill>
              </a:rPr>
              <a:t>프로퍼</a:t>
            </a:r>
            <a:r>
              <a:rPr lang="ko-KR" altLang="en-US" b="1" dirty="0" err="1">
                <a:solidFill>
                  <a:srgbClr val="FF0000"/>
                </a:solidFill>
              </a:rPr>
              <a:t>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flipV="1">
            <a:off x="2941365" y="1196752"/>
            <a:ext cx="406499" cy="368666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148064" y="1565418"/>
            <a:ext cx="792088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153690" y="1962962"/>
            <a:ext cx="681263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53690" y="2340254"/>
            <a:ext cx="1362526" cy="3600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154330" y="28986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11" name="구부러진 연결선 10"/>
          <p:cNvCxnSpPr>
            <a:stCxn id="29" idx="3"/>
          </p:cNvCxnSpPr>
          <p:nvPr/>
        </p:nvCxnSpPr>
        <p:spPr>
          <a:xfrm rot="16200000" flipH="1">
            <a:off x="5356816" y="2643977"/>
            <a:ext cx="435733" cy="442911"/>
          </a:xfrm>
          <a:prstGeom prst="curvedConnector2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084168" y="1565418"/>
            <a:ext cx="1368152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38886" y="1941253"/>
            <a:ext cx="505322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535199" y="2323002"/>
            <a:ext cx="1205153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89414" y="19254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값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17" name="구부러진 연결선 16"/>
          <p:cNvCxnSpPr>
            <a:stCxn id="36" idx="0"/>
          </p:cNvCxnSpPr>
          <p:nvPr/>
        </p:nvCxnSpPr>
        <p:spPr>
          <a:xfrm rot="5400000" flipH="1" flipV="1">
            <a:off x="7476641" y="1771259"/>
            <a:ext cx="212878" cy="890608"/>
          </a:xfrm>
          <a:prstGeom prst="curvedConnector2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객</a:t>
            </a:r>
            <a:r>
              <a:rPr lang="ko-KR" altLang="en-US" sz="4000" dirty="0"/>
              <a:t>체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생성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880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(Object </a:t>
            </a:r>
            <a:r>
              <a:rPr lang="en-US" altLang="ko-KR" dirty="0" smtClean="0"/>
              <a:t>Literal)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3568" y="1093882"/>
            <a:ext cx="777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2000" b="1" dirty="0" smtClean="0"/>
              <a:t>자바스크립트는 다양한 객체 생성 방법을 지원합니다</a:t>
            </a:r>
            <a:r>
              <a:rPr lang="en-US" altLang="ko-KR" sz="2000" b="1" dirty="0" smtClean="0"/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2000" dirty="0" smtClean="0"/>
          </a:p>
          <a:p>
            <a:pPr marL="342900" indent="-342900">
              <a:buAutoNum type="arabicPeriod"/>
              <a:defRPr/>
            </a:pP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리터럴</a:t>
            </a:r>
            <a:endParaRPr lang="en-US" altLang="ko-KR" sz="2000" b="1" dirty="0" smtClean="0"/>
          </a:p>
          <a:p>
            <a:pPr marL="342900" indent="-342900">
              <a:buAutoNum type="arabicPeriod"/>
              <a:defRPr/>
            </a:pPr>
            <a:r>
              <a:rPr lang="en-US" altLang="ko-KR" sz="2000" dirty="0" smtClean="0"/>
              <a:t>Object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함수</a:t>
            </a:r>
            <a:endParaRPr lang="en-US" altLang="ko-KR" sz="2000" dirty="0" smtClean="0"/>
          </a:p>
          <a:p>
            <a:pPr marL="342900" indent="-342900">
              <a:buAutoNum type="arabicPeriod"/>
              <a:defRPr/>
            </a:pP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함수</a:t>
            </a:r>
            <a:endParaRPr lang="en-US" altLang="ko-KR" sz="2000" dirty="0" smtClean="0"/>
          </a:p>
          <a:p>
            <a:pPr marL="342900" indent="-342900">
              <a:buAutoNum type="arabicPeriod"/>
              <a:defRPr/>
            </a:pPr>
            <a:r>
              <a:rPr lang="en-US" altLang="ko-KR" sz="2000" dirty="0" err="1" smtClean="0"/>
              <a:t>Object.create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  <a:p>
            <a:pPr marL="342900" indent="-342900">
              <a:buAutoNum type="arabicPeriod"/>
              <a:defRPr/>
            </a:pP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(ES6)</a:t>
            </a:r>
          </a:p>
          <a:p>
            <a:pPr marL="342900" indent="-342900"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Char char="-"/>
              <a:defRPr/>
            </a:pPr>
            <a:r>
              <a:rPr lang="ko-KR" altLang="en-US" sz="2000" b="1" dirty="0" smtClean="0"/>
              <a:t>이 중에 가장 일반적이고 간단한 방법은 객체 </a:t>
            </a:r>
            <a:r>
              <a:rPr lang="ko-KR" altLang="en-US" sz="2000" b="1" dirty="0" err="1" smtClean="0"/>
              <a:t>리터럴을</a:t>
            </a:r>
            <a:r>
              <a:rPr lang="ko-KR" altLang="en-US" sz="2000" b="1" dirty="0" smtClean="0"/>
              <a:t> 사용하는 것입니다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리터럴은</a:t>
            </a:r>
            <a:r>
              <a:rPr lang="ko-KR" altLang="en-US" sz="2000" b="1" dirty="0" smtClean="0"/>
              <a:t> 중괄호</a:t>
            </a:r>
            <a:r>
              <a:rPr lang="en-US" altLang="ko-KR" sz="2000" b="1" dirty="0" smtClean="0"/>
              <a:t>({ … })</a:t>
            </a:r>
            <a:r>
              <a:rPr lang="ko-KR" altLang="en-US" sz="2000" b="1" dirty="0" smtClean="0"/>
              <a:t>를 사용하여 </a:t>
            </a:r>
            <a:r>
              <a:rPr lang="ko-KR" altLang="en-US" sz="2000" b="1" dirty="0" err="1" smtClean="0"/>
              <a:t>프로퍼티를</a:t>
            </a:r>
            <a:r>
              <a:rPr lang="ko-KR" altLang="en-US" sz="2000" b="1" dirty="0" smtClean="0"/>
              <a:t> 정의합니다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  <p:sp>
        <p:nvSpPr>
          <p:cNvPr id="75" name="순서도: 처리 74"/>
          <p:cNvSpPr/>
          <p:nvPr/>
        </p:nvSpPr>
        <p:spPr>
          <a:xfrm>
            <a:off x="539552" y="980728"/>
            <a:ext cx="8064896" cy="439248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12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추가하기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55576" y="1230328"/>
            <a:ext cx="36724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 dirty="0" err="1" smtClean="0"/>
              <a:t>var</a:t>
            </a:r>
            <a:r>
              <a:rPr lang="en-US" altLang="ko-KR" sz="2500" b="1" dirty="0" smtClean="0"/>
              <a:t> </a:t>
            </a:r>
            <a:r>
              <a:rPr lang="en-US" altLang="ko-KR" sz="2500" b="1" dirty="0" smtClean="0"/>
              <a:t>product </a:t>
            </a:r>
            <a:r>
              <a:rPr lang="en-US" altLang="ko-KR" sz="2500" b="1" dirty="0"/>
              <a:t>= {}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71799" y="2547744"/>
            <a:ext cx="4896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/>
              <a:t>* </a:t>
            </a:r>
            <a:r>
              <a:rPr lang="ko-KR" altLang="en-US" sz="2000" b="1" dirty="0" smtClean="0"/>
              <a:t>객체 </a:t>
            </a:r>
            <a:r>
              <a:rPr lang="ko-KR" altLang="en-US" sz="2000" b="1" dirty="0" err="1" smtClean="0"/>
              <a:t>프로퍼</a:t>
            </a:r>
            <a:r>
              <a:rPr lang="ko-KR" altLang="en-US" sz="2000" b="1" dirty="0" err="1"/>
              <a:t>티</a:t>
            </a:r>
            <a:r>
              <a:rPr lang="ko-KR" altLang="en-US" sz="2000" b="1" dirty="0" smtClean="0"/>
              <a:t> 동적 생성 </a:t>
            </a:r>
            <a:r>
              <a:rPr lang="ko-KR" altLang="en-US" sz="2000" b="1" dirty="0"/>
              <a:t>문법</a:t>
            </a:r>
          </a:p>
          <a:p>
            <a:pPr>
              <a:defRPr/>
            </a:pPr>
            <a:r>
              <a:rPr lang="en-US" altLang="ko-KR" sz="2000" b="1" dirty="0"/>
              <a:t>-&gt;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객체변수</a:t>
            </a:r>
            <a:r>
              <a:rPr lang="en-US" altLang="ko-KR" sz="2000" b="1" dirty="0" smtClean="0"/>
              <a:t>.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key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= value</a:t>
            </a:r>
            <a:endParaRPr lang="en-US" altLang="ko-KR" sz="2000" b="1" dirty="0"/>
          </a:p>
          <a:p>
            <a:pPr>
              <a:defRPr/>
            </a:pPr>
            <a:endParaRPr lang="en-US" altLang="ko-KR" sz="2000" b="1" dirty="0"/>
          </a:p>
          <a:p>
            <a:pPr>
              <a:defRPr/>
            </a:pPr>
            <a:r>
              <a:rPr lang="en-US" altLang="ko-KR" sz="2000" b="1" dirty="0"/>
              <a:t>ex) </a:t>
            </a:r>
            <a:r>
              <a:rPr lang="en-US" altLang="ko-KR" sz="2000" b="1" dirty="0" err="1" smtClean="0"/>
              <a:t>product</a:t>
            </a:r>
            <a:r>
              <a:rPr lang="en-US" altLang="ko-KR" sz="2000" b="1" dirty="0" err="1" smtClean="0"/>
              <a:t>.model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= ‘Television</a:t>
            </a:r>
            <a:r>
              <a:rPr lang="en-US" altLang="ko-KR" sz="2000" b="1" dirty="0" smtClean="0"/>
              <a:t>’;</a:t>
            </a:r>
            <a:endParaRPr lang="en-US" altLang="ko-KR" sz="2000" b="1" dirty="0"/>
          </a:p>
          <a:p>
            <a:pPr>
              <a:defRPr/>
            </a:pPr>
            <a:r>
              <a:rPr lang="en-US" altLang="ko-KR" sz="2000" b="1" dirty="0"/>
              <a:t>     </a:t>
            </a:r>
            <a:r>
              <a:rPr lang="en-US" altLang="ko-KR" sz="2000" b="1" dirty="0" err="1" smtClean="0"/>
              <a:t>product.price</a:t>
            </a:r>
            <a:r>
              <a:rPr lang="en-US" altLang="ko-KR" sz="2000" b="1" dirty="0" smtClean="0"/>
              <a:t>   </a:t>
            </a:r>
            <a:r>
              <a:rPr lang="en-US" altLang="ko-KR" sz="2000" b="1" dirty="0"/>
              <a:t>= </a:t>
            </a:r>
            <a:r>
              <a:rPr lang="en-US" altLang="ko-KR" sz="2000" b="1" dirty="0" smtClean="0"/>
              <a:t>400000;</a:t>
            </a:r>
            <a:endParaRPr lang="en-US" altLang="ko-KR" sz="2000" b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557595" y="1124744"/>
          <a:ext cx="2830829" cy="741680"/>
        </p:xfrm>
        <a:graphic>
          <a:graphicData uri="http://schemas.openxmlformats.org/drawingml/2006/table">
            <a:tbl>
              <a:tblPr firstRow="1" bandRow="1"/>
              <a:tblGrid>
                <a:gridCol w="1414841"/>
                <a:gridCol w="1415988"/>
              </a:tblGrid>
              <a:tr h="370840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오른쪽 화살표 78"/>
          <p:cNvSpPr/>
          <p:nvPr/>
        </p:nvSpPr>
        <p:spPr>
          <a:xfrm>
            <a:off x="4283968" y="1340768"/>
            <a:ext cx="720080" cy="36004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0" name="순서도: 처리 79"/>
          <p:cNvSpPr/>
          <p:nvPr/>
        </p:nvSpPr>
        <p:spPr>
          <a:xfrm>
            <a:off x="1043608" y="1052736"/>
            <a:ext cx="3096344" cy="936104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2555776" y="4858360"/>
          <a:ext cx="4824535" cy="1162928"/>
        </p:xfrm>
        <a:graphic>
          <a:graphicData uri="http://schemas.openxmlformats.org/drawingml/2006/table">
            <a:tbl>
              <a:tblPr firstRow="1" bandRow="1"/>
              <a:tblGrid>
                <a:gridCol w="884940"/>
                <a:gridCol w="1313198"/>
                <a:gridCol w="875466"/>
                <a:gridCol w="1750931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Television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순서도: 처리 81"/>
          <p:cNvSpPr/>
          <p:nvPr/>
        </p:nvSpPr>
        <p:spPr>
          <a:xfrm>
            <a:off x="2483768" y="2420888"/>
            <a:ext cx="5040560" cy="1944216"/>
          </a:xfrm>
          <a:prstGeom prst="flowChartProcess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54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*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r>
              <a:rPr lang="ko-KR" altLang="en-US" dirty="0" smtClean="0"/>
              <a:t> </a:t>
            </a:r>
            <a:r>
              <a:rPr lang="ko-KR" altLang="en-US" dirty="0"/>
              <a:t>삭제하기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39751" y="2712144"/>
            <a:ext cx="4896544" cy="143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dirty="0"/>
              <a:t>* </a:t>
            </a:r>
            <a:r>
              <a:rPr lang="ko-KR" altLang="en-US" sz="2200" b="1" dirty="0" err="1" smtClean="0"/>
              <a:t>프로퍼티</a:t>
            </a:r>
            <a:r>
              <a:rPr lang="ko-KR" altLang="en-US" sz="2200" b="1" dirty="0" smtClean="0"/>
              <a:t> 삭제 </a:t>
            </a:r>
            <a:r>
              <a:rPr lang="ko-KR" altLang="en-US" sz="2200" b="1" dirty="0"/>
              <a:t>문법</a:t>
            </a:r>
          </a:p>
          <a:p>
            <a:pPr>
              <a:defRPr/>
            </a:pPr>
            <a:r>
              <a:rPr lang="en-US" altLang="ko-KR" sz="2200" b="1" dirty="0"/>
              <a:t>-&gt;</a:t>
            </a:r>
            <a:r>
              <a:rPr lang="ko-KR" altLang="en-US" sz="2200" b="1" dirty="0"/>
              <a:t>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delete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객체변수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.key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r>
              <a:rPr lang="en-US" altLang="ko-KR" sz="2200" b="1" dirty="0"/>
              <a:t>ex) </a:t>
            </a:r>
            <a:r>
              <a:rPr lang="en-US" altLang="ko-KR" sz="2200" b="1" dirty="0" smtClean="0"/>
              <a:t>delete </a:t>
            </a:r>
            <a:r>
              <a:rPr lang="en-US" altLang="ko-KR" sz="2200" b="1" dirty="0" err="1" smtClean="0"/>
              <a:t>product.price</a:t>
            </a:r>
            <a:r>
              <a:rPr lang="en-US" altLang="ko-KR" sz="2200" b="1" dirty="0" smtClean="0"/>
              <a:t>;</a:t>
            </a:r>
            <a:endParaRPr lang="en-US" altLang="ko-KR" sz="2200" b="1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2159732" y="1124744"/>
          <a:ext cx="4824535" cy="1162928"/>
        </p:xfrm>
        <a:graphic>
          <a:graphicData uri="http://schemas.openxmlformats.org/drawingml/2006/table">
            <a:tbl>
              <a:tblPr firstRow="1" bandRow="1"/>
              <a:tblGrid>
                <a:gridCol w="884940"/>
                <a:gridCol w="1313198"/>
                <a:gridCol w="875466"/>
                <a:gridCol w="1750931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Television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순서도: 처리 81"/>
          <p:cNvSpPr/>
          <p:nvPr/>
        </p:nvSpPr>
        <p:spPr>
          <a:xfrm>
            <a:off x="2051720" y="2585288"/>
            <a:ext cx="5040560" cy="1800200"/>
          </a:xfrm>
          <a:prstGeom prst="flowChartProcess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2159732" y="5232375"/>
          <a:ext cx="4824535" cy="787008"/>
        </p:xfrm>
        <a:graphic>
          <a:graphicData uri="http://schemas.openxmlformats.org/drawingml/2006/table">
            <a:tbl>
              <a:tblPr firstRow="1" bandRow="1"/>
              <a:tblGrid>
                <a:gridCol w="884940"/>
                <a:gridCol w="1313198"/>
                <a:gridCol w="875466"/>
                <a:gridCol w="1750931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Television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아래쪽 화살표 83"/>
          <p:cNvSpPr/>
          <p:nvPr/>
        </p:nvSpPr>
        <p:spPr>
          <a:xfrm>
            <a:off x="4211960" y="4509120"/>
            <a:ext cx="720080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2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ko-KR" altLang="en-US" dirty="0"/>
              <a:t>수정하기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8" y="2503730"/>
            <a:ext cx="59766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dirty="0"/>
              <a:t>* </a:t>
            </a:r>
            <a:r>
              <a:rPr lang="ko-KR" altLang="en-US" sz="2200" b="1" dirty="0" err="1" smtClean="0"/>
              <a:t>프로퍼티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수정 문법</a:t>
            </a:r>
          </a:p>
          <a:p>
            <a:pPr>
              <a:defRPr/>
            </a:pPr>
            <a:r>
              <a:rPr lang="en-US" altLang="ko-KR" sz="2200" b="1" dirty="0"/>
              <a:t>-&gt;</a:t>
            </a:r>
            <a:r>
              <a:rPr lang="ko-KR" altLang="en-US" sz="2200" b="1" dirty="0"/>
              <a:t>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객체변수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2200" b="1" dirty="0" err="1" smtClean="0">
                <a:solidFill>
                  <a:srgbClr val="FF0000"/>
                </a:solidFill>
              </a:rPr>
              <a:t>기존에있는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key </a:t>
            </a:r>
            <a:r>
              <a:rPr lang="en-US" altLang="ko-KR" sz="2200" b="1" dirty="0">
                <a:solidFill>
                  <a:srgbClr val="FF0000"/>
                </a:solidFill>
              </a:rPr>
              <a:t>= </a:t>
            </a:r>
            <a:r>
              <a:rPr lang="ko-KR" altLang="en-US" sz="2200" b="1" dirty="0">
                <a:solidFill>
                  <a:srgbClr val="FF0000"/>
                </a:solidFill>
              </a:rPr>
              <a:t>수정할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;</a:t>
            </a:r>
            <a:endParaRPr lang="en-US" altLang="ko-KR" sz="22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200" b="1" dirty="0"/>
          </a:p>
          <a:p>
            <a:pPr>
              <a:defRPr/>
            </a:pPr>
            <a:r>
              <a:rPr lang="en-US" altLang="ko-KR" sz="2200" b="1" dirty="0"/>
              <a:t>ex) </a:t>
            </a:r>
            <a:r>
              <a:rPr lang="en-US" altLang="ko-KR" sz="2200" b="1" dirty="0" err="1" smtClean="0"/>
              <a:t>product.price</a:t>
            </a:r>
            <a:r>
              <a:rPr lang="en-US" altLang="ko-KR" sz="2200" b="1" dirty="0" smtClean="0"/>
              <a:t> </a:t>
            </a:r>
            <a:r>
              <a:rPr lang="en-US" altLang="ko-KR" sz="2200" b="1" dirty="0"/>
              <a:t>= </a:t>
            </a:r>
            <a:r>
              <a:rPr lang="en-US" altLang="ko-KR" sz="2200" b="1" dirty="0" smtClean="0"/>
              <a:t>600000;</a:t>
            </a:r>
            <a:endParaRPr lang="en-US" altLang="ko-KR" sz="2200" b="1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2159732" y="914137"/>
          <a:ext cx="4824535" cy="1162928"/>
        </p:xfrm>
        <a:graphic>
          <a:graphicData uri="http://schemas.openxmlformats.org/drawingml/2006/table">
            <a:tbl>
              <a:tblPr firstRow="1" bandRow="1"/>
              <a:tblGrid>
                <a:gridCol w="884940"/>
                <a:gridCol w="1313198"/>
                <a:gridCol w="875466"/>
                <a:gridCol w="1750931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Television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400000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순서도: 처리 81"/>
          <p:cNvSpPr/>
          <p:nvPr/>
        </p:nvSpPr>
        <p:spPr>
          <a:xfrm>
            <a:off x="1331640" y="2374681"/>
            <a:ext cx="6264696" cy="1707807"/>
          </a:xfrm>
          <a:prstGeom prst="flowChartProcess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아래쪽 화살표 83"/>
          <p:cNvSpPr/>
          <p:nvPr/>
        </p:nvSpPr>
        <p:spPr>
          <a:xfrm>
            <a:off x="4211960" y="4298513"/>
            <a:ext cx="720080" cy="50405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159731" y="4941168"/>
          <a:ext cx="4824535" cy="1162928"/>
        </p:xfrm>
        <a:graphic>
          <a:graphicData uri="http://schemas.openxmlformats.org/drawingml/2006/table">
            <a:tbl>
              <a:tblPr firstRow="1" bandRow="1"/>
              <a:tblGrid>
                <a:gridCol w="884940"/>
                <a:gridCol w="1313198"/>
                <a:gridCol w="875466"/>
                <a:gridCol w="1750931"/>
              </a:tblGrid>
              <a:tr h="370840"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</a:tr>
              <a:tr h="42124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Television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key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>
                    <a:solidFill>
                      <a:srgbClr val="EBA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600000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18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306</Words>
  <Application>Microsoft Office PowerPoint</Application>
  <PresentationFormat>화면 슬라이드 쇼(4:3)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7강 - 객체</vt:lpstr>
      <vt:lpstr>1. 객체 특징</vt:lpstr>
      <vt:lpstr>* 객체란?</vt:lpstr>
      <vt:lpstr>* 객체란?</vt:lpstr>
      <vt:lpstr>2. 객체 생성</vt:lpstr>
      <vt:lpstr>* 객체 리터럴(Object Literal)</vt:lpstr>
      <vt:lpstr>* 프로퍼티 추가하기</vt:lpstr>
      <vt:lpstr>* 프로퍼티 삭제하기</vt:lpstr>
      <vt:lpstr>* 프로퍼티 수정하기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224</cp:revision>
  <dcterms:created xsi:type="dcterms:W3CDTF">2020-04-08T12:51:32Z</dcterms:created>
  <dcterms:modified xsi:type="dcterms:W3CDTF">2021-01-11T11:35:55Z</dcterms:modified>
  <cp:version/>
</cp:coreProperties>
</file>