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44" y="-78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3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2021-01-19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2021-01-19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3E45A68-727D-4672-B4AC-7B30446123CC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5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idx="0"/>
          </p:nvPr>
        </p:nvSpPr>
        <p:spPr>
          <a:xfrm>
            <a:off x="-180528" y="3429000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/>
              <a:t>2</a:t>
            </a:r>
            <a:r>
              <a:rPr lang="ko-KR" altLang="en-US" sz="4000"/>
              <a:t>강 </a:t>
            </a:r>
            <a:r>
              <a:rPr lang="en-US" altLang="ko-KR" sz="4000"/>
              <a:t>- DOM</a:t>
            </a:r>
            <a:r>
              <a:rPr lang="ko-KR" altLang="en-US" sz="4000"/>
              <a:t>제어와 조작</a:t>
            </a:r>
            <a:endParaRPr lang="en-US" altLang="ko-KR" sz="400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/>
              <a:t>JAVA </a:t>
            </a:r>
            <a:r>
              <a:rPr lang="ko-KR" altLang="en-US" sz="4200"/>
              <a:t>웹 개발자 양성과정</a:t>
            </a:r>
            <a:r>
              <a:rPr lang="en-US" altLang="ko-KR" sz="4200"/>
              <a:t>Javascript: Web api</a:t>
            </a:r>
            <a:endParaRPr lang="en-US" altLang="ko-KR" sz="4200"/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By SoonGu Hong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 </a:t>
            </a:r>
            <a:r>
              <a:rPr lang="ko-KR" altLang="en-US"/>
              <a:t>텍스트 노드 생성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2098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createTextNode(text) 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메서드는 텍스트노드를 생성하여 반환합니다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매개변수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text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에는 텍스트 노드의 값으로 사용할 문자열을 인수로 전달합니다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createElement(tagName)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 동일하게 노드가 생성만 될 뿐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DOM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추가되지는 않습니다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971600" y="1998028"/>
            <a:ext cx="7056784" cy="56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100" b="1"/>
              <a:t>document.</a:t>
            </a:r>
            <a:r>
              <a:rPr lang="en-US" altLang="ko-KR" sz="3100" b="1">
                <a:solidFill>
                  <a:srgbClr val="ff0000"/>
                </a:solidFill>
              </a:rPr>
              <a:t>createTextNode(text)</a:t>
            </a:r>
            <a:endParaRPr lang="en-US" altLang="ko-KR" sz="31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 </a:t>
            </a:r>
            <a:r>
              <a:rPr lang="ko-KR" altLang="en-US"/>
              <a:t>요소노드와 텍스트노드를 </a:t>
            </a:r>
            <a:r>
              <a:rPr lang="en-US" altLang="ko-KR"/>
              <a:t>DOM</a:t>
            </a:r>
            <a:r>
              <a:rPr lang="ko-KR" altLang="en-US"/>
              <a:t>에 추가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1765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appendChild(childNode) 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메서드는 매개변수에게 전달한 자식 노드를 호출한 부모노드의 마지막 자식으로 추가합니다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자식 노드로 텍스트 노드를 전달하면 텍스트가 추가됩니다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971600" y="1998028"/>
            <a:ext cx="7056784" cy="56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100" b="1"/>
              <a:t>$Node.</a:t>
            </a:r>
            <a:r>
              <a:rPr lang="en-US" altLang="ko-KR" sz="3100" b="1">
                <a:solidFill>
                  <a:srgbClr val="ff0000"/>
                </a:solidFill>
              </a:rPr>
              <a:t>appendChild(childNode)</a:t>
            </a:r>
            <a:endParaRPr lang="en-US" altLang="ko-KR" sz="31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 </a:t>
            </a:r>
            <a:r>
              <a:rPr lang="ko-KR" altLang="en-US"/>
              <a:t>지정한 위치에 노드 삽입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2098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insertBefore(newNode, childNode)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메서드는 첫 번째 인수로 전달받은 노드를 두 번째 인수로 전달받은 노드 앞에 삽입합니다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두 번째 인수로 전달받은 노드는 반드시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insertBefore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호출한 노드의 자식이어야 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그렇지 않으면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DOMException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에러가 발생합니다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971600" y="1998028"/>
            <a:ext cx="7056784" cy="514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/>
              <a:t>$Node.</a:t>
            </a:r>
            <a:r>
              <a:rPr lang="en-US" altLang="ko-KR" sz="2800" b="1">
                <a:solidFill>
                  <a:srgbClr val="ff0000"/>
                </a:solidFill>
              </a:rPr>
              <a:t>insertBefore(newNode,childNode)</a:t>
            </a:r>
            <a:endParaRPr lang="en-US" altLang="ko-KR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 </a:t>
            </a:r>
            <a:r>
              <a:rPr lang="ko-KR" altLang="en-US"/>
              <a:t>지정한 위치로 노드 이동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1765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이미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DOM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존재하는 노드를 대상으로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appendChild()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메서드를 사용하면 현재 위치에서 해당 노드가 제거됨과 동시에 맨 끝으로 이동합니다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또한 이미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DOM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존재하는 노드를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insertBefore()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중간으로 이동시킬 수 있습니다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971600" y="1998028"/>
            <a:ext cx="7056784" cy="514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/>
              <a:t>appendChild, insertBefore</a:t>
            </a:r>
            <a:endParaRPr lang="ko-KR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 </a:t>
            </a:r>
            <a:r>
              <a:rPr lang="ko-KR" altLang="en-US"/>
              <a:t>노드 복사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2098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cloneNode() 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메서드는 노드의 사본을 생성하여 반환합니다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lang="ko-KR" altLang="en-US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매개 변수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deep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true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전달하면 노드를 깊은 복사하여 모든 자손 노드가 포함된 사본을 생성하며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false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전달하거나 생략하면 얕은 복사하여 자손노드 없이 자신만의 사본을 생성합니다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971600" y="1998028"/>
            <a:ext cx="7056784" cy="56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100" b="1"/>
              <a:t>$Node</a:t>
            </a:r>
            <a:r>
              <a:rPr lang="en-US" altLang="ko-KR" sz="3100" b="1">
                <a:solidFill>
                  <a:srgbClr val="ff0000"/>
                </a:solidFill>
              </a:rPr>
              <a:t>.cloneNode(deep)</a:t>
            </a:r>
            <a:endParaRPr lang="en-US" altLang="ko-KR" sz="31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 </a:t>
            </a:r>
            <a:r>
              <a:rPr lang="ko-KR" altLang="en-US"/>
              <a:t>노드 교체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1765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replaceChild()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메서드는 자신을 호출한 노드의 자식 노드를 다른 노드로 교체합니다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없애버릴 자식노드를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oldChild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인수로 전달하고 그 자리를 새롭게 차지할 자식노드를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newChild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전달합니다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971600" y="1998028"/>
            <a:ext cx="7056784" cy="514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/>
              <a:t>$Node</a:t>
            </a:r>
            <a:r>
              <a:rPr lang="en-US" altLang="ko-KR" sz="2800" b="1">
                <a:solidFill>
                  <a:srgbClr val="ff0000"/>
                </a:solidFill>
              </a:rPr>
              <a:t>.replaceChild(newChild, oldChild)</a:t>
            </a:r>
            <a:endParaRPr lang="en-US" altLang="ko-KR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 </a:t>
            </a:r>
            <a:r>
              <a:rPr lang="ko-KR" altLang="en-US"/>
              <a:t>노드 삭제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1765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removeChild() 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메서드는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child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매개 변수에 인수로 전달한 노드를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DOM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에서 제거합니다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전달된 노드는 반드시 호출한 노드의 자식노드여야 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971600" y="1998028"/>
            <a:ext cx="7056784" cy="56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100" b="1"/>
              <a:t>$Node</a:t>
            </a:r>
            <a:r>
              <a:rPr lang="en-US" altLang="ko-KR" sz="3100" b="1">
                <a:solidFill>
                  <a:srgbClr val="ff0000"/>
                </a:solidFill>
              </a:rPr>
              <a:t>.removeChild(child)</a:t>
            </a:r>
            <a:endParaRPr lang="en-US" altLang="ko-KR" sz="31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DOM </a:t>
            </a:r>
            <a:r>
              <a:rPr lang="ko-KR" altLang="en-US" sz="4000" dirty="0" smtClean="0"/>
              <a:t>제어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err="1" smtClean="0"/>
              <a:t>Javascript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354326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*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탐색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75" y="1196752"/>
            <a:ext cx="5362723" cy="425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* </a:t>
            </a:r>
            <a:r>
              <a:rPr lang="ko-KR" altLang="en-US" dirty="0" smtClean="0"/>
              <a:t>자식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탐색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22608"/>
              </p:ext>
            </p:extLst>
          </p:nvPr>
        </p:nvGraphicFramePr>
        <p:xfrm>
          <a:off x="827584" y="1340768"/>
          <a:ext cx="7344816" cy="41258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2440"/>
                <a:gridCol w="4362376"/>
              </a:tblGrid>
              <a:tr h="442848"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프로퍼티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childNodes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자식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모두 탐색하여 </a:t>
                      </a:r>
                      <a:r>
                        <a:rPr lang="en-US" altLang="ko-KR" dirty="0" err="1" smtClean="0"/>
                        <a:t>NodeList</a:t>
                      </a:r>
                      <a:r>
                        <a:rPr lang="ko-KR" altLang="en-US" dirty="0" smtClean="0"/>
                        <a:t>에 담아 반환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요소 </a:t>
                      </a:r>
                      <a:r>
                        <a:rPr lang="ko-KR" altLang="en-US" dirty="0" err="1" smtClean="0"/>
                        <a:t>노드</a:t>
                      </a:r>
                      <a:r>
                        <a:rPr lang="ko-KR" altLang="en-US" dirty="0" smtClean="0"/>
                        <a:t> 뿐만 아니라 텍스트 </a:t>
                      </a:r>
                      <a:r>
                        <a:rPr lang="ko-KR" altLang="en-US" dirty="0" err="1" smtClean="0"/>
                        <a:t>노드도</a:t>
                      </a:r>
                      <a:r>
                        <a:rPr lang="ko-KR" altLang="en-US" dirty="0" smtClean="0"/>
                        <a:t> 포함함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children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자식 </a:t>
                      </a:r>
                      <a:r>
                        <a:rPr lang="ko-KR" altLang="en-US" dirty="0" err="1" smtClean="0"/>
                        <a:t>노드</a:t>
                      </a:r>
                      <a:r>
                        <a:rPr lang="ko-KR" altLang="en-US" dirty="0" smtClean="0"/>
                        <a:t> 중 요소 </a:t>
                      </a:r>
                      <a:r>
                        <a:rPr lang="ko-KR" altLang="en-US" dirty="0" err="1" smtClean="0"/>
                        <a:t>노드만</a:t>
                      </a:r>
                      <a:r>
                        <a:rPr lang="ko-KR" altLang="en-US" dirty="0" smtClean="0"/>
                        <a:t> 모두 탐색하여  </a:t>
                      </a:r>
                      <a:r>
                        <a:rPr lang="en-US" altLang="ko-KR" dirty="0" err="1" smtClean="0"/>
                        <a:t>HTMLCollection</a:t>
                      </a:r>
                      <a:r>
                        <a:rPr lang="ko-KR" altLang="en-US" dirty="0" smtClean="0"/>
                        <a:t>객체에 담아 반환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텍스트 </a:t>
                      </a:r>
                      <a:r>
                        <a:rPr lang="ko-KR" altLang="en-US" dirty="0" err="1" smtClean="0"/>
                        <a:t>노드가</a:t>
                      </a:r>
                      <a:r>
                        <a:rPr lang="ko-KR" altLang="en-US" dirty="0" smtClean="0"/>
                        <a:t> 포함되지 않음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firstChild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첫 번째 자식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반환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lastChild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마지막 자식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반환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firstElementChild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첫 번째 자식 요소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반환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lastElementChild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마지막 자식 요소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반환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hasChildNodes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자식 요소를 가지고 있는지 확인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40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* </a:t>
            </a:r>
            <a:r>
              <a:rPr lang="ko-KR" altLang="en-US" dirty="0" smtClean="0"/>
              <a:t>부모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형제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탐색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4746"/>
              </p:ext>
            </p:extLst>
          </p:nvPr>
        </p:nvGraphicFramePr>
        <p:xfrm>
          <a:off x="827584" y="1340768"/>
          <a:ext cx="7344816" cy="36432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2440"/>
                <a:gridCol w="4362376"/>
              </a:tblGrid>
              <a:tr h="442848"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프로퍼티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parentNode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부모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모두 탐색하여 </a:t>
                      </a:r>
                      <a:r>
                        <a:rPr lang="en-US" altLang="ko-KR" dirty="0" err="1" smtClean="0"/>
                        <a:t>NodeList</a:t>
                      </a:r>
                      <a:r>
                        <a:rPr lang="ko-KR" altLang="en-US" dirty="0" smtClean="0"/>
                        <a:t>로 반환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previousSibling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같은 부모를 가진 형제 </a:t>
                      </a:r>
                      <a:r>
                        <a:rPr lang="ko-KR" altLang="en-US" dirty="0" err="1" smtClean="0"/>
                        <a:t>노드</a:t>
                      </a:r>
                      <a:r>
                        <a:rPr lang="ko-KR" altLang="en-US" dirty="0" smtClean="0"/>
                        <a:t> 중에서 자신의 이전 형제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nextSibling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같은 부모를 가진 형제 </a:t>
                      </a:r>
                      <a:r>
                        <a:rPr lang="ko-KR" altLang="en-US" dirty="0" err="1" smtClean="0"/>
                        <a:t>노드</a:t>
                      </a:r>
                      <a:r>
                        <a:rPr lang="ko-KR" altLang="en-US" dirty="0" smtClean="0"/>
                        <a:t> 중에서 자신의 다음 형제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previousElementSibling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같은 부모를 가진 형제 </a:t>
                      </a:r>
                      <a:r>
                        <a:rPr lang="ko-KR" altLang="en-US" dirty="0" err="1" smtClean="0"/>
                        <a:t>노드</a:t>
                      </a:r>
                      <a:r>
                        <a:rPr lang="ko-KR" altLang="en-US" dirty="0" smtClean="0"/>
                        <a:t> 중에서 자신의 이전 형제 요소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nextElementSibling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같은 부모를 가진 형제 </a:t>
                      </a:r>
                      <a:r>
                        <a:rPr lang="ko-KR" altLang="en-US" dirty="0" err="1" smtClean="0"/>
                        <a:t>노드</a:t>
                      </a:r>
                      <a:r>
                        <a:rPr lang="ko-KR" altLang="en-US" dirty="0" smtClean="0"/>
                        <a:t> 중에서 자신의 다음 형제 요소 </a:t>
                      </a:r>
                      <a:r>
                        <a:rPr lang="ko-KR" altLang="en-US" dirty="0" err="1" smtClean="0"/>
                        <a:t>노드를</a:t>
                      </a:r>
                      <a:r>
                        <a:rPr lang="ko-KR" altLang="en-US" dirty="0" smtClean="0"/>
                        <a:t> 반환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99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* </a:t>
            </a:r>
            <a:r>
              <a:rPr lang="ko-KR" altLang="en-US" dirty="0" smtClean="0"/>
              <a:t>요소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텍스트 조작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요소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노드의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textContent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프로퍼티를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참조하면 요소 내부의 모든 텍스트를 반환합니다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때 </a:t>
            </a:r>
            <a:r>
              <a:rPr lang="ko-KR" altLang="en-US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마크업은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무시됩니다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과거에 사용하던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innerText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유사한 원리로 작동하나 속도가 느리고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css</a:t>
            </a:r>
            <a:r>
              <a:rPr lang="ko-KR" altLang="en-US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의해 숨겨진 텍스트를 반환하지 않으니 사용하지 마세요</a:t>
            </a:r>
            <a:r>
              <a:rPr lang="en-US" altLang="ko-KR" sz="22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  <a:endParaRPr lang="en-US" altLang="ko-KR" sz="22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971600" y="1998028"/>
            <a:ext cx="7056784" cy="56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100" b="1" dirty="0" smtClean="0"/>
              <a:t>$</a:t>
            </a:r>
            <a:r>
              <a:rPr lang="en-US" altLang="ko-KR" sz="3100" b="1" dirty="0" err="1" smtClean="0"/>
              <a:t>elementNode.</a:t>
            </a:r>
            <a:r>
              <a:rPr lang="en-US" altLang="ko-KR" sz="3100" b="1" dirty="0" err="1" smtClean="0">
                <a:solidFill>
                  <a:srgbClr val="FF0000"/>
                </a:solidFill>
              </a:rPr>
              <a:t>textContent</a:t>
            </a:r>
            <a:endParaRPr lang="en-US" altLang="ko-KR" sz="3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43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 innerHTML</a:t>
            </a:r>
            <a:endParaRPr lang="en-US" altLang="ko-KR"/>
          </a:p>
        </p:txBody>
      </p:sp>
      <p:sp>
        <p:nvSpPr>
          <p:cNvPr id="67" name="TextBox 66"/>
          <p:cNvSpPr txBox="1"/>
          <p:nvPr/>
        </p:nvSpPr>
        <p:spPr>
          <a:xfrm>
            <a:off x="755576" y="4005064"/>
            <a:ext cx="7488829" cy="1765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innerHTML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프로퍼티는 요소 노드 내부의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HTML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마크업을 취득하거나 변경합니다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textContent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는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HTML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마크업을 무시하고 텍스트만 반환하지만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innerHTML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마크업이 포함된 문자열을 그대로 반환합니다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861048"/>
            <a:ext cx="7848872" cy="230425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971600" y="1998028"/>
            <a:ext cx="7056784" cy="56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100" b="1"/>
              <a:t>$elementNode.</a:t>
            </a:r>
            <a:r>
              <a:rPr lang="en-US" altLang="ko-KR" sz="3100" b="1">
                <a:solidFill>
                  <a:srgbClr val="ff0000"/>
                </a:solidFill>
              </a:rPr>
              <a:t>innerHTML</a:t>
            </a:r>
            <a:endParaRPr lang="en-US" altLang="ko-KR" sz="31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2.</a:t>
            </a:r>
            <a:r>
              <a:rPr lang="ko-KR" altLang="en-US" sz="4000" dirty="0"/>
              <a:t> </a:t>
            </a:r>
            <a:r>
              <a:rPr lang="en-US" altLang="ko-KR" sz="4000" dirty="0" smtClean="0"/>
              <a:t>DOM </a:t>
            </a:r>
            <a:r>
              <a:rPr lang="ko-KR" altLang="en-US" sz="4000" dirty="0" smtClean="0"/>
              <a:t>조작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/>
              <a:t>JAVA </a:t>
            </a:r>
            <a:r>
              <a:rPr lang="ko-KR" altLang="en-US" sz="4200"/>
              <a:t>웹 개발자 양성과정</a:t>
            </a:r>
          </a:p>
          <a:p>
            <a:pPr lvl="0">
              <a:defRPr/>
            </a:pPr>
            <a:r>
              <a:rPr lang="en-US" altLang="ko-KR" sz="4200"/>
              <a:t>Javascript</a:t>
            </a:r>
            <a:endParaRPr lang="ko-KR" altLang="en-US" sz="4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>
          <a:xfrm>
            <a:off x="179513" y="68239"/>
            <a:ext cx="8784975" cy="52387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* </a:t>
            </a:r>
            <a:r>
              <a:rPr lang="ko-KR" altLang="en-US"/>
              <a:t>요소 노드 생성</a:t>
            </a:r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55576" y="3501008"/>
            <a:ext cx="7488829" cy="2777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createElement(tagName)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메서드는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요소 노드를 새롭게 생성하여 반환합니다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ko-KR" altLang="en-US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매개변수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tagName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에는 태그 이름을 나타내는 문자열을 인수로 전달합니다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ko-KR" altLang="en-US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 메서드로 생성된 요소 노드는 아무런 자식 노드도 가지지 않습니다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즉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텍스트 노드도 없는 상태입니다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ko-KR" altLang="en-US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Char char="-"/>
              <a:defRPr/>
            </a:pP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해당 메서드는 요소 노드를 생성할 뿐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DOM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추가하지 않으므로 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DOM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추가하는 사후 처리가 필요합니다</a:t>
            </a:r>
            <a:r>
              <a:rPr lang="en-US" altLang="ko-KR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ko-KR" altLang="en-US" sz="22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lang="ko-KR" altLang="en-US" sz="22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7564" y="3356992"/>
            <a:ext cx="7848872" cy="3024336"/>
          </a:xfrm>
          <a:prstGeom prst="flowChartProcess">
            <a:avLst/>
          </a:prstGeom>
          <a:noFill/>
          <a:ln w="25400" cap="flat" cmpd="sng" algn="ctr">
            <a:solidFill>
              <a:srgbClr val="9bbb59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1" name="TextBox 2050"/>
          <p:cNvSpPr txBox="1"/>
          <p:nvPr/>
        </p:nvSpPr>
        <p:spPr>
          <a:xfrm>
            <a:off x="971600" y="1998028"/>
            <a:ext cx="7056784" cy="56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100" b="1"/>
              <a:t>document.</a:t>
            </a:r>
            <a:r>
              <a:rPr lang="en-US" altLang="ko-KR" sz="3100" b="1">
                <a:solidFill>
                  <a:srgbClr val="ff0000"/>
                </a:solidFill>
              </a:rPr>
              <a:t>createElement(tagName)</a:t>
            </a:r>
            <a:endParaRPr lang="en-US" altLang="ko-KR" sz="3100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464</ep:Words>
  <ep:PresentationFormat>화면 슬라이드 쇼(4:3)</ep:PresentationFormat>
  <ep:Paragraphs>58</ep:Paragraphs>
  <ep:Slides>17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2강 - DOM제어와 조작</vt:lpstr>
      <vt:lpstr>1. DOM 제어</vt:lpstr>
      <vt:lpstr>* 노드 탐색</vt:lpstr>
      <vt:lpstr>* 자식 노드 탐색</vt:lpstr>
      <vt:lpstr>* 부모, 형제 노드 탐색</vt:lpstr>
      <vt:lpstr>* 요소 노드의 텍스트 조작</vt:lpstr>
      <vt:lpstr>* innerHTML</vt:lpstr>
      <vt:lpstr>2. DOM 조작</vt:lpstr>
      <vt:lpstr>* 요소 노드 생성</vt:lpstr>
      <vt:lpstr>* 텍스트 노드 생성</vt:lpstr>
      <vt:lpstr>* 요소노드와 텍스트노드를 DOM에 추가</vt:lpstr>
      <vt:lpstr>* 지정한 위치에 노드 삽입</vt:lpstr>
      <vt:lpstr>* 지정한 위치로 노드 이동</vt:lpstr>
      <vt:lpstr>* 노드 복사</vt:lpstr>
      <vt:lpstr>* 노드 교체</vt:lpstr>
      <vt:lpstr>* 노드 삭제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2020-04-08T12:51:32.000</dcterms:created>
  <dc:creator>Joker</dc:creator>
  <cp:lastModifiedBy>hong</cp:lastModifiedBy>
  <dcterms:modified xsi:type="dcterms:W3CDTF">2021-01-18T21:37:51.344</dcterms:modified>
  <cp:revision>328</cp:revision>
  <dc:title>PowerPoint 프레젠테이션</dc:title>
  <cp:version/>
</cp:coreProperties>
</file>