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44" y="-7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1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E45A68-727D-4672-B4AC-7B30446123C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4</a:t>
            </a:r>
            <a:r>
              <a:rPr lang="ko-KR" altLang="en-US" sz="4000"/>
              <a:t>강 </a:t>
            </a:r>
            <a:r>
              <a:rPr lang="en-US" altLang="ko-KR" sz="4000"/>
              <a:t>- </a:t>
            </a:r>
            <a:r>
              <a:rPr lang="ko-KR" altLang="en-US" sz="4000"/>
              <a:t>이벤트 기초</a:t>
            </a:r>
            <a:endParaRPr lang="ko-KR" altLang="en-US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Javascript: Web api</a:t>
            </a:r>
            <a:endParaRPr lang="en-US" altLang="ko-KR" sz="420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이벤트 핸들러 프로퍼티 방식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3933056"/>
            <a:ext cx="7488829" cy="209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이벤트 핸들러를 요소 노드의 프로퍼티로 추가하는 방식입니다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방식은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자바스크립트를 분리하여 코딩할 수 있다는 장점이 있습니다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하지만 하나의 요소에 하나의 이벤트 핸들러만 바인딩할 수 있는 단점이 있습니다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1619672" y="1772816"/>
            <a:ext cx="5832648" cy="1376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srgbClr val="ff0000"/>
                </a:solidFill>
              </a:rPr>
              <a:t>$element</a:t>
            </a:r>
            <a:r>
              <a:rPr lang="en-US" altLang="ko-KR" sz="2800" b="1"/>
              <a:t>.</a:t>
            </a:r>
            <a:r>
              <a:rPr lang="en-US" altLang="ko-KR" sz="2800" b="1">
                <a:solidFill>
                  <a:srgbClr val="baff1a"/>
                </a:solidFill>
              </a:rPr>
              <a:t>onclick</a:t>
            </a:r>
            <a:r>
              <a:rPr lang="en-US" altLang="ko-KR" sz="2800" b="1"/>
              <a:t> = </a:t>
            </a:r>
            <a:r>
              <a:rPr lang="en-US" altLang="ko-KR" sz="2800" b="1">
                <a:solidFill>
                  <a:srgbClr val="0000ff"/>
                </a:solidFill>
              </a:rPr>
              <a:t>function () {</a:t>
            </a:r>
            <a:endParaRPr lang="en-US" altLang="ko-KR" sz="28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2800" b="1">
                <a:solidFill>
                  <a:srgbClr val="0000ff"/>
                </a:solidFill>
              </a:rPr>
              <a:t>   </a:t>
            </a:r>
            <a:r>
              <a:rPr lang="ko-KR" altLang="en-US" sz="2800" b="1">
                <a:solidFill>
                  <a:srgbClr val="0000ff"/>
                </a:solidFill>
              </a:rPr>
              <a:t>      </a:t>
            </a:r>
            <a:r>
              <a:rPr lang="en-US" altLang="ko-KR" sz="2800" b="1">
                <a:solidFill>
                  <a:srgbClr val="0000ff"/>
                </a:solidFill>
              </a:rPr>
              <a:t> </a:t>
            </a:r>
            <a:r>
              <a:rPr lang="ko-KR" altLang="en-US" sz="2800" b="1">
                <a:solidFill>
                  <a:srgbClr val="0000ff"/>
                </a:solidFill>
              </a:rPr>
              <a:t>이벤트 실행문</a:t>
            </a:r>
            <a:r>
              <a:rPr lang="en-US" altLang="ko-KR" sz="2800" b="1">
                <a:solidFill>
                  <a:srgbClr val="0000ff"/>
                </a:solidFill>
              </a:rPr>
              <a:t>;</a:t>
            </a:r>
            <a:endParaRPr lang="en-US" altLang="ko-KR" sz="28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2800" b="1">
                <a:solidFill>
                  <a:srgbClr val="0000ff"/>
                </a:solidFill>
              </a:rPr>
              <a:t>};</a:t>
            </a:r>
            <a:endParaRPr lang="en-US" altLang="ko-KR" sz="2800" b="1">
              <a:solidFill>
                <a:srgbClr val="0000ff"/>
              </a:solidFill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1691680" y="1407111"/>
            <a:ext cx="1584176" cy="3657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>
                <a:solidFill>
                  <a:srgbClr val="ff0000"/>
                </a:solidFill>
              </a:rPr>
              <a:t>이벤트 타겟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053" name=""/>
          <p:cNvSpPr txBox="1"/>
          <p:nvPr/>
        </p:nvSpPr>
        <p:spPr>
          <a:xfrm>
            <a:off x="3275855" y="1393726"/>
            <a:ext cx="2016225" cy="366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on +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이벤트 타입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baff1a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4" name=""/>
          <p:cNvSpPr txBox="1"/>
          <p:nvPr/>
        </p:nvSpPr>
        <p:spPr>
          <a:xfrm>
            <a:off x="5508104" y="1393726"/>
            <a:ext cx="2016224" cy="366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이벤트 핸들러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addEventListener</a:t>
            </a:r>
            <a:r>
              <a:rPr lang="ko-KR" altLang="en-US"/>
              <a:t> 방식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3933056"/>
            <a:ext cx="7488829" cy="209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addEventListener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 방식은 첫번째 인수로 이벤트 종류를 나타내는 문자열의 이벤트 타입을 전달합니다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때 접두사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on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붙이지 않습니다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 번째 인수로는 이벤트 핸들러 함수를 전달합니다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방법은 동일한 요소에서 동일한 이벤트에 대해 하나 이상의 이벤트 핸들러를 등록할 수 있습니다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467544" y="2093278"/>
            <a:ext cx="8208912" cy="471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solidFill>
                  <a:srgbClr val="ff0000"/>
                </a:solidFill>
              </a:rPr>
              <a:t>$element</a:t>
            </a:r>
            <a:r>
              <a:rPr lang="en-US" altLang="ko-KR" sz="2500" b="1"/>
              <a:t>.</a:t>
            </a:r>
            <a:r>
              <a:rPr lang="en-US" altLang="ko-KR" sz="2500" b="1">
                <a:solidFill>
                  <a:srgbClr val="ff6600"/>
                </a:solidFill>
              </a:rPr>
              <a:t>addEventListener</a:t>
            </a:r>
            <a:r>
              <a:rPr lang="en-US" altLang="ko-KR" sz="2500" b="1"/>
              <a:t>(’</a:t>
            </a:r>
            <a:r>
              <a:rPr lang="en-US" altLang="ko-KR" sz="2500" b="1">
                <a:solidFill>
                  <a:srgbClr val="baff1a"/>
                </a:solidFill>
              </a:rPr>
              <a:t>click</a:t>
            </a:r>
            <a:r>
              <a:rPr lang="en-US" altLang="ko-KR" sz="2500" b="1"/>
              <a:t>’, </a:t>
            </a:r>
            <a:r>
              <a:rPr lang="en-US" altLang="ko-KR" sz="2500" b="1">
                <a:solidFill>
                  <a:srgbClr val="0000ff"/>
                </a:solidFill>
              </a:rPr>
              <a:t>functionName</a:t>
            </a:r>
            <a:r>
              <a:rPr lang="en-US" altLang="ko-KR" sz="2500" b="1"/>
              <a:t>);</a:t>
            </a:r>
            <a:endParaRPr lang="en-US" altLang="ko-KR" sz="2500" b="1"/>
          </a:p>
        </p:txBody>
      </p:sp>
      <p:sp>
        <p:nvSpPr>
          <p:cNvPr id="2052" name=""/>
          <p:cNvSpPr txBox="1"/>
          <p:nvPr/>
        </p:nvSpPr>
        <p:spPr>
          <a:xfrm>
            <a:off x="755576" y="1727573"/>
            <a:ext cx="1584176" cy="36641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>
                <a:solidFill>
                  <a:srgbClr val="ff0000"/>
                </a:solidFill>
              </a:rPr>
              <a:t>이벤트 타겟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053" name=""/>
          <p:cNvSpPr txBox="1"/>
          <p:nvPr/>
        </p:nvSpPr>
        <p:spPr>
          <a:xfrm>
            <a:off x="4283967" y="1714188"/>
            <a:ext cx="2016225" cy="366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이벤트 타입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baff1a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4" name=""/>
          <p:cNvSpPr txBox="1"/>
          <p:nvPr/>
        </p:nvSpPr>
        <p:spPr>
          <a:xfrm>
            <a:off x="6084168" y="1714188"/>
            <a:ext cx="2016224" cy="366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이벤트 핸들러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이벤트</a:t>
            </a:r>
            <a:r>
              <a:rPr lang="en-US" altLang="ko-KR"/>
              <a:t>(event)</a:t>
            </a:r>
            <a:endParaRPr lang="en-US" altLang="ko-KR"/>
          </a:p>
        </p:txBody>
      </p:sp>
      <p:sp>
        <p:nvSpPr>
          <p:cNvPr id="67" name="TextBox 66"/>
          <p:cNvSpPr txBox="1"/>
          <p:nvPr/>
        </p:nvSpPr>
        <p:spPr>
          <a:xfrm>
            <a:off x="827585" y="1535301"/>
            <a:ext cx="7488829" cy="4111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브라우저는 클릭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마우스 이동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키보드 입력 등이 일어나면 이를 감지하여 특정한 타입의 이벤트를 발생시킵니다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만약 애플리케이션이 특정 이벤트에 반응하고 싶다면 이벤트에 대응하는 함수를 브라우저에게 알려주어 호출을 위임할 수 있습니다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때 호출될 함수를 </a:t>
            </a:r>
            <a:r>
              <a:rPr lang="ko-KR" altLang="en-US" sz="2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이벤트 핸들러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라고 부르며 이를 위임하는 것을 이벤트 핸들러 등록이라고 부릅니다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이처럼 이벤트와 그에 대응하는 함수를 통해 프로그램의 흐름을 이벤트 중심으로 제어할 수 있는데 이런 방식을 이벤트 드리븐 프로그래밍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(event driven programming)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이라 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1167716"/>
            <a:ext cx="7848872" cy="47095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1.</a:t>
            </a:r>
            <a:r>
              <a:rPr lang="ko-KR" altLang="en-US" sz="4000"/>
              <a:t> 이벤트 타입</a:t>
            </a:r>
            <a:endParaRPr lang="ko-KR" altLang="en-US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endParaRPr lang="ko-KR" altLang="en-US" sz="4200"/>
          </a:p>
          <a:p>
            <a:pPr lvl="0">
              <a:defRPr/>
            </a:pPr>
            <a:r>
              <a:rPr lang="en-US" altLang="ko-KR" sz="4200"/>
              <a:t>Javascript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마우스 이벤트</a:t>
            </a:r>
            <a:endParaRPr lang="ko-KR" altLang="en-US"/>
          </a:p>
        </p:txBody>
      </p:sp>
      <p:sp>
        <p:nvSpPr>
          <p:cNvPr id="2051" name="TextBox 2050"/>
          <p:cNvSpPr txBox="1"/>
          <p:nvPr/>
        </p:nvSpPr>
        <p:spPr>
          <a:xfrm>
            <a:off x="1043608" y="908720"/>
            <a:ext cx="7056784" cy="51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/>
              <a:t>마우스 이벤트</a:t>
            </a:r>
            <a:endParaRPr lang="ko-KR" altLang="en-US" sz="2800" b="1"/>
          </a:p>
        </p:txBody>
      </p:sp>
      <p:graphicFrame>
        <p:nvGraphicFramePr>
          <p:cNvPr id="2052" name="표 8"/>
          <p:cNvGraphicFramePr>
            <a:graphicFrameLocks noGrp="1"/>
          </p:cNvGraphicFramePr>
          <p:nvPr/>
        </p:nvGraphicFramePr>
        <p:xfrm>
          <a:off x="1259632" y="1556792"/>
          <a:ext cx="6630321" cy="4781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1716"/>
                <a:gridCol w="4078605"/>
              </a:tblGrid>
              <a:tr h="31711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이벤트 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985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click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마우스를 클릭했을 때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dbclick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마우스를 더블 클릭했을 때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mousedown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마우스 버튼을 눌렀을 때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mouseup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누르고 있던 마우스 버튼을 놓았을 때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mousemove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마우스 커서를 움직였을 때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mouseenter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커서를 </a:t>
                      </a:r>
                      <a:r>
                        <a:rPr lang="en-US" altLang="ko-KR" sz="1800"/>
                        <a:t>HTML</a:t>
                      </a:r>
                      <a:r>
                        <a:rPr lang="ko-KR" altLang="en-US" sz="1800"/>
                        <a:t>요소 안으로 이동했을 때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버블링 </a:t>
                      </a:r>
                      <a:r>
                        <a:rPr lang="en-US" altLang="ko-KR" sz="1800"/>
                        <a:t>X)</a:t>
                      </a:r>
                      <a:endParaRPr lang="en-US" altLang="ko-KR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mouseover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커서를 </a:t>
                      </a:r>
                      <a:r>
                        <a:rPr lang="en-US" altLang="ko-KR" sz="1800"/>
                        <a:t>HTML</a:t>
                      </a:r>
                      <a:r>
                        <a:rPr lang="ko-KR" altLang="en-US" sz="1800"/>
                        <a:t>요소 안으로 이동했을 때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버블링 </a:t>
                      </a:r>
                      <a:r>
                        <a:rPr lang="en-US" altLang="ko-KR" sz="1800"/>
                        <a:t>O)</a:t>
                      </a:r>
                      <a:endParaRPr lang="en-US" altLang="ko-KR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mouseleave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커서를 </a:t>
                      </a:r>
                      <a:r>
                        <a:rPr lang="en-US" altLang="ko-KR" sz="1800"/>
                        <a:t>HTML</a:t>
                      </a:r>
                      <a:r>
                        <a:rPr lang="ko-KR" altLang="en-US" sz="1800"/>
                        <a:t>요소 밖으로 이동했을 때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버블링 </a:t>
                      </a:r>
                      <a:r>
                        <a:rPr lang="en-US" altLang="ko-KR" sz="1800"/>
                        <a:t>X)</a:t>
                      </a:r>
                      <a:endParaRPr lang="en-US" altLang="ko-KR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mouseout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커서를 </a:t>
                      </a:r>
                      <a:r>
                        <a:rPr lang="en-US" altLang="ko-KR" sz="1800"/>
                        <a:t>HTML</a:t>
                      </a:r>
                      <a:r>
                        <a:rPr lang="ko-KR" altLang="en-US" sz="1800"/>
                        <a:t>요소 밖으로 이동했을 때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버블링 </a:t>
                      </a:r>
                      <a:r>
                        <a:rPr lang="en-US" altLang="ko-KR" sz="1800"/>
                        <a:t>X)</a:t>
                      </a:r>
                      <a:endParaRPr lang="en-US" altLang="ko-KR" sz="18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키보드 이벤트</a:t>
            </a:r>
            <a:endParaRPr lang="ko-KR" altLang="en-US"/>
          </a:p>
        </p:txBody>
      </p:sp>
      <p:sp>
        <p:nvSpPr>
          <p:cNvPr id="2051" name="TextBox 2050"/>
          <p:cNvSpPr txBox="1"/>
          <p:nvPr/>
        </p:nvSpPr>
        <p:spPr>
          <a:xfrm>
            <a:off x="1043608" y="1541602"/>
            <a:ext cx="7056784" cy="519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/>
              <a:t>키보드 이벤트</a:t>
            </a:r>
            <a:endParaRPr lang="ko-KR" altLang="en-US" sz="2800" b="1"/>
          </a:p>
        </p:txBody>
      </p:sp>
      <p:graphicFrame>
        <p:nvGraphicFramePr>
          <p:cNvPr id="2052" name="표 8"/>
          <p:cNvGraphicFramePr>
            <a:graphicFrameLocks noGrp="1"/>
          </p:cNvGraphicFramePr>
          <p:nvPr/>
        </p:nvGraphicFramePr>
        <p:xfrm>
          <a:off x="1259632" y="2651358"/>
          <a:ext cx="6630321" cy="2289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1716"/>
                <a:gridCol w="4078605"/>
              </a:tblGrid>
              <a:tr h="31711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이벤트 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985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keydown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모든 키를 눌렀을 때 발생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keypress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문자 키를 눌렀을 때 연속적으로 발생</a:t>
                      </a:r>
                      <a:endParaRPr lang="ko-KR" altLang="en-US" sz="1800"/>
                    </a:p>
                    <a:p>
                      <a:pPr latinLnBrk="1">
                        <a:defRPr/>
                      </a:pPr>
                      <a:r>
                        <a:rPr lang="en-US" altLang="ko-KR" sz="1800"/>
                        <a:t>*</a:t>
                      </a:r>
                      <a:r>
                        <a:rPr lang="ko-KR" altLang="en-US" sz="1800"/>
                        <a:t> </a:t>
                      </a:r>
                      <a:r>
                        <a:rPr lang="en-US" altLang="ko-KR" sz="1800"/>
                        <a:t>control, option, shift, tab, delete, </a:t>
                      </a:r>
                      <a:r>
                        <a:rPr lang="ko-KR" altLang="en-US" sz="1800"/>
                        <a:t>방향키 등은 해당 없음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keyup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누르고 있던 키를 놓았을 때 한 번만 발생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값 변경 이벤트</a:t>
            </a:r>
            <a:endParaRPr lang="ko-KR" altLang="en-US"/>
          </a:p>
        </p:txBody>
      </p:sp>
      <p:sp>
        <p:nvSpPr>
          <p:cNvPr id="2051" name="TextBox 2050"/>
          <p:cNvSpPr txBox="1"/>
          <p:nvPr/>
        </p:nvSpPr>
        <p:spPr>
          <a:xfrm>
            <a:off x="1043608" y="1541602"/>
            <a:ext cx="7056784" cy="519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/>
              <a:t>값 변경 이벤트</a:t>
            </a:r>
            <a:endParaRPr lang="ko-KR" altLang="en-US" sz="2800" b="1"/>
          </a:p>
        </p:txBody>
      </p:sp>
      <p:graphicFrame>
        <p:nvGraphicFramePr>
          <p:cNvPr id="2052" name="표 8"/>
          <p:cNvGraphicFramePr>
            <a:graphicFrameLocks noGrp="1"/>
          </p:cNvGraphicFramePr>
          <p:nvPr/>
        </p:nvGraphicFramePr>
        <p:xfrm>
          <a:off x="1259632" y="2651358"/>
          <a:ext cx="6630321" cy="16554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1716"/>
                <a:gridCol w="4078605"/>
              </a:tblGrid>
              <a:tr h="31711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이벤트 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985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input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/>
                        <a:t>input(text, checkbox, radio), select, textarea</a:t>
                      </a:r>
                      <a:r>
                        <a:rPr lang="ko-KR" altLang="en-US" sz="1800"/>
                        <a:t> 요소의 값이 입력되었을 때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change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input(text, checkbox, radio), select, textarea</a:t>
                      </a:r>
                      <a:r>
                        <a:rPr lang="ko-KR" altLang="en-US"/>
                        <a:t> 요소의 값이 변경되었을 때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기타 이벤트</a:t>
            </a:r>
            <a:endParaRPr lang="ko-KR" altLang="en-US"/>
          </a:p>
        </p:txBody>
      </p:sp>
      <p:sp>
        <p:nvSpPr>
          <p:cNvPr id="2051" name="TextBox 2050"/>
          <p:cNvSpPr txBox="1"/>
          <p:nvPr/>
        </p:nvSpPr>
        <p:spPr>
          <a:xfrm>
            <a:off x="1043608" y="1541602"/>
            <a:ext cx="7056784" cy="519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/>
              <a:t>기타 이벤트</a:t>
            </a:r>
            <a:endParaRPr lang="ko-KR" altLang="en-US" sz="2800" b="1"/>
          </a:p>
        </p:txBody>
      </p:sp>
      <p:graphicFrame>
        <p:nvGraphicFramePr>
          <p:cNvPr id="2052" name="표 8"/>
          <p:cNvGraphicFramePr>
            <a:graphicFrameLocks noGrp="1"/>
          </p:cNvGraphicFramePr>
          <p:nvPr/>
        </p:nvGraphicFramePr>
        <p:xfrm>
          <a:off x="1259632" y="2651358"/>
          <a:ext cx="6630321" cy="23907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1716"/>
                <a:gridCol w="4078605"/>
              </a:tblGrid>
              <a:tr h="31711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이벤트 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985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focus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/>
                        <a:t>HTML</a:t>
                      </a:r>
                      <a:r>
                        <a:rPr lang="ko-KR" altLang="en-US" sz="1800"/>
                        <a:t> 요소가 포커스를 받았을 때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blur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HTML</a:t>
                      </a:r>
                      <a:r>
                        <a:rPr lang="ko-KR" altLang="en-US"/>
                        <a:t> 요소가 포커스를 잃었을 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resize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브라우저 창의 크기를 리사이즈할 때</a:t>
                      </a:r>
                      <a:endParaRPr lang="ko-KR" altLang="en-US" sz="1800"/>
                    </a:p>
                    <a:p>
                      <a:pPr latinLnBrk="1">
                        <a:defRPr/>
                      </a:pPr>
                      <a:r>
                        <a:rPr lang="ko-KR" altLang="en-US" sz="1800"/>
                        <a:t>연속적으로 발생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scroll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웹페이지 또는 </a:t>
                      </a:r>
                      <a:r>
                        <a:rPr lang="en-US" altLang="ko-KR" sz="1800"/>
                        <a:t>HTML</a:t>
                      </a:r>
                      <a:r>
                        <a:rPr lang="ko-KR" altLang="en-US" sz="1800"/>
                        <a:t>요소를 스크롤할 때 연속적으로 발생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2.</a:t>
            </a:r>
            <a:r>
              <a:rPr lang="ko-KR" altLang="en-US" sz="4000"/>
              <a:t> 이벤트 핸들러</a:t>
            </a:r>
            <a:endParaRPr lang="ko-KR" altLang="en-US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endParaRPr lang="ko-KR" altLang="en-US" sz="4200"/>
          </a:p>
          <a:p>
            <a:pPr lvl="0">
              <a:defRPr/>
            </a:pPr>
            <a:r>
              <a:rPr lang="en-US" altLang="ko-KR" sz="4200"/>
              <a:t>Javascript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이벤트 핸들러 어트리뷰트 방식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3933056"/>
            <a:ext cx="7488829" cy="209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이벤트 핸들러를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요소에 직접 지정하는 방법입니다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on + 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이벤트 타입으로 이루어진 속성명을 적고 속성값으로 이벤트 핸들러 함수의 호출문을 적습니다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과거에 많이 사용하던 방식이지만 자바스크립트와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분리를 위해 사용하지 않는 것이 좋습니다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14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/>
              <a:t>&lt;button </a:t>
            </a:r>
            <a:r>
              <a:rPr lang="en-US" altLang="ko-KR" sz="2800" b="1">
                <a:solidFill>
                  <a:srgbClr val="ff0000"/>
                </a:solidFill>
              </a:rPr>
              <a:t>onclick</a:t>
            </a:r>
            <a:r>
              <a:rPr lang="en-US" altLang="ko-KR" sz="2800" b="1"/>
              <a:t>=”</a:t>
            </a:r>
            <a:r>
              <a:rPr lang="ko-KR" altLang="en-US" sz="2800" b="1"/>
              <a:t>함수호출문</a:t>
            </a:r>
            <a:r>
              <a:rPr lang="en-US" altLang="ko-KR" sz="2800" b="1"/>
              <a:t>”&gt;</a:t>
            </a:r>
            <a:endParaRPr lang="en-US" altLang="ko-KR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389</ep:Words>
  <ep:PresentationFormat>화면 슬라이드 쇼(4:3)</ep:PresentationFormat>
  <ep:Paragraphs>48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4강 - 이벤트 기초</vt:lpstr>
      <vt:lpstr>* 이벤트(event)</vt:lpstr>
      <vt:lpstr>1. 이벤트 타입</vt:lpstr>
      <vt:lpstr>* 마우스 이벤트</vt:lpstr>
      <vt:lpstr>* 키보드 이벤트</vt:lpstr>
      <vt:lpstr>* 값 변경 이벤트</vt:lpstr>
      <vt:lpstr>* 기타 이벤트</vt:lpstr>
      <vt:lpstr>2. 이벤트 핸들러</vt:lpstr>
      <vt:lpstr>* 이벤트 핸들러 어트리뷰트 방식</vt:lpstr>
      <vt:lpstr>* 이벤트 핸들러 프로퍼티 방식</vt:lpstr>
      <vt:lpstr>* addEventListener 방식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2021-01-19T23:03:36.432</dcterms:modified>
  <cp:revision>357</cp:revision>
  <dc:title>PowerPoint 프레젠테이션</dc:title>
  <cp:version/>
</cp:coreProperties>
</file>