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s://www.youtube.com/watch?v=HSY3Ghysckg&amp;list=PLLPS8bpssyBPCT_lKIDFXmqy0g1eZAWgY" TargetMode="External" /><Relationship Id="rId3" Type="http://schemas.openxmlformats.org/officeDocument/2006/relationships/hyperlink" Target="https://www.youtube.com/watch?v=O5FUYV9shjM&amp;list=PLLPS8bpssyBPCT_lKIDFXmqy0g1eZAWgY&amp;index=2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Relationship Id="rId3" Type="http://schemas.openxmlformats.org/officeDocument/2006/relationships/hyperlink" Target="https://www.tiobe.com/tiobe-index/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수업 오리엔테이션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개발 환경 설정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899592" y="1772816"/>
            <a:ext cx="7272808" cy="26258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/>
              <a:t>1.</a:t>
            </a:r>
            <a:r>
              <a:rPr lang="ko-KR" altLang="en-US" sz="2100" b="1"/>
              <a:t> 자바 개발도구</a:t>
            </a:r>
            <a:r>
              <a:rPr lang="en-US" altLang="ko-KR" sz="2100" b="1"/>
              <a:t>(JDK) </a:t>
            </a:r>
            <a:r>
              <a:rPr lang="ko-KR" altLang="en-US" sz="2100" b="1"/>
              <a:t>설치</a:t>
            </a:r>
            <a:endParaRPr lang="ko-KR" altLang="en-US" sz="21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hlinkClick r:id="rId2"/>
              </a:rPr>
              <a:t>https://www.youtube.com/watch?v=HSY3Ghysckg&amp;list=PLLPS8bpssyBPCT_lKIDFXmqy0g1eZAWgY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 sz="2000" b="1"/>
              <a:t>2.</a:t>
            </a:r>
            <a:r>
              <a:rPr lang="ko-KR" altLang="en-US" sz="2000" b="1"/>
              <a:t> 통합개발환경</a:t>
            </a:r>
            <a:r>
              <a:rPr lang="en-US" altLang="ko-KR" sz="2000" b="1"/>
              <a:t>(</a:t>
            </a:r>
            <a:r>
              <a:rPr lang="ko-KR" altLang="en-US" sz="2000" b="1"/>
              <a:t>이클립스</a:t>
            </a:r>
            <a:r>
              <a:rPr lang="en-US" altLang="ko-KR" sz="2000" b="1"/>
              <a:t>)</a:t>
            </a:r>
            <a:r>
              <a:rPr lang="ko-KR" altLang="en-US" sz="2000" b="1"/>
              <a:t> 설치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https://www.youtube.com/watch?v=O5FUYV9shjM&amp;list=PLLPS8bpssyBPCT_lKIDFXmqy0g1eZAWgY&amp;index=2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2-1.</a:t>
            </a:r>
            <a:r>
              <a:rPr lang="ko-KR" altLang="en-US"/>
              <a:t> 맛보기 코딩해보기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1124744"/>
            <a:ext cx="2514600" cy="138684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923928" y="1484784"/>
            <a:ext cx="4752528" cy="1532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/>
              <a:t>1.</a:t>
            </a:r>
            <a:r>
              <a:rPr lang="ko-KR" altLang="en-US" sz="1900"/>
              <a:t> 원하는 위치에 메모장을 하나 만들어서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파일명을 </a:t>
            </a:r>
            <a:r>
              <a:rPr lang="en-US" altLang="ko-KR" sz="1900"/>
              <a:t>Hello.java</a:t>
            </a:r>
            <a:r>
              <a:rPr lang="ko-KR" altLang="en-US" sz="1900"/>
              <a:t> 로 만들어보세요</a:t>
            </a:r>
            <a:r>
              <a:rPr lang="en-US" altLang="ko-KR" sz="1900"/>
              <a:t>!</a:t>
            </a:r>
            <a:endParaRPr lang="en-US" altLang="ko-KR" sz="1900"/>
          </a:p>
          <a:p>
            <a:pPr>
              <a:defRPr/>
            </a:pPr>
            <a:endParaRPr lang="en-US" altLang="ko-KR" sz="1900"/>
          </a:p>
          <a:p>
            <a:pPr>
              <a:defRPr/>
            </a:pPr>
            <a:r>
              <a:rPr lang="en-US" altLang="ko-KR" sz="1900"/>
              <a:t>2.</a:t>
            </a:r>
            <a:r>
              <a:rPr lang="ko-KR" altLang="en-US" sz="1900"/>
              <a:t> 메모장을 열어서 아래의 코드를 작성해보세요</a:t>
            </a:r>
            <a:r>
              <a:rPr lang="en-US" altLang="ko-KR" sz="1900"/>
              <a:t>!</a:t>
            </a:r>
            <a:endParaRPr lang="en-US" altLang="ko-KR" sz="19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544" y="3212976"/>
            <a:ext cx="8208912" cy="3145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2-1.</a:t>
            </a:r>
            <a:r>
              <a:rPr lang="ko-KR" altLang="en-US"/>
              <a:t> 맛보기 코딩해보기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763688" y="1893982"/>
            <a:ext cx="6264696" cy="952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/>
              <a:t>3.</a:t>
            </a:r>
            <a:r>
              <a:rPr lang="ko-KR" altLang="en-US" sz="1900"/>
              <a:t> 컴파일 명령 </a:t>
            </a:r>
            <a:r>
              <a:rPr lang="en-US" altLang="ko-KR" sz="1900"/>
              <a:t>javac</a:t>
            </a:r>
            <a:r>
              <a:rPr lang="ko-KR" altLang="en-US" sz="1900"/>
              <a:t> 를 커맨드창에 입력해보세요</a:t>
            </a:r>
            <a:r>
              <a:rPr lang="en-US" altLang="ko-KR" sz="1900"/>
              <a:t>!</a:t>
            </a:r>
            <a:endParaRPr lang="en-US" altLang="ko-KR" sz="1900"/>
          </a:p>
          <a:p>
            <a:pPr>
              <a:defRPr/>
            </a:pPr>
            <a:endParaRPr lang="en-US" altLang="ko-KR" sz="1900"/>
          </a:p>
          <a:p>
            <a:pPr>
              <a:defRPr/>
            </a:pPr>
            <a:r>
              <a:rPr lang="ko-KR" altLang="en-US" sz="1900"/>
              <a:t>       </a:t>
            </a:r>
            <a:endParaRPr lang="en-US" altLang="ko-KR" sz="19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3808" y="2422024"/>
            <a:ext cx="3147060" cy="50292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16530" y="4149080"/>
            <a:ext cx="3710940" cy="128778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771800" y="2132856"/>
            <a:ext cx="272390" cy="3607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763688" y="3429000"/>
            <a:ext cx="6264696" cy="9528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실행명령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통해 결과를 확인합니다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682" y="1035767"/>
            <a:ext cx="8670636" cy="4786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자바의 특징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프로그래밍이란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09" y="948689"/>
            <a:ext cx="9060181" cy="496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프로그래밍 언어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540" y="1052736"/>
            <a:ext cx="8280920" cy="258252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15616" y="4005064"/>
            <a:ext cx="6408712" cy="9079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600" b="1"/>
              <a:t>프로그래밍 언어란 </a:t>
            </a:r>
            <a:r>
              <a:rPr lang="en-US" altLang="ko-KR" sz="2600" b="1"/>
              <a:t>==</a:t>
            </a:r>
            <a:r>
              <a:rPr lang="ko-KR" altLang="en-US" sz="2600" b="1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기계</a:t>
            </a:r>
            <a:r>
              <a:rPr lang="en-US" altLang="ko-KR" sz="2600" b="1"/>
              <a:t>(</a:t>
            </a:r>
            <a:r>
              <a:rPr lang="ko-KR" altLang="en-US" sz="2600" b="1"/>
              <a:t>컴퓨터 등</a:t>
            </a:r>
            <a:r>
              <a:rPr lang="en-US" altLang="ko-KR" sz="2600" b="1"/>
              <a:t>)</a:t>
            </a:r>
            <a:r>
              <a:rPr lang="ko-KR" altLang="en-US" sz="2600" b="1"/>
              <a:t>와 의사소통하기 위한 도구</a:t>
            </a:r>
            <a:r>
              <a:rPr lang="en-US" altLang="ko-KR" sz="2600" b="1"/>
              <a:t>!!</a:t>
            </a:r>
            <a:endParaRPr lang="en-US" altLang="ko-KR" sz="2600" b="1"/>
          </a:p>
        </p:txBody>
      </p:sp>
      <p:sp>
        <p:nvSpPr>
          <p:cNvPr id="7" name=""/>
          <p:cNvSpPr txBox="1"/>
          <p:nvPr/>
        </p:nvSpPr>
        <p:spPr>
          <a:xfrm>
            <a:off x="899592" y="5445224"/>
            <a:ext cx="7272808" cy="3631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참고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https://www.tiobe.com/tiobe-index/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자바란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8" name="직사각형 3"/>
          <p:cNvSpPr/>
          <p:nvPr/>
        </p:nvSpPr>
        <p:spPr>
          <a:xfrm>
            <a:off x="611560" y="1412775"/>
            <a:ext cx="6768752" cy="302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1e415d"/>
                </a:solidFill>
              </a:rPr>
              <a:t>*</a:t>
            </a:r>
            <a:r>
              <a:rPr lang="ko-KR" altLang="en-US" sz="2400">
                <a:solidFill>
                  <a:srgbClr val="1e415d"/>
                </a:solidFill>
              </a:rPr>
              <a:t> </a:t>
            </a:r>
            <a:r>
              <a:rPr lang="en-US" altLang="ko-KR" sz="2400">
                <a:solidFill>
                  <a:srgbClr val="1e415d"/>
                </a:solidFill>
              </a:rPr>
              <a:t>1991</a:t>
            </a:r>
            <a:r>
              <a:rPr lang="ko-KR" altLang="en-US" sz="2400">
                <a:solidFill>
                  <a:srgbClr val="1e415d"/>
                </a:solidFill>
              </a:rPr>
              <a:t>년 초 가전제품에 이용할 목적으로</a:t>
            </a:r>
            <a:endParaRPr lang="ko-KR" altLang="en-US" sz="2400">
              <a:solidFill>
                <a:srgbClr val="1e415d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rgbClr val="1e415d"/>
                </a:solidFill>
              </a:rPr>
              <a:t>   </a:t>
            </a:r>
            <a:r>
              <a:rPr lang="en-US" altLang="ko-KR" sz="2400">
                <a:solidFill>
                  <a:srgbClr val="1e415d"/>
                </a:solidFill>
              </a:rPr>
              <a:t>Sun Microsystems</a:t>
            </a:r>
            <a:r>
              <a:rPr lang="ko-KR" altLang="en-US" sz="2400">
                <a:solidFill>
                  <a:srgbClr val="1e415d"/>
                </a:solidFill>
              </a:rPr>
              <a:t>에서 개발</a:t>
            </a:r>
            <a:r>
              <a:rPr lang="en-US" altLang="ko-KR" sz="2400">
                <a:solidFill>
                  <a:srgbClr val="1e415d"/>
                </a:solidFill>
              </a:rPr>
              <a:t>.</a:t>
            </a:r>
            <a:r>
              <a:rPr lang="ko-KR" altLang="en-US" sz="2400">
                <a:solidFill>
                  <a:srgbClr val="1e415d"/>
                </a:solidFill>
              </a:rPr>
              <a:t> </a:t>
            </a:r>
            <a:endParaRPr lang="ko-KR" altLang="en-US" sz="24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400">
              <a:solidFill>
                <a:srgbClr val="1e415d"/>
              </a:solidFill>
            </a:endParaRPr>
          </a:p>
          <a:p>
            <a:pPr>
              <a:defRPr/>
            </a:pPr>
            <a:r>
              <a:rPr lang="en-US" altLang="ko-KR" sz="2400">
                <a:solidFill>
                  <a:srgbClr val="1e415d"/>
                </a:solidFill>
              </a:rPr>
              <a:t>*</a:t>
            </a:r>
            <a:r>
              <a:rPr lang="ko-KR" altLang="en-US" sz="2400">
                <a:solidFill>
                  <a:srgbClr val="1e415d"/>
                </a:solidFill>
              </a:rPr>
              <a:t> </a:t>
            </a:r>
            <a:r>
              <a:rPr lang="en-US" altLang="ko-KR" sz="2400">
                <a:solidFill>
                  <a:srgbClr val="1e415d"/>
                </a:solidFill>
              </a:rPr>
              <a:t>1995</a:t>
            </a:r>
            <a:r>
              <a:rPr lang="ko-KR" altLang="en-US" sz="2400">
                <a:solidFill>
                  <a:srgbClr val="1e415d"/>
                </a:solidFill>
              </a:rPr>
              <a:t>년 </a:t>
            </a:r>
            <a:r>
              <a:rPr lang="en-US" altLang="ko-KR" sz="2400">
                <a:solidFill>
                  <a:srgbClr val="1e415d"/>
                </a:solidFill>
              </a:rPr>
              <a:t>Oak</a:t>
            </a:r>
            <a:r>
              <a:rPr lang="ko-KR" altLang="en-US" sz="2400">
                <a:solidFill>
                  <a:srgbClr val="1e415d"/>
                </a:solidFill>
              </a:rPr>
              <a:t>에서 </a:t>
            </a:r>
            <a:r>
              <a:rPr lang="en-US" altLang="ko-KR" sz="2400">
                <a:solidFill>
                  <a:srgbClr val="1e415d"/>
                </a:solidFill>
              </a:rPr>
              <a:t>Java</a:t>
            </a:r>
            <a:r>
              <a:rPr lang="ko-KR" altLang="en-US" sz="2400">
                <a:solidFill>
                  <a:srgbClr val="1e415d"/>
                </a:solidFill>
              </a:rPr>
              <a:t>로 명칭 변경</a:t>
            </a:r>
            <a:endParaRPr lang="ko-KR" altLang="en-US" sz="24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400">
              <a:solidFill>
                <a:srgbClr val="1e415d"/>
              </a:solidFill>
            </a:endParaRPr>
          </a:p>
          <a:p>
            <a:pPr>
              <a:defRPr/>
            </a:pPr>
            <a:r>
              <a:rPr lang="en-US" altLang="ko-KR" sz="2400">
                <a:solidFill>
                  <a:srgbClr val="1e415d"/>
                </a:solidFill>
              </a:rPr>
              <a:t>*</a:t>
            </a:r>
            <a:r>
              <a:rPr lang="ko-KR" altLang="en-US" sz="2400">
                <a:solidFill>
                  <a:srgbClr val="1e415d"/>
                </a:solidFill>
              </a:rPr>
              <a:t> 방대한 개발자 풀</a:t>
            </a:r>
            <a:r>
              <a:rPr lang="en-US" altLang="ko-KR" sz="2400">
                <a:solidFill>
                  <a:srgbClr val="1e415d"/>
                </a:solidFill>
              </a:rPr>
              <a:t>,</a:t>
            </a:r>
            <a:r>
              <a:rPr lang="ko-KR" altLang="en-US" sz="2400">
                <a:solidFill>
                  <a:srgbClr val="1e415d"/>
                </a:solidFill>
              </a:rPr>
              <a:t> 레퍼런스 보유</a:t>
            </a:r>
            <a:endParaRPr lang="ko-KR" altLang="en-US" sz="24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400">
              <a:solidFill>
                <a:srgbClr val="1e415d"/>
              </a:solidFill>
            </a:endParaRPr>
          </a:p>
          <a:p>
            <a:pPr>
              <a:defRPr/>
            </a:pPr>
            <a:r>
              <a:rPr lang="en-US" altLang="ko-KR" sz="2400">
                <a:solidFill>
                  <a:srgbClr val="1e415d"/>
                </a:solidFill>
              </a:rPr>
              <a:t>*</a:t>
            </a:r>
            <a:r>
              <a:rPr lang="ko-KR" altLang="en-US" sz="2400">
                <a:solidFill>
                  <a:srgbClr val="1e415d"/>
                </a:solidFill>
              </a:rPr>
              <a:t> 웹</a:t>
            </a:r>
            <a:r>
              <a:rPr lang="en-US" altLang="ko-KR" sz="2400">
                <a:solidFill>
                  <a:srgbClr val="1e415d"/>
                </a:solidFill>
              </a:rPr>
              <a:t>,</a:t>
            </a:r>
            <a:r>
              <a:rPr lang="ko-KR" altLang="en-US" sz="2400">
                <a:solidFill>
                  <a:srgbClr val="1e415d"/>
                </a:solidFill>
              </a:rPr>
              <a:t> 모바일</a:t>
            </a:r>
            <a:r>
              <a:rPr lang="en-US" altLang="ko-KR" sz="2400">
                <a:solidFill>
                  <a:srgbClr val="1e415d"/>
                </a:solidFill>
              </a:rPr>
              <a:t>,</a:t>
            </a:r>
            <a:r>
              <a:rPr lang="ko-KR" altLang="en-US" sz="2400">
                <a:solidFill>
                  <a:srgbClr val="1e415d"/>
                </a:solidFill>
              </a:rPr>
              <a:t> 게임 등 다양한</a:t>
            </a:r>
            <a:r>
              <a:rPr lang="en-US" altLang="ko-KR" sz="2400">
                <a:solidFill>
                  <a:srgbClr val="1e415d"/>
                </a:solidFill>
              </a:rPr>
              <a:t> </a:t>
            </a:r>
            <a:r>
              <a:rPr lang="ko-KR" altLang="en-US" sz="2400">
                <a:solidFill>
                  <a:srgbClr val="1e415d"/>
                </a:solidFill>
              </a:rPr>
              <a:t>분야에 사용됨</a:t>
            </a:r>
            <a:endParaRPr lang="ko-KR" altLang="en-US" sz="2400">
              <a:solidFill>
                <a:srgbClr val="1e415d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3707" y="1059180"/>
            <a:ext cx="2430780" cy="236982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2024" y="3636992"/>
            <a:ext cx="1956440" cy="166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자바의 특징</a:t>
            </a:r>
            <a:endParaRPr lang="ko-KR" altLang="en-US"/>
          </a:p>
        </p:txBody>
      </p:sp>
      <p:sp>
        <p:nvSpPr>
          <p:cNvPr id="3" name="직사각형 3"/>
          <p:cNvSpPr/>
          <p:nvPr/>
        </p:nvSpPr>
        <p:spPr>
          <a:xfrm>
            <a:off x="333579" y="1340768"/>
            <a:ext cx="8270868" cy="534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>
                <a:solidFill>
                  <a:srgbClr val="1e415d"/>
                </a:solidFill>
              </a:rPr>
              <a:t>1.</a:t>
            </a:r>
            <a:r>
              <a:rPr lang="ko-KR" altLang="en-US" sz="2100">
                <a:solidFill>
                  <a:srgbClr val="1e415d"/>
                </a:solidFill>
              </a:rPr>
              <a:t> 객체지향 언어 </a:t>
            </a:r>
            <a:r>
              <a:rPr lang="en-US" altLang="ko-KR" sz="2100">
                <a:solidFill>
                  <a:srgbClr val="1e415d"/>
                </a:solidFill>
              </a:rPr>
              <a:t>-</a:t>
            </a:r>
            <a:r>
              <a:rPr lang="ko-KR" altLang="en-US" sz="2100">
                <a:solidFill>
                  <a:srgbClr val="1e415d"/>
                </a:solidFill>
              </a:rPr>
              <a:t> </a:t>
            </a:r>
            <a:r>
              <a:rPr lang="ko-KR" altLang="en-US" sz="2100">
                <a:solidFill>
                  <a:srgbClr val="ff0000"/>
                </a:solidFill>
              </a:rPr>
              <a:t>객체지향</a:t>
            </a:r>
            <a:r>
              <a:rPr lang="ko-KR" altLang="en-US" sz="2100">
                <a:solidFill>
                  <a:srgbClr val="1e415d"/>
                </a:solidFill>
              </a:rPr>
              <a:t>의 개념을 적용한 언어</a:t>
            </a:r>
            <a:r>
              <a:rPr lang="en-US" altLang="ko-KR" sz="2100">
                <a:solidFill>
                  <a:srgbClr val="1e415d"/>
                </a:solidFill>
              </a:rPr>
              <a:t>(</a:t>
            </a:r>
            <a:r>
              <a:rPr lang="ko-KR" altLang="en-US" sz="2100">
                <a:solidFill>
                  <a:srgbClr val="1e415d"/>
                </a:solidFill>
              </a:rPr>
              <a:t>유지보수</a:t>
            </a:r>
            <a:r>
              <a:rPr lang="en-US" altLang="ko-KR" sz="2100">
                <a:solidFill>
                  <a:srgbClr val="1e415d"/>
                </a:solidFill>
              </a:rPr>
              <a:t>,</a:t>
            </a:r>
            <a:r>
              <a:rPr lang="ko-KR" altLang="en-US" sz="2100">
                <a:solidFill>
                  <a:srgbClr val="1e415d"/>
                </a:solidFill>
              </a:rPr>
              <a:t> 확장성 높음</a:t>
            </a:r>
            <a:r>
              <a:rPr lang="en-US" altLang="ko-KR" sz="2100">
                <a:solidFill>
                  <a:srgbClr val="1e415d"/>
                </a:solidFill>
              </a:rPr>
              <a:t>)</a:t>
            </a:r>
            <a:endParaRPr lang="en-US" altLang="ko-KR" sz="21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100">
              <a:solidFill>
                <a:srgbClr val="1e415d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>
                <a:solidFill>
                  <a:srgbClr val="1e415d"/>
                </a:solidFill>
              </a:rPr>
              <a:t>2.</a:t>
            </a:r>
            <a:r>
              <a:rPr lang="ko-KR" altLang="en-US" sz="2100">
                <a:solidFill>
                  <a:srgbClr val="1e415d"/>
                </a:solidFill>
              </a:rPr>
              <a:t> 플랫폼 독립적 </a:t>
            </a:r>
            <a:r>
              <a:rPr lang="en-US" altLang="ko-KR" sz="2100">
                <a:solidFill>
                  <a:srgbClr val="1e415d"/>
                </a:solidFill>
              </a:rPr>
              <a:t>-</a:t>
            </a:r>
            <a:r>
              <a:rPr lang="ko-KR" altLang="en-US" sz="2100">
                <a:solidFill>
                  <a:srgbClr val="1e415d"/>
                </a:solidFill>
              </a:rPr>
              <a:t> 한번 작성한 코드는 </a:t>
            </a:r>
            <a:r>
              <a:rPr lang="ko-KR" altLang="en-US" sz="2100">
                <a:solidFill>
                  <a:srgbClr val="ff0000"/>
                </a:solidFill>
              </a:rPr>
              <a:t>운영체제의 영향을 받지 않고 어디서든지 실행</a:t>
            </a:r>
            <a:r>
              <a:rPr lang="ko-KR" altLang="en-US" sz="2100">
                <a:solidFill>
                  <a:srgbClr val="1e415d"/>
                </a:solidFill>
              </a:rPr>
              <a:t> 가능</a:t>
            </a: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r>
              <a:rPr lang="en-US" altLang="ko-KR" sz="2100">
                <a:solidFill>
                  <a:srgbClr val="1e415d"/>
                </a:solidFill>
              </a:rPr>
              <a:t>3.</a:t>
            </a:r>
            <a:r>
              <a:rPr lang="ko-KR" altLang="en-US" sz="2100">
                <a:solidFill>
                  <a:srgbClr val="1e415d"/>
                </a:solidFill>
              </a:rPr>
              <a:t> 멀티스레드 지원 </a:t>
            </a:r>
            <a:r>
              <a:rPr lang="en-US" altLang="ko-KR" sz="2100">
                <a:solidFill>
                  <a:srgbClr val="1e415d"/>
                </a:solidFill>
              </a:rPr>
              <a:t>-</a:t>
            </a:r>
            <a:r>
              <a:rPr lang="ko-KR" altLang="en-US" sz="2100">
                <a:solidFill>
                  <a:srgbClr val="1e415d"/>
                </a:solidFill>
              </a:rPr>
              <a:t> 다중 프로세싱 기능 구현 가능</a:t>
            </a: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r>
              <a:rPr lang="en-US" altLang="ko-KR" sz="2100">
                <a:solidFill>
                  <a:srgbClr val="1e415d"/>
                </a:solidFill>
              </a:rPr>
              <a:t>4.</a:t>
            </a:r>
            <a:r>
              <a:rPr lang="ko-KR" altLang="en-US" sz="2100">
                <a:solidFill>
                  <a:srgbClr val="1e415d"/>
                </a:solidFill>
              </a:rPr>
              <a:t> 뛰어난 보안성</a:t>
            </a: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r>
              <a:rPr lang="en-US" altLang="ko-KR" sz="2100">
                <a:solidFill>
                  <a:srgbClr val="1e415d"/>
                </a:solidFill>
              </a:rPr>
              <a:t>5.</a:t>
            </a:r>
            <a:r>
              <a:rPr lang="ko-KR" altLang="en-US" sz="2100">
                <a:solidFill>
                  <a:srgbClr val="1e415d"/>
                </a:solidFill>
              </a:rPr>
              <a:t> 네트워크 분산환경 지원</a:t>
            </a: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r>
              <a:rPr lang="en-US" altLang="ko-KR" sz="2100">
                <a:solidFill>
                  <a:srgbClr val="1e415d"/>
                </a:solidFill>
              </a:rPr>
              <a:t>6.</a:t>
            </a:r>
            <a:r>
              <a:rPr lang="ko-KR" altLang="en-US" sz="2100">
                <a:solidFill>
                  <a:srgbClr val="1e415d"/>
                </a:solidFill>
              </a:rPr>
              <a:t> 컴파일언어의 특징과</a:t>
            </a: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1e415d"/>
                </a:solidFill>
              </a:rPr>
              <a:t>   인터프리터 언어의 특징을</a:t>
            </a:r>
            <a:endParaRPr lang="ko-KR" altLang="en-US" sz="2100">
              <a:solidFill>
                <a:srgbClr val="1e415d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1e415d"/>
                </a:solidFill>
              </a:rPr>
              <a:t>   모두 가지고 있음</a:t>
            </a:r>
            <a:r>
              <a:rPr lang="en-US" altLang="ko-KR" sz="2100">
                <a:solidFill>
                  <a:srgbClr val="1e415d"/>
                </a:solidFill>
              </a:rPr>
              <a:t>.</a:t>
            </a:r>
            <a:endParaRPr lang="en-US" altLang="ko-KR" sz="2100">
              <a:solidFill>
                <a:srgbClr val="1e415d"/>
              </a:solidFill>
            </a:endParaRPr>
          </a:p>
          <a:p>
            <a:pPr>
              <a:defRPr/>
            </a:pPr>
            <a:endParaRPr lang="en-US" altLang="ko-KR" sz="2100">
              <a:solidFill>
                <a:srgbClr val="1e415d"/>
              </a:solidFill>
            </a:endParaRPr>
          </a:p>
        </p:txBody>
      </p:sp>
      <p:grpSp>
        <p:nvGrpSpPr>
          <p:cNvPr id="4" name="그룹 2"/>
          <p:cNvGrpSpPr/>
          <p:nvPr/>
        </p:nvGrpSpPr>
        <p:grpSpPr>
          <a:xfrm rot="0">
            <a:off x="4427984" y="3789039"/>
            <a:ext cx="4383906" cy="2438404"/>
            <a:chOff x="5076056" y="1844824"/>
            <a:chExt cx="3581400" cy="3682977"/>
          </a:xfrm>
        </p:grpSpPr>
        <p:pic>
          <p:nvPicPr>
            <p:cNvPr id="5" name="_x31060448" descr="EMB000014585f58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76056" y="1844824"/>
              <a:ext cx="2646363" cy="1466850"/>
            </a:xfrm>
            <a:prstGeom prst="rect">
              <a:avLst/>
            </a:prstGeom>
            <a:noFill/>
          </p:spPr>
        </p:pic>
        <p:pic>
          <p:nvPicPr>
            <p:cNvPr id="6" name="_x31059488" descr="EMB000014585f59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076056" y="3702212"/>
              <a:ext cx="3581400" cy="1466850"/>
            </a:xfrm>
            <a:prstGeom prst="rect">
              <a:avLst/>
            </a:prstGeom>
            <a:noFill/>
          </p:spPr>
        </p:pic>
        <p:sp>
          <p:nvSpPr>
            <p:cNvPr id="7" name="TextBox 11"/>
            <p:cNvSpPr txBox="1"/>
            <p:nvPr/>
          </p:nvSpPr>
          <p:spPr>
            <a:xfrm>
              <a:off x="5936752" y="3273583"/>
              <a:ext cx="992725" cy="389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플랫폼 종속적</a:t>
              </a:r>
              <a:endParaRPr lang="ko-KR" altLang="en-US" sz="1100"/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5933311" y="5130971"/>
              <a:ext cx="993169" cy="396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플랫폼 독립적</a:t>
              </a:r>
              <a:endParaRPr lang="ko-KR" altLang="en-US" sz="11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컴파일 언어 </a:t>
            </a:r>
            <a:r>
              <a:rPr lang="en-US" altLang="ko-KR"/>
              <a:t>vs </a:t>
            </a:r>
            <a:r>
              <a:rPr lang="ko-KR" altLang="en-US"/>
              <a:t>인터프리터 언어</a:t>
            </a:r>
            <a:endParaRPr lang="ko-KR" altLang="en-US"/>
          </a:p>
        </p:txBody>
      </p:sp>
      <p:sp>
        <p:nvSpPr>
          <p:cNvPr id="3" name="직사각형 5"/>
          <p:cNvSpPr/>
          <p:nvPr/>
        </p:nvSpPr>
        <p:spPr>
          <a:xfrm>
            <a:off x="489941" y="1129067"/>
            <a:ext cx="8402539" cy="228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0070c0"/>
                </a:solidFill>
              </a:rPr>
              <a:t>컴파일 언어</a:t>
            </a:r>
            <a:endParaRPr lang="ko-KR" altLang="en-US" sz="2400">
              <a:solidFill>
                <a:srgbClr val="0070c0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000">
                <a:solidFill>
                  <a:srgbClr val="1e415d"/>
                </a:solidFill>
              </a:rPr>
              <a:t>원시 소스코드를 컴파일이라는 과정을 통해 기계어로 번역한 파일을 만들고 이 파일을 통해 실행시키는 언어</a:t>
            </a:r>
            <a:endParaRPr lang="ko-KR" altLang="en-US" sz="2000">
              <a:solidFill>
                <a:srgbClr val="1e415d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000">
                <a:solidFill>
                  <a:srgbClr val="1e415d"/>
                </a:solidFill>
              </a:rPr>
              <a:t>컴파일 과정이 오래 걸리고 실행시키는 컴퓨팅 환경에 영향을 많이 받지만 실행 시 컴파일 된 실행 파일만 있으면 프로그램을 실행시킬 수 있으며 매우 빠른 속도로 실행되는 장점</a:t>
            </a:r>
            <a:endParaRPr lang="ko-KR" altLang="en-US" sz="2000">
              <a:solidFill>
                <a:srgbClr val="1e415d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>
                <a:solidFill>
                  <a:srgbClr val="1e415d"/>
                </a:solidFill>
              </a:rPr>
              <a:t>C, C++ </a:t>
            </a:r>
            <a:r>
              <a:rPr lang="ko-KR" altLang="en-US" sz="2000">
                <a:solidFill>
                  <a:srgbClr val="1e415d"/>
                </a:solidFill>
              </a:rPr>
              <a:t>등</a:t>
            </a:r>
            <a:endParaRPr lang="en-US" altLang="ko-KR" sz="2000">
              <a:solidFill>
                <a:srgbClr val="1e415d"/>
              </a:solidFill>
            </a:endParaRPr>
          </a:p>
        </p:txBody>
      </p:sp>
      <p:sp>
        <p:nvSpPr>
          <p:cNvPr id="4" name="직사각형 17"/>
          <p:cNvSpPr/>
          <p:nvPr/>
        </p:nvSpPr>
        <p:spPr>
          <a:xfrm>
            <a:off x="489941" y="3831341"/>
            <a:ext cx="8474547" cy="229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d9a78"/>
                </a:solidFill>
              </a:rPr>
              <a:t>인터프리터 언어</a:t>
            </a:r>
            <a:endParaRPr lang="ko-KR" altLang="en-US" sz="2400">
              <a:solidFill>
                <a:srgbClr val="1d9a78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000">
                <a:solidFill>
                  <a:srgbClr val="1e415d"/>
                </a:solidFill>
              </a:rPr>
              <a:t>인터프리터</a:t>
            </a:r>
            <a:r>
              <a:rPr lang="en-US" altLang="ko-KR" sz="2000">
                <a:solidFill>
                  <a:srgbClr val="1e415d"/>
                </a:solidFill>
              </a:rPr>
              <a:t>(</a:t>
            </a:r>
            <a:r>
              <a:rPr lang="ko-KR" altLang="en-US" sz="2000">
                <a:solidFill>
                  <a:srgbClr val="1e415d"/>
                </a:solidFill>
              </a:rPr>
              <a:t>해석기</a:t>
            </a:r>
            <a:r>
              <a:rPr lang="en-US" altLang="ko-KR" sz="2000">
                <a:solidFill>
                  <a:srgbClr val="1e415d"/>
                </a:solidFill>
              </a:rPr>
              <a:t>)</a:t>
            </a:r>
            <a:r>
              <a:rPr lang="ko-KR" altLang="en-US" sz="2000">
                <a:solidFill>
                  <a:srgbClr val="1e415d"/>
                </a:solidFill>
              </a:rPr>
              <a:t>에 의해 원시 소스코드를 한 줄씩 읽어 실행하는 언어</a:t>
            </a:r>
            <a:endParaRPr lang="ko-KR" altLang="en-US" sz="2000">
              <a:solidFill>
                <a:srgbClr val="1e415d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000">
                <a:solidFill>
                  <a:srgbClr val="1e415d"/>
                </a:solidFill>
              </a:rPr>
              <a:t>컴파일 언어보다 더 느리게 실행</a:t>
            </a:r>
            <a:endParaRPr lang="ko-KR" altLang="en-US" sz="2000">
              <a:solidFill>
                <a:srgbClr val="1e415d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000">
                <a:solidFill>
                  <a:srgbClr val="1e415d"/>
                </a:solidFill>
              </a:rPr>
              <a:t>코드를 빠르게 테스트해 볼 수 있고</a:t>
            </a:r>
            <a:r>
              <a:rPr lang="en-US" altLang="ko-KR" sz="2000">
                <a:solidFill>
                  <a:srgbClr val="1e415d"/>
                </a:solidFill>
              </a:rPr>
              <a:t>, </a:t>
            </a:r>
            <a:r>
              <a:rPr lang="ko-KR" altLang="en-US" sz="2000">
                <a:solidFill>
                  <a:srgbClr val="1e415d"/>
                </a:solidFill>
              </a:rPr>
              <a:t>프로그래밍을 대화식으로 할 수 있기 때문에 교육용으로 사용되는 경우가 많음</a:t>
            </a:r>
            <a:endParaRPr lang="ko-KR" altLang="en-US" sz="2000">
              <a:solidFill>
                <a:srgbClr val="1e415d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>
                <a:solidFill>
                  <a:srgbClr val="1e415d"/>
                </a:solidFill>
              </a:rPr>
              <a:t>Python, JavaScript, R </a:t>
            </a:r>
            <a:r>
              <a:rPr lang="ko-KR" altLang="en-US" sz="2000">
                <a:solidFill>
                  <a:srgbClr val="1e415d"/>
                </a:solidFill>
              </a:rPr>
              <a:t>등</a:t>
            </a:r>
            <a:endParaRPr lang="ko-KR" altLang="en-US" sz="2000">
              <a:solidFill>
                <a:srgbClr val="1e415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개발환경 설정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243</ep:Words>
  <ep:PresentationFormat>화면 슬라이드 쇼(4:3)</ep:PresentationFormat>
  <ep:Paragraphs>53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수업 오리엔테이션</vt:lpstr>
      <vt:lpstr>Content</vt:lpstr>
      <vt:lpstr>1. 프로그래밍이란?</vt:lpstr>
      <vt:lpstr>1-1. 프로그래밍 언어</vt:lpstr>
      <vt:lpstr>1-2. 자바란?</vt:lpstr>
      <vt:lpstr>1-3. 자바의 특징</vt:lpstr>
      <vt:lpstr>1-4. 컴파일 언어 vs 인터프리터 언어</vt:lpstr>
      <vt:lpstr>2. 개발환경 설정</vt:lpstr>
      <vt:lpstr>2. 개발 환경 설정</vt:lpstr>
      <vt:lpstr>2-1. 맛보기 코딩해보기</vt:lpstr>
      <vt:lpstr>2-1. 맛보기 코딩해보기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2020-06-01T06:00:24.072</dcterms:modified>
  <cp:revision>64</cp:revision>
  <dc:title>PowerPoint 프레젠테이션</dc:title>
  <cp:version/>
</cp:coreProperties>
</file>