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패키지와 접근제한자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접근제한자</a:t>
            </a:r>
            <a:r>
              <a:rPr lang="en-US" altLang="ko-KR"/>
              <a:t>(Access Modifier)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20107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main()</a:t>
            </a:r>
            <a:r>
              <a:rPr lang="ko-KR" altLang="en-US" sz="2100" b="1">
                <a:solidFill>
                  <a:srgbClr val="000000"/>
                </a:solidFill>
              </a:rPr>
              <a:t>이 포함되지 않은 대부분의 클래스들을 외부 클래스에서 사용할 목적으로 설계된 라이브러리 클래스입니다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라이브러리 클래스를 설계할 때는 외부 클래스에서 접근할 수 있는 멤버와 접근할 수 없는 멤버로 구분해서 필드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생성자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메서드를 설계하는 것이 좋습니다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971600" y="3632417"/>
            <a:ext cx="5832648" cy="259228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6" name=""/>
          <p:cNvSpPr/>
          <p:nvPr/>
        </p:nvSpPr>
        <p:spPr>
          <a:xfrm>
            <a:off x="1389838" y="4216866"/>
            <a:ext cx="4996172" cy="2007840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1767510" y="4784546"/>
            <a:ext cx="4240827" cy="1423392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2315800" y="5216594"/>
            <a:ext cx="3144247" cy="1008112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203848" y="5504626"/>
            <a:ext cx="1368152" cy="3726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900" b="1">
                <a:solidFill>
                  <a:srgbClr val="ff0000"/>
                </a:solidFill>
              </a:rPr>
              <a:t>private</a:t>
            </a:r>
            <a:endParaRPr lang="en-US" altLang="ko-KR" sz="1900" b="1">
              <a:solidFill>
                <a:srgbClr val="ff0000"/>
              </a:solidFill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3203848" y="4843948"/>
            <a:ext cx="1368152" cy="376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default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203848" y="4336439"/>
            <a:ext cx="1368152" cy="3765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protected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3203848" y="3760374"/>
            <a:ext cx="1368152" cy="376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public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6948264" y="4149080"/>
            <a:ext cx="432048" cy="187220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4" name=""/>
          <p:cNvSpPr txBox="1"/>
          <p:nvPr/>
        </p:nvSpPr>
        <p:spPr>
          <a:xfrm>
            <a:off x="6300192" y="3645019"/>
            <a:ext cx="2195736" cy="363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접근 제한 강화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접근제한자의 종류</a:t>
            </a:r>
            <a:endParaRPr lang="ko-KR" altLang="en-US"/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885" y="1080911"/>
            <a:ext cx="8784228" cy="20600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7" name=""/>
          <p:cNvSpPr/>
          <p:nvPr/>
        </p:nvSpPr>
        <p:spPr>
          <a:xfrm>
            <a:off x="323528" y="2420888"/>
            <a:ext cx="1512168" cy="21602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8" name=""/>
          <p:cNvSpPr txBox="1"/>
          <p:nvPr/>
        </p:nvSpPr>
        <p:spPr>
          <a:xfrm>
            <a:off x="683568" y="2388905"/>
            <a:ext cx="864096" cy="320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default</a:t>
            </a:r>
            <a:endParaRPr lang="en-US" altLang="ko-KR" sz="1500"/>
          </a:p>
        </p:txBody>
      </p:sp>
      <p:sp>
        <p:nvSpPr>
          <p:cNvPr id="129" name=""/>
          <p:cNvSpPr txBox="1"/>
          <p:nvPr/>
        </p:nvSpPr>
        <p:spPr>
          <a:xfrm>
            <a:off x="539552" y="3429000"/>
            <a:ext cx="7632848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접근제한자를 붙이지 않으면 </a:t>
            </a:r>
            <a:r>
              <a:rPr lang="en-US" altLang="ko-KR"/>
              <a:t>default</a:t>
            </a:r>
            <a:r>
              <a:rPr lang="ko-KR" altLang="en-US"/>
              <a:t>제한으로 설정됩니다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클래스에는 </a:t>
            </a:r>
            <a:r>
              <a:rPr lang="en-US" altLang="ko-KR"/>
              <a:t>public</a:t>
            </a:r>
            <a:r>
              <a:rPr lang="ko-KR" altLang="en-US"/>
              <a:t>과 </a:t>
            </a:r>
            <a:r>
              <a:rPr lang="en-US" altLang="ko-KR"/>
              <a:t>default</a:t>
            </a:r>
            <a:r>
              <a:rPr lang="ko-KR" altLang="en-US"/>
              <a:t>만 사용가능합니다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필드</a:t>
            </a:r>
            <a:r>
              <a:rPr lang="en-US" altLang="ko-KR"/>
              <a:t>,</a:t>
            </a:r>
            <a:r>
              <a:rPr lang="ko-KR" altLang="en-US"/>
              <a:t> 메서드</a:t>
            </a:r>
            <a:r>
              <a:rPr lang="en-US" altLang="ko-KR"/>
              <a:t>,</a:t>
            </a:r>
            <a:r>
              <a:rPr lang="ko-KR" altLang="en-US"/>
              <a:t> 생성자에는 </a:t>
            </a:r>
            <a:r>
              <a:rPr lang="en-US" altLang="ko-KR"/>
              <a:t>4</a:t>
            </a:r>
            <a:r>
              <a:rPr lang="ko-KR" altLang="en-US"/>
              <a:t>가지 제한자를 모두 사용할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패키지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패키지란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5220072" y="980728"/>
            <a:ext cx="3600400" cy="49685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364088" y="1140156"/>
            <a:ext cx="3312368" cy="45776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프로그램을 개발하다보면 수많은</a:t>
            </a:r>
            <a:r>
              <a:rPr lang="en-US" altLang="ko-KR" sz="2100" b="1">
                <a:solidFill>
                  <a:srgbClr val="000000"/>
                </a:solidFill>
              </a:rPr>
              <a:t> </a:t>
            </a:r>
            <a:r>
              <a:rPr lang="ko-KR" altLang="en-US" sz="2100" b="1">
                <a:solidFill>
                  <a:srgbClr val="000000"/>
                </a:solidFill>
              </a:rPr>
              <a:t>클래스들을 작성하게 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클래스들을 체계적으로 관리하지 않으면 클래스 간 관계가 뒤엉켜 유지보수가 난해한 프로그램이 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우리가 파일들을 폴더에 관리하듯 자바에서는 클래스들을 관리하기 위해 패키지를 사용합니다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39552" y="1124744"/>
            <a:ext cx="2808312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 txBox="1"/>
          <p:nvPr/>
        </p:nvSpPr>
        <p:spPr>
          <a:xfrm>
            <a:off x="755576" y="1340768"/>
            <a:ext cx="2376264" cy="40992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100" b="1"/>
              <a:t>상위 패키지</a:t>
            </a:r>
            <a:endParaRPr lang="ko-KR" altLang="en-US" sz="2100" b="1"/>
          </a:p>
        </p:txBody>
      </p:sp>
      <p:sp>
        <p:nvSpPr>
          <p:cNvPr id="94" name=""/>
          <p:cNvSpPr/>
          <p:nvPr/>
        </p:nvSpPr>
        <p:spPr>
          <a:xfrm>
            <a:off x="1979712" y="2872750"/>
            <a:ext cx="2592288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195736" y="3016766"/>
            <a:ext cx="2193474" cy="4122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하위 패키지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1979712" y="4509120"/>
            <a:ext cx="2592288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195736" y="4653136"/>
            <a:ext cx="2193474" cy="4122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하위 패키지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>
            <a:endCxn id="94" idx="1"/>
          </p:cNvCxnSpPr>
          <p:nvPr/>
        </p:nvCxnSpPr>
        <p:spPr>
          <a:xfrm rot="16200000" flipH="1">
            <a:off x="961693" y="2214771"/>
            <a:ext cx="1171942" cy="8640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>
            <a:endCxn id="98" idx="1"/>
          </p:cNvCxnSpPr>
          <p:nvPr/>
        </p:nvCxnSpPr>
        <p:spPr>
          <a:xfrm rot="16200000" flipH="1">
            <a:off x="719572" y="3609020"/>
            <a:ext cx="1656184" cy="8640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 txBox="1"/>
          <p:nvPr/>
        </p:nvSpPr>
        <p:spPr>
          <a:xfrm>
            <a:off x="3131840" y="3717032"/>
            <a:ext cx="1872208" cy="6435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Apple.java</a:t>
            </a:r>
            <a:endParaRPr lang="en-US" altLang="ko-KR" b="1"/>
          </a:p>
          <a:p>
            <a:pPr>
              <a:defRPr/>
            </a:pPr>
            <a:r>
              <a:rPr lang="en-US" altLang="ko-KR" b="1"/>
              <a:t>...</a:t>
            </a:r>
            <a:endParaRPr lang="en-US" altLang="ko-KR" b="1"/>
          </a:p>
        </p:txBody>
      </p:sp>
      <p:sp>
        <p:nvSpPr>
          <p:cNvPr id="103" name=""/>
          <p:cNvSpPr txBox="1"/>
          <p:nvPr/>
        </p:nvSpPr>
        <p:spPr>
          <a:xfrm>
            <a:off x="3203848" y="5449783"/>
            <a:ext cx="1872208" cy="6919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Car.java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5" name=""/>
          <p:cNvCxnSpPr>
            <a:endCxn id="102" idx="1"/>
          </p:cNvCxnSpPr>
          <p:nvPr/>
        </p:nvCxnSpPr>
        <p:spPr>
          <a:xfrm rot="16200000" flipH="1">
            <a:off x="2682929" y="3589878"/>
            <a:ext cx="465772" cy="432048"/>
          </a:xfrm>
          <a:prstGeom prst="bentConnector2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/>
          <p:nvPr/>
        </p:nvCxnSpPr>
        <p:spPr>
          <a:xfrm rot="16200000" flipH="1">
            <a:off x="2754937" y="5246062"/>
            <a:ext cx="465772" cy="432048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패키지란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5220072" y="980728"/>
            <a:ext cx="3600400" cy="44644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364088" y="1140155"/>
            <a:ext cx="3312367" cy="39347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예를들어 </a:t>
            </a:r>
            <a:r>
              <a:rPr lang="en-US" altLang="ko-KR" sz="2100" b="1">
                <a:solidFill>
                  <a:srgbClr val="000000"/>
                </a:solidFill>
              </a:rPr>
              <a:t>app</a:t>
            </a:r>
            <a:r>
              <a:rPr lang="ko-KR" altLang="en-US" sz="2100" b="1">
                <a:solidFill>
                  <a:srgbClr val="000000"/>
                </a:solidFill>
              </a:rPr>
              <a:t>패키지 아래 </a:t>
            </a:r>
            <a:r>
              <a:rPr lang="en-US" altLang="ko-KR" sz="2100" b="1">
                <a:solidFill>
                  <a:srgbClr val="000000"/>
                </a:solidFill>
              </a:rPr>
              <a:t>myuser</a:t>
            </a:r>
            <a:r>
              <a:rPr lang="ko-KR" altLang="en-US" sz="2100" b="1">
                <a:solidFill>
                  <a:srgbClr val="000000"/>
                </a:solidFill>
              </a:rPr>
              <a:t>패키지 아래 </a:t>
            </a:r>
            <a:r>
              <a:rPr lang="en-US" altLang="ko-KR" sz="2100" b="1">
                <a:solidFill>
                  <a:srgbClr val="000000"/>
                </a:solidFill>
              </a:rPr>
              <a:t>User</a:t>
            </a:r>
            <a:r>
              <a:rPr lang="ko-KR" altLang="en-US" sz="2100" b="1">
                <a:solidFill>
                  <a:srgbClr val="000000"/>
                </a:solidFill>
              </a:rPr>
              <a:t>클래스가 존재한다면</a:t>
            </a:r>
            <a:endParaRPr lang="ko-KR" altLang="en-US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100" b="1">
                <a:solidFill>
                  <a:srgbClr val="000000"/>
                </a:solidFill>
              </a:rPr>
              <a:t>해당 클래스의 이름은 </a:t>
            </a:r>
            <a:r>
              <a:rPr lang="en-US" altLang="ko-KR" sz="2100" b="1">
                <a:solidFill>
                  <a:srgbClr val="000000"/>
                </a:solidFill>
              </a:rPr>
              <a:t>User</a:t>
            </a:r>
            <a:r>
              <a:rPr lang="ko-KR" altLang="en-US" sz="2100" b="1">
                <a:solidFill>
                  <a:srgbClr val="000000"/>
                </a:solidFill>
              </a:rPr>
              <a:t>가 아닌 </a:t>
            </a:r>
            <a:r>
              <a:rPr lang="en-US" altLang="ko-KR" sz="2100" b="1">
                <a:solidFill>
                  <a:srgbClr val="ff0000"/>
                </a:solidFill>
              </a:rPr>
              <a:t>app.myuser.User</a:t>
            </a:r>
            <a:r>
              <a:rPr lang="ko-KR" altLang="en-US" sz="2100" b="1">
                <a:solidFill>
                  <a:srgbClr val="000000"/>
                </a:solidFill>
              </a:rPr>
              <a:t>가 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실제 파일시스템에서는 </a:t>
            </a:r>
            <a:endParaRPr lang="ko-KR" altLang="en-US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app</a:t>
            </a:r>
            <a:r>
              <a:rPr lang="ko-KR" altLang="en-US" sz="2100" b="1">
                <a:solidFill>
                  <a:srgbClr val="000000"/>
                </a:solidFill>
              </a:rPr>
              <a:t>폴더 밑에 </a:t>
            </a:r>
            <a:r>
              <a:rPr lang="en-US" altLang="ko-KR" sz="2100" b="1">
                <a:solidFill>
                  <a:srgbClr val="000000"/>
                </a:solidFill>
              </a:rPr>
              <a:t>myuser</a:t>
            </a:r>
            <a:r>
              <a:rPr lang="ko-KR" altLang="en-US" sz="2100" b="1">
                <a:solidFill>
                  <a:srgbClr val="000000"/>
                </a:solidFill>
              </a:rPr>
              <a:t>폴더 밑에 </a:t>
            </a:r>
            <a:r>
              <a:rPr lang="en-US" altLang="ko-KR" sz="2100" b="1">
                <a:solidFill>
                  <a:srgbClr val="000000"/>
                </a:solidFill>
              </a:rPr>
              <a:t>User</a:t>
            </a:r>
            <a:r>
              <a:rPr lang="ko-KR" altLang="en-US" sz="2100" b="1">
                <a:solidFill>
                  <a:srgbClr val="000000"/>
                </a:solidFill>
              </a:rPr>
              <a:t>클래스파일이 위치하게 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39552" y="1124744"/>
            <a:ext cx="2808312" cy="936104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 txBox="1"/>
          <p:nvPr/>
        </p:nvSpPr>
        <p:spPr>
          <a:xfrm>
            <a:off x="755576" y="1340768"/>
            <a:ext cx="2376264" cy="40992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 b="1"/>
              <a:t>app</a:t>
            </a:r>
            <a:endParaRPr lang="en-US" altLang="ko-KR" sz="2100" b="1"/>
          </a:p>
        </p:txBody>
      </p:sp>
      <p:sp>
        <p:nvSpPr>
          <p:cNvPr id="94" name=""/>
          <p:cNvSpPr/>
          <p:nvPr/>
        </p:nvSpPr>
        <p:spPr>
          <a:xfrm>
            <a:off x="1979712" y="2872750"/>
            <a:ext cx="2592288" cy="720080"/>
          </a:xfrm>
          <a:prstGeom prst="flowChartProcess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195736" y="3016766"/>
            <a:ext cx="2193474" cy="4122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myuser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>
            <a:endCxn id="94" idx="1"/>
          </p:cNvCxnSpPr>
          <p:nvPr/>
        </p:nvCxnSpPr>
        <p:spPr>
          <a:xfrm rot="16200000" flipH="1">
            <a:off x="961693" y="2214771"/>
            <a:ext cx="1171942" cy="8640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 txBox="1"/>
          <p:nvPr/>
        </p:nvSpPr>
        <p:spPr>
          <a:xfrm>
            <a:off x="3131840" y="3861048"/>
            <a:ext cx="1872208" cy="367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User.class</a:t>
            </a:r>
            <a:endParaRPr lang="en-US" altLang="ko-KR" b="1"/>
          </a:p>
        </p:txBody>
      </p:sp>
      <p:cxnSp>
        <p:nvCxnSpPr>
          <p:cNvPr id="105" name=""/>
          <p:cNvCxnSpPr>
            <a:endCxn id="102" idx="1"/>
          </p:cNvCxnSpPr>
          <p:nvPr/>
        </p:nvCxnSpPr>
        <p:spPr>
          <a:xfrm rot="16200000" flipH="1">
            <a:off x="2679978" y="3592830"/>
            <a:ext cx="471676" cy="432048"/>
          </a:xfrm>
          <a:prstGeom prst="bentConnector2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패키지 생성 방법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52111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패키지는 클래스를 컴파일하는 과정에서 자동으로 생성되는 폴더입니다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r>
              <a:rPr lang="ko-KR" altLang="en-US" sz="2100" b="1">
                <a:solidFill>
                  <a:srgbClr val="000000"/>
                </a:solidFill>
              </a:rPr>
              <a:t> 컴파일러는 클래스에 포함된 패키지 선언을 보고 파일시스템의 폴더로 자동 생성시킵니다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패키지 이름은 개발자가 임의로 지으면 되지만 몇가지 규칙이 있습니다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100" b="1">
                <a:solidFill>
                  <a:srgbClr val="000000"/>
                </a:solidFill>
              </a:rPr>
              <a:t> </a:t>
            </a:r>
            <a:r>
              <a:rPr lang="en-US" altLang="ko-KR" sz="2100" b="1">
                <a:solidFill>
                  <a:srgbClr val="000000"/>
                </a:solidFill>
              </a:rPr>
              <a:t>1.</a:t>
            </a:r>
            <a:r>
              <a:rPr lang="ko-KR" altLang="en-US" sz="2100" b="1">
                <a:solidFill>
                  <a:srgbClr val="000000"/>
                </a:solidFill>
              </a:rPr>
              <a:t> 숫자로 시작 불가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특수문자 사용 불가</a:t>
            </a:r>
            <a:r>
              <a:rPr lang="en-US" altLang="ko-KR" sz="2100" b="1">
                <a:solidFill>
                  <a:srgbClr val="000000"/>
                </a:solidFill>
              </a:rPr>
              <a:t>($,</a:t>
            </a:r>
            <a:r>
              <a:rPr lang="ko-KR" altLang="en-US" sz="2100" b="1">
                <a:solidFill>
                  <a:srgbClr val="000000"/>
                </a:solidFill>
              </a:rPr>
              <a:t> </a:t>
            </a:r>
            <a:r>
              <a:rPr lang="en-US" altLang="ko-KR" sz="2100" b="1">
                <a:solidFill>
                  <a:srgbClr val="000000"/>
                </a:solidFill>
              </a:rPr>
              <a:t>_</a:t>
            </a:r>
            <a:r>
              <a:rPr lang="ko-KR" altLang="en-US" sz="2100" b="1">
                <a:solidFill>
                  <a:srgbClr val="000000"/>
                </a:solidFill>
              </a:rPr>
              <a:t> 제외</a:t>
            </a:r>
            <a:r>
              <a:rPr lang="en-US" altLang="ko-KR" sz="2100" b="1">
                <a:solidFill>
                  <a:srgbClr val="000000"/>
                </a:solidFill>
              </a:rPr>
              <a:t>).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100" b="1">
                <a:solidFill>
                  <a:srgbClr val="000000"/>
                </a:solidFill>
              </a:rPr>
              <a:t> </a:t>
            </a:r>
            <a:r>
              <a:rPr lang="en-US" altLang="ko-KR" sz="2100" b="1">
                <a:solidFill>
                  <a:srgbClr val="000000"/>
                </a:solidFill>
              </a:rPr>
              <a:t>2.</a:t>
            </a:r>
            <a:r>
              <a:rPr lang="ko-KR" altLang="en-US" sz="2100" b="1">
                <a:solidFill>
                  <a:srgbClr val="000000"/>
                </a:solidFill>
              </a:rPr>
              <a:t> 최상위 패키지는 </a:t>
            </a:r>
            <a:r>
              <a:rPr lang="en-US" altLang="ko-KR" sz="2100" b="1">
                <a:solidFill>
                  <a:srgbClr val="000000"/>
                </a:solidFill>
              </a:rPr>
              <a:t>java</a:t>
            </a:r>
            <a:r>
              <a:rPr lang="ko-KR" altLang="en-US" sz="2100" b="1">
                <a:solidFill>
                  <a:srgbClr val="000000"/>
                </a:solidFill>
              </a:rPr>
              <a:t>로 시작할 수 없음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100" b="1">
                <a:solidFill>
                  <a:srgbClr val="000000"/>
                </a:solidFill>
              </a:rPr>
              <a:t> </a:t>
            </a:r>
            <a:r>
              <a:rPr lang="en-US" altLang="ko-KR" sz="2100" b="1">
                <a:solidFill>
                  <a:srgbClr val="000000"/>
                </a:solidFill>
              </a:rPr>
              <a:t>3.</a:t>
            </a:r>
            <a:r>
              <a:rPr lang="ko-KR" altLang="en-US" sz="2100" b="1">
                <a:solidFill>
                  <a:srgbClr val="000000"/>
                </a:solidFill>
              </a:rPr>
              <a:t> 모두 소문자로 작성하는 것이 관례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1331640" y="2420888"/>
            <a:ext cx="6624736" cy="158417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8" name=""/>
          <p:cNvSpPr txBox="1"/>
          <p:nvPr/>
        </p:nvSpPr>
        <p:spPr>
          <a:xfrm>
            <a:off x="1691680" y="2636912"/>
            <a:ext cx="5832648" cy="1047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rgbClr val="ff0000"/>
                </a:solidFill>
              </a:rPr>
              <a:t>package </a:t>
            </a:r>
            <a:r>
              <a:rPr lang="ko-KR" altLang="en-US" sz="2100" b="1"/>
              <a:t>상위패키지</a:t>
            </a:r>
            <a:r>
              <a:rPr lang="en-US" altLang="ko-KR" sz="2100" b="1"/>
              <a:t>.</a:t>
            </a:r>
            <a:r>
              <a:rPr lang="ko-KR" altLang="en-US" sz="2100" b="1"/>
              <a:t>하위패키지</a:t>
            </a:r>
            <a:r>
              <a:rPr lang="en-US" altLang="ko-KR" sz="2100" b="1"/>
              <a:t>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public class </a:t>
            </a:r>
            <a:r>
              <a:rPr lang="ko-KR" altLang="en-US" sz="2100" b="1"/>
              <a:t>클래스이름 </a:t>
            </a:r>
            <a:r>
              <a:rPr lang="en-US" altLang="ko-KR" sz="2100" b="1"/>
              <a:t>{</a:t>
            </a:r>
            <a:r>
              <a:rPr lang="ko-KR" altLang="en-US" sz="2100" b="1"/>
              <a:t> </a:t>
            </a:r>
            <a:r>
              <a:rPr lang="en-US" altLang="ko-KR" sz="2100" b="1"/>
              <a:t>...</a:t>
            </a:r>
            <a:r>
              <a:rPr lang="ko-KR" altLang="en-US" sz="2100" b="1"/>
              <a:t> </a:t>
            </a:r>
            <a:r>
              <a:rPr lang="en-US" altLang="ko-KR" sz="2100" b="1"/>
              <a:t>}</a:t>
            </a:r>
            <a:endParaRPr lang="en-US" altLang="ko-KR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1-3-1.</a:t>
            </a:r>
            <a:r>
              <a:rPr lang="ko-KR" altLang="en-US"/>
              <a:t> </a:t>
            </a:r>
            <a:r>
              <a:rPr lang="en-US" altLang="ko-KR"/>
              <a:t>import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42490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같은 패키지에 속하는 클래스들은 아무런 조건 없이 다른 클래스를 사용할 수 있지만 다른 패키지에 속한 클래스를 사용하려면 </a:t>
            </a:r>
            <a:r>
              <a:rPr lang="en-US" altLang="ko-KR" sz="2100" b="1">
                <a:solidFill>
                  <a:srgbClr val="000000"/>
                </a:solidFill>
              </a:rPr>
              <a:t>2</a:t>
            </a:r>
            <a:r>
              <a:rPr lang="ko-KR" altLang="en-US" sz="2100" b="1">
                <a:solidFill>
                  <a:srgbClr val="000000"/>
                </a:solidFill>
              </a:rPr>
              <a:t>가지 방법중에 하나를 선택해야 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r>
              <a:rPr lang="ko-KR" altLang="en-US" sz="2100" b="1">
                <a:solidFill>
                  <a:srgbClr val="000000"/>
                </a:solidFill>
              </a:rPr>
              <a:t> 예를 들면 </a:t>
            </a:r>
            <a:endParaRPr lang="ko-KR" altLang="en-US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app.myuser</a:t>
            </a:r>
            <a:r>
              <a:rPr lang="ko-KR" altLang="en-US" sz="2100" b="1">
                <a:solidFill>
                  <a:srgbClr val="000000"/>
                </a:solidFill>
              </a:rPr>
              <a:t>패키지 에 소속된 </a:t>
            </a:r>
            <a:r>
              <a:rPr lang="en-US" altLang="ko-KR" sz="2100" b="1">
                <a:solidFill>
                  <a:srgbClr val="000000"/>
                </a:solidFill>
              </a:rPr>
              <a:t>User</a:t>
            </a:r>
            <a:r>
              <a:rPr lang="ko-KR" altLang="en-US" sz="2100" b="1">
                <a:solidFill>
                  <a:srgbClr val="000000"/>
                </a:solidFill>
              </a:rPr>
              <a:t>클래스를 다른 패키지 </a:t>
            </a:r>
            <a:r>
              <a:rPr lang="en-US" altLang="ko-KR" sz="2100" b="1">
                <a:solidFill>
                  <a:srgbClr val="000000"/>
                </a:solidFill>
              </a:rPr>
              <a:t>app.board</a:t>
            </a:r>
            <a:r>
              <a:rPr lang="ko-KR" altLang="en-US" sz="2100" b="1">
                <a:solidFill>
                  <a:srgbClr val="000000"/>
                </a:solidFill>
              </a:rPr>
              <a:t>에 있는 </a:t>
            </a:r>
            <a:r>
              <a:rPr lang="en-US" altLang="ko-KR" sz="2100" b="1">
                <a:solidFill>
                  <a:srgbClr val="000000"/>
                </a:solidFill>
              </a:rPr>
              <a:t>Board</a:t>
            </a:r>
            <a:r>
              <a:rPr lang="ko-KR" altLang="en-US" sz="2100" b="1">
                <a:solidFill>
                  <a:srgbClr val="000000"/>
                </a:solidFill>
              </a:rPr>
              <a:t>클래스에서 사용하는 첫번째 예시입니다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1259632" y="3284983"/>
            <a:ext cx="7056784" cy="273630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8" name=""/>
          <p:cNvSpPr txBox="1"/>
          <p:nvPr/>
        </p:nvSpPr>
        <p:spPr>
          <a:xfrm>
            <a:off x="1475656" y="3429000"/>
            <a:ext cx="6624736" cy="23244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</a:rPr>
              <a:t>package </a:t>
            </a:r>
            <a:r>
              <a:rPr lang="en-US" altLang="ko-KR" sz="2100" b="1"/>
              <a:t>app.board;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public class Board {</a:t>
            </a:r>
            <a:endParaRPr lang="ko-KR" altLang="en-US" sz="2100" b="1"/>
          </a:p>
          <a:p>
            <a:pPr>
              <a:defRPr/>
            </a:pPr>
            <a:r>
              <a:rPr lang="ko-KR" altLang="en-US" sz="2100" b="1"/>
              <a:t> </a:t>
            </a:r>
            <a:r>
              <a:rPr lang="en-US" altLang="ko-KR" sz="2100" b="1"/>
              <a:t>  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    app.myuser.User user = new app.myuser.User();</a:t>
            </a:r>
            <a:endParaRPr lang="ko-KR" altLang="en-US" sz="2100" b="1"/>
          </a:p>
          <a:p>
            <a:pPr>
              <a:defRPr/>
            </a:pPr>
            <a:r>
              <a:rPr lang="ko-KR" altLang="en-US" sz="2100" b="1"/>
              <a:t>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}</a:t>
            </a:r>
            <a:endParaRPr lang="en-US" altLang="ko-KR" sz="2100" b="1"/>
          </a:p>
        </p:txBody>
      </p:sp>
      <p:cxnSp>
        <p:nvCxnSpPr>
          <p:cNvPr id="109" name=""/>
          <p:cNvCxnSpPr/>
          <p:nvPr/>
        </p:nvCxnSpPr>
        <p:spPr>
          <a:xfrm>
            <a:off x="1979712" y="5157192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"/>
          <p:cNvCxnSpPr/>
          <p:nvPr/>
        </p:nvCxnSpPr>
        <p:spPr>
          <a:xfrm>
            <a:off x="5724128" y="5157192"/>
            <a:ext cx="2016224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>
            <a:off x="4211960" y="5157192"/>
            <a:ext cx="504056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112" name=""/>
          <p:cNvSpPr txBox="1"/>
          <p:nvPr/>
        </p:nvSpPr>
        <p:spPr>
          <a:xfrm>
            <a:off x="2411760" y="5229200"/>
            <a:ext cx="1224136" cy="3642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타입</a:t>
            </a:r>
            <a:endParaRPr lang="ko-KR" altLang="en-US"/>
          </a:p>
        </p:txBody>
      </p:sp>
      <p:sp>
        <p:nvSpPr>
          <p:cNvPr id="113" name=""/>
          <p:cNvSpPr txBox="1"/>
          <p:nvPr/>
        </p:nvSpPr>
        <p:spPr>
          <a:xfrm>
            <a:off x="3851920" y="5224978"/>
            <a:ext cx="1224136" cy="3642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084168" y="5229200"/>
            <a:ext cx="1224136" cy="3642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1-3-2.</a:t>
            </a:r>
            <a:r>
              <a:rPr lang="ko-KR" altLang="en-US"/>
              <a:t> </a:t>
            </a:r>
            <a:r>
              <a:rPr lang="en-US" altLang="ko-KR"/>
              <a:t>import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36109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이전 장에서 소개한 방법은 패키지 이름이 짧다면 불편함이 없으나 패키지 이름이 길거나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상하위 구조가 더 복잡할 경우 사용할 클래스에 전체 패키지명을 밝히는 방법은 코드를 복잡하게 보이게 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r>
              <a:rPr lang="ko-KR" altLang="en-US" sz="2100" b="1">
                <a:solidFill>
                  <a:srgbClr val="000000"/>
                </a:solidFill>
              </a:rPr>
              <a:t> 그래서 </a:t>
            </a:r>
            <a:r>
              <a:rPr lang="en-US" altLang="ko-KR" sz="2100" b="1">
                <a:solidFill>
                  <a:srgbClr val="000000"/>
                </a:solidFill>
              </a:rPr>
              <a:t>import</a:t>
            </a:r>
            <a:r>
              <a:rPr lang="ko-KR" altLang="en-US" sz="2100" b="1">
                <a:solidFill>
                  <a:srgbClr val="000000"/>
                </a:solidFill>
              </a:rPr>
              <a:t>키워드를 사용한 </a:t>
            </a:r>
            <a:r>
              <a:rPr lang="en-US" altLang="ko-KR" sz="2100" b="1">
                <a:solidFill>
                  <a:srgbClr val="000000"/>
                </a:solidFill>
              </a:rPr>
              <a:t>2</a:t>
            </a:r>
            <a:r>
              <a:rPr lang="ko-KR" altLang="en-US" sz="2100" b="1">
                <a:solidFill>
                  <a:srgbClr val="000000"/>
                </a:solidFill>
              </a:rPr>
              <a:t>번째 방법을 주로 사용합니다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1187624" y="3068960"/>
            <a:ext cx="7056784" cy="316835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8" name=""/>
          <p:cNvSpPr txBox="1"/>
          <p:nvPr/>
        </p:nvSpPr>
        <p:spPr>
          <a:xfrm>
            <a:off x="1403647" y="3195410"/>
            <a:ext cx="6624736" cy="2974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</a:rPr>
              <a:t>package </a:t>
            </a:r>
            <a:r>
              <a:rPr lang="en-US" altLang="ko-KR" sz="2100" b="1"/>
              <a:t>app.board;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>
                <a:solidFill>
                  <a:srgbClr val="ff0000"/>
                </a:solidFill>
              </a:rPr>
              <a:t>import app.myuser.User;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public class Board {</a:t>
            </a:r>
            <a:endParaRPr lang="ko-KR" altLang="en-US" sz="2100" b="1"/>
          </a:p>
          <a:p>
            <a:pPr>
              <a:defRPr/>
            </a:pPr>
            <a:r>
              <a:rPr lang="ko-KR" altLang="en-US" sz="2100" b="1"/>
              <a:t> </a:t>
            </a:r>
            <a:r>
              <a:rPr lang="en-US" altLang="ko-KR" sz="2100" b="1"/>
              <a:t>  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    User user = new User();</a:t>
            </a:r>
            <a:endParaRPr lang="ko-KR" altLang="en-US" sz="2100" b="1"/>
          </a:p>
          <a:p>
            <a:pPr>
              <a:defRPr/>
            </a:pPr>
            <a:r>
              <a:rPr lang="ko-KR" altLang="en-US" sz="2100" b="1"/>
              <a:t>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}</a:t>
            </a:r>
            <a:endParaRPr lang="en-US" altLang="ko-KR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1-3-3.</a:t>
            </a:r>
            <a:r>
              <a:rPr lang="ko-KR" altLang="en-US"/>
              <a:t> </a:t>
            </a:r>
            <a:r>
              <a:rPr lang="en-US" altLang="ko-KR"/>
              <a:t>import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36109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</a:t>
            </a:r>
            <a:r>
              <a:rPr lang="ko-KR" altLang="en-US" sz="2100" b="1">
                <a:solidFill>
                  <a:srgbClr val="000000"/>
                </a:solidFill>
              </a:rPr>
              <a:t>만일 다른 특정 패키지의 클래스를 여러개 사용한다면 </a:t>
            </a:r>
            <a:r>
              <a:rPr lang="en-US" altLang="ko-KR" sz="2100" b="1">
                <a:solidFill>
                  <a:srgbClr val="000000"/>
                </a:solidFill>
              </a:rPr>
              <a:t>import</a:t>
            </a:r>
            <a:r>
              <a:rPr lang="ko-KR" altLang="en-US" sz="2100" b="1">
                <a:solidFill>
                  <a:srgbClr val="000000"/>
                </a:solidFill>
              </a:rPr>
              <a:t>구문이 많아질 것입니다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r>
              <a:rPr lang="ko-KR" altLang="en-US" sz="2100" b="1">
                <a:solidFill>
                  <a:srgbClr val="000000"/>
                </a:solidFill>
              </a:rPr>
              <a:t> 이럴 때에는 </a:t>
            </a:r>
            <a:r>
              <a:rPr lang="en-US" altLang="ko-KR" sz="2100" b="1">
                <a:solidFill>
                  <a:srgbClr val="000000"/>
                </a:solidFill>
              </a:rPr>
              <a:t>*</a:t>
            </a:r>
            <a:r>
              <a:rPr lang="ko-KR" altLang="en-US" sz="2100" b="1">
                <a:solidFill>
                  <a:srgbClr val="000000"/>
                </a:solidFill>
              </a:rPr>
              <a:t>을 사용하여 </a:t>
            </a:r>
            <a:r>
              <a:rPr lang="en-US" altLang="ko-KR" sz="2100" b="1">
                <a:solidFill>
                  <a:srgbClr val="000000"/>
                </a:solidFill>
              </a:rPr>
              <a:t>import</a:t>
            </a:r>
            <a:r>
              <a:rPr lang="ko-KR" altLang="en-US" sz="2100" b="1">
                <a:solidFill>
                  <a:srgbClr val="000000"/>
                </a:solidFill>
              </a:rPr>
              <a:t>를 처리합니다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r>
              <a:rPr lang="ko-KR" altLang="en-US" sz="2100" b="1">
                <a:solidFill>
                  <a:srgbClr val="000000"/>
                </a:solidFill>
              </a:rPr>
              <a:t> </a:t>
            </a:r>
            <a:endParaRPr lang="ko-KR" altLang="en-US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app.myuser</a:t>
            </a:r>
            <a:r>
              <a:rPr lang="ko-KR" altLang="en-US" sz="2100" b="1">
                <a:solidFill>
                  <a:srgbClr val="000000"/>
                </a:solidFill>
              </a:rPr>
              <a:t>패키지에 </a:t>
            </a:r>
            <a:r>
              <a:rPr lang="en-US" altLang="ko-KR" sz="2100" b="1">
                <a:solidFill>
                  <a:srgbClr val="000000"/>
                </a:solidFill>
              </a:rPr>
              <a:t>User, Auth, Login</a:t>
            </a:r>
            <a:r>
              <a:rPr lang="ko-KR" altLang="en-US" sz="2100" b="1">
                <a:solidFill>
                  <a:srgbClr val="000000"/>
                </a:solidFill>
              </a:rPr>
              <a:t> 클래스가 있다고 가정합니다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1187624" y="3140968"/>
            <a:ext cx="7056784" cy="30963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8" name=""/>
          <p:cNvSpPr txBox="1"/>
          <p:nvPr/>
        </p:nvSpPr>
        <p:spPr>
          <a:xfrm>
            <a:off x="1403646" y="3195410"/>
            <a:ext cx="6624736" cy="2974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</a:rPr>
              <a:t>package </a:t>
            </a:r>
            <a:r>
              <a:rPr lang="en-US" altLang="ko-KR" sz="2100" b="1"/>
              <a:t>app.board;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>
                <a:solidFill>
                  <a:srgbClr val="ff0000"/>
                </a:solidFill>
              </a:rPr>
              <a:t>import app.myuser.*;</a:t>
            </a:r>
            <a:endParaRPr lang="en-US" altLang="ko-KR" sz="2100" b="1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public class Board {</a:t>
            </a:r>
            <a:r>
              <a:rPr lang="ko-KR" altLang="en-US" sz="2100" b="1"/>
              <a:t> </a:t>
            </a:r>
            <a:r>
              <a:rPr lang="en-US" altLang="ko-KR" sz="2100" b="1"/>
              <a:t>  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    User user = new User();</a:t>
            </a:r>
            <a:endParaRPr lang="en-US" altLang="ko-KR" sz="2100" b="1"/>
          </a:p>
          <a:p>
            <a:pPr>
              <a:defRPr/>
            </a:pPr>
            <a:r>
              <a:rPr lang="ko-KR" altLang="en-US" sz="2100" b="1"/>
              <a:t>    </a:t>
            </a:r>
            <a:r>
              <a:rPr lang="en-US" altLang="ko-KR" sz="2100" b="1"/>
              <a:t>Auth auth = new Auth();</a:t>
            </a: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    Login userLogin = new Login();</a:t>
            </a:r>
            <a:r>
              <a:rPr lang="ko-KR" altLang="en-US" sz="2100" b="1"/>
              <a:t> </a:t>
            </a:r>
            <a:endParaRPr lang="ko-KR" altLang="en-US" sz="2100" b="1"/>
          </a:p>
          <a:p>
            <a:pPr>
              <a:defRPr/>
            </a:pPr>
            <a:r>
              <a:rPr lang="en-US" altLang="ko-KR" sz="2100" b="1"/>
              <a:t>}</a:t>
            </a:r>
            <a:endParaRPr lang="en-US" altLang="ko-KR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접근제한자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화면 슬라이드 쇼(4:3)</ep:PresentationFormat>
  <ep:Paragraphs>80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패키지와 접근제한자</vt:lpstr>
      <vt:lpstr>1. 패키지</vt:lpstr>
      <vt:lpstr>1-1-1. 패키지란?</vt:lpstr>
      <vt:lpstr>1-1-2. 패키지란?</vt:lpstr>
      <vt:lpstr>1-2. 패키지 생성 방법</vt:lpstr>
      <vt:lpstr>1-3-1. import문</vt:lpstr>
      <vt:lpstr>1-3-2. import문</vt:lpstr>
      <vt:lpstr>1-3-3. import문</vt:lpstr>
      <vt:lpstr>2. 접근제한자</vt:lpstr>
      <vt:lpstr>2-1. 접근제한자(Access Modifier)</vt:lpstr>
      <vt:lpstr>2-2. 접근제한자의 종류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2020-09-07T08:02:16.962</dcterms:modified>
  <cp:revision>360</cp:revision>
  <dc:title>PowerPoint 프레젠테이션</dc:title>
  <cp:version/>
</cp:coreProperties>
</file>