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캡슐화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객체지향 프로그래밍 특징</a:t>
            </a:r>
            <a:endParaRPr lang="ko-KR" altLang="en-US"/>
          </a:p>
        </p:txBody>
      </p:sp>
      <p:grpSp>
        <p:nvGrpSpPr>
          <p:cNvPr id="98" name="그룹 27"/>
          <p:cNvGrpSpPr/>
          <p:nvPr/>
        </p:nvGrpSpPr>
        <p:grpSpPr>
          <a:xfrm rot="0">
            <a:off x="1061610" y="1556792"/>
            <a:ext cx="7020779" cy="4248472"/>
            <a:chOff x="1259633" y="1628800"/>
            <a:chExt cx="6480719" cy="4248472"/>
          </a:xfrm>
        </p:grpSpPr>
        <p:sp>
          <p:nvSpPr>
            <p:cNvPr id="99" name="타원 6"/>
            <p:cNvSpPr/>
            <p:nvPr/>
          </p:nvSpPr>
          <p:spPr>
            <a:xfrm>
              <a:off x="1763688" y="2060848"/>
              <a:ext cx="5400600" cy="381642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0" name="그룹 10"/>
            <p:cNvGrpSpPr/>
            <p:nvPr/>
          </p:nvGrpSpPr>
          <p:grpSpPr>
            <a:xfrm rot="0">
              <a:off x="6012160" y="4221088"/>
              <a:ext cx="1728192" cy="1152128"/>
              <a:chOff x="1115616" y="1700808"/>
              <a:chExt cx="1728192" cy="1152128"/>
            </a:xfrm>
          </p:grpSpPr>
          <p:sp>
            <p:nvSpPr>
              <p:cNvPr id="101" name="타원 4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2" name="타원 5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3" name="타원 6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4" name="타원 7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5" name="TextBox 8"/>
              <p:cNvSpPr txBox="1"/>
              <p:nvPr/>
            </p:nvSpPr>
            <p:spPr>
              <a:xfrm>
                <a:off x="1259631" y="1988840"/>
                <a:ext cx="1317225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3.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다형성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06" name="TextBox 9"/>
              <p:cNvSpPr txBox="1"/>
              <p:nvPr/>
            </p:nvSpPr>
            <p:spPr>
              <a:xfrm>
                <a:off x="1271206" y="2370366"/>
                <a:ext cx="1428201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(Polymorphism)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107" name="TextBox 8"/>
            <p:cNvSpPr txBox="1"/>
            <p:nvPr/>
          </p:nvSpPr>
          <p:spPr>
            <a:xfrm>
              <a:off x="2638861" y="3573016"/>
              <a:ext cx="3788728" cy="10690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 b="1">
                  <a:ea typeface="(한)볼펜체C"/>
                </a:rPr>
                <a:t>객체지향 프로그래밍</a:t>
              </a:r>
              <a:endParaRPr lang="ko-KR" altLang="en-US" sz="3200" b="1">
                <a:ea typeface="(한)볼펜체C"/>
              </a:endParaRPr>
            </a:p>
            <a:p>
              <a:pPr algn="ctr">
                <a:defRPr/>
              </a:pPr>
              <a:r>
                <a:rPr lang="en-US" altLang="ko-KR" sz="3200" b="1">
                  <a:ea typeface="(한)볼펜체C"/>
                </a:rPr>
                <a:t>(OOP)</a:t>
              </a:r>
              <a:endParaRPr lang="ko-KR" altLang="en-US" sz="3200" b="1">
                <a:ea typeface="(한)볼펜체C"/>
              </a:endParaRPr>
            </a:p>
          </p:txBody>
        </p:sp>
        <p:grpSp>
          <p:nvGrpSpPr>
            <p:cNvPr id="108" name="그룹 12"/>
            <p:cNvGrpSpPr/>
            <p:nvPr/>
          </p:nvGrpSpPr>
          <p:grpSpPr>
            <a:xfrm rot="0">
              <a:off x="3635896" y="1628800"/>
              <a:ext cx="1728192" cy="1152128"/>
              <a:chOff x="1115616" y="1700808"/>
              <a:chExt cx="1728192" cy="1152128"/>
            </a:xfrm>
          </p:grpSpPr>
          <p:sp>
            <p:nvSpPr>
              <p:cNvPr id="109" name="타원 17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0" name="타원 18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1" name="타원 19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2" name="타원 20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3" name="TextBox 21"/>
              <p:cNvSpPr txBox="1"/>
              <p:nvPr/>
            </p:nvSpPr>
            <p:spPr>
              <a:xfrm>
                <a:off x="1335964" y="1974590"/>
                <a:ext cx="1264484" cy="452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1.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캡슐화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14" name="TextBox 22"/>
              <p:cNvSpPr txBox="1"/>
              <p:nvPr/>
            </p:nvSpPr>
            <p:spPr>
              <a:xfrm>
                <a:off x="1271206" y="2370366"/>
                <a:ext cx="1366054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(Encapsulation)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  <p:grpSp>
          <p:nvGrpSpPr>
            <p:cNvPr id="115" name="그룹 19"/>
            <p:cNvGrpSpPr/>
            <p:nvPr/>
          </p:nvGrpSpPr>
          <p:grpSpPr>
            <a:xfrm rot="0">
              <a:off x="1259633" y="4221088"/>
              <a:ext cx="1728192" cy="1152128"/>
              <a:chOff x="1115616" y="1700808"/>
              <a:chExt cx="1728192" cy="1152128"/>
            </a:xfrm>
          </p:grpSpPr>
          <p:sp>
            <p:nvSpPr>
              <p:cNvPr id="116" name="타원 11"/>
              <p:cNvSpPr/>
              <p:nvPr/>
            </p:nvSpPr>
            <p:spPr>
              <a:xfrm>
                <a:off x="1115616" y="1700808"/>
                <a:ext cx="1728192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339933">
                      <a:shade val="30000"/>
                      <a:satMod val="115000"/>
                    </a:srgbClr>
                  </a:gs>
                  <a:gs pos="50000">
                    <a:srgbClr val="339933">
                      <a:shade val="67500"/>
                      <a:satMod val="115000"/>
                    </a:srgbClr>
                  </a:gs>
                  <a:gs pos="100000">
                    <a:srgbClr val="339933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7" name="타원 12"/>
              <p:cNvSpPr/>
              <p:nvPr/>
            </p:nvSpPr>
            <p:spPr>
              <a:xfrm>
                <a:off x="1259632" y="1844824"/>
                <a:ext cx="1440160" cy="864096"/>
              </a:xfrm>
              <a:prstGeom prst="ellipse">
                <a:avLst/>
              </a:prstGeom>
              <a:solidFill>
                <a:srgbClr val="33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8" name="타원 13"/>
              <p:cNvSpPr/>
              <p:nvPr/>
            </p:nvSpPr>
            <p:spPr>
              <a:xfrm>
                <a:off x="1619672" y="1726516"/>
                <a:ext cx="720080" cy="144016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95000"/>
                      <a:alpha val="22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54000"/>
                    </a:srgb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9" name="타원 14"/>
              <p:cNvSpPr/>
              <p:nvPr/>
            </p:nvSpPr>
            <p:spPr>
              <a:xfrm>
                <a:off x="1512939" y="2539196"/>
                <a:ext cx="936104" cy="288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50000">
                    <a:schemeClr val="bg1">
                      <a:lumMod val="95000"/>
                      <a:alpha val="10000"/>
                    </a:schemeClr>
                  </a:gs>
                  <a:gs pos="100000">
                    <a:srgbClr val="f2f2f2">
                      <a:shade val="100000"/>
                      <a:satMod val="115000"/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0" name="TextBox 15"/>
              <p:cNvSpPr txBox="1"/>
              <p:nvPr/>
            </p:nvSpPr>
            <p:spPr>
              <a:xfrm>
                <a:off x="1483045" y="1988840"/>
                <a:ext cx="1039042" cy="44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2. </a:t>
                </a:r>
                <a:r>
                  <a:rPr lang="ko-KR" altLang="en-US" sz="2400" b="1">
                    <a:solidFill>
                      <a:schemeClr val="bg1"/>
                    </a:solidFill>
                    <a:latin typeface="HY강B"/>
                    <a:ea typeface="HY강B"/>
                  </a:rPr>
                  <a:t>상속</a:t>
                </a:r>
                <a:endParaRPr lang="ko-KR" altLang="en-US" sz="2400" b="1">
                  <a:solidFill>
                    <a:schemeClr val="bg1"/>
                  </a:solidFill>
                  <a:latin typeface="HY강B"/>
                  <a:ea typeface="HY강B"/>
                </a:endParaRPr>
              </a:p>
            </p:txBody>
          </p:sp>
          <p:sp>
            <p:nvSpPr>
              <p:cNvPr id="121" name="TextBox 16"/>
              <p:cNvSpPr txBox="1"/>
              <p:nvPr/>
            </p:nvSpPr>
            <p:spPr>
              <a:xfrm>
                <a:off x="1403647" y="2370366"/>
                <a:ext cx="1157417" cy="31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500">
                    <a:solidFill>
                      <a:schemeClr val="bg1"/>
                    </a:solidFill>
                    <a:latin typeface="휴먼모음T"/>
                    <a:ea typeface="휴먼모음T"/>
                  </a:rPr>
                  <a:t>(Inheritance)</a:t>
                </a:r>
                <a:endParaRPr lang="ko-KR" altLang="en-US" sz="1500">
                  <a:solidFill>
                    <a:schemeClr val="bg1"/>
                  </a:solidFill>
                  <a:latin typeface="휴먼모음T"/>
                  <a:ea typeface="휴먼모음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캡슐화</a:t>
            </a:r>
            <a:r>
              <a:rPr lang="en-US" altLang="ko-KR"/>
              <a:t>(encapsulation)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캡슐화란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캡슐화란 객체의 필드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메서드를 하나로 묶고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실제 구현 내용을 감추는 것을 말합니다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외부 객체는 다른 객체의 내부의 구조를 알지 못하며 객체가 의도적으로 노출한 필드와 메서드만 이용할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캡슐화를 사용하는 이유는 외부의 잘못된 사용으로 인해 객체가 손상되지 않도록 하는데 있습니다</a:t>
            </a:r>
            <a:r>
              <a:rPr lang="en-US" altLang="ko-KR" sz="2000" b="1">
                <a:solidFill>
                  <a:srgbClr val="000000"/>
                </a:solidFill>
              </a:rPr>
              <a:t>. 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3132291"/>
            <a:ext cx="4104456" cy="2732256"/>
          </a:xfrm>
          <a:prstGeom prst="rect">
            <a:avLst/>
          </a:prstGeom>
        </p:spPr>
      </p:pic>
      <p:sp>
        <p:nvSpPr>
          <p:cNvPr id="99" name=""/>
          <p:cNvSpPr/>
          <p:nvPr/>
        </p:nvSpPr>
        <p:spPr>
          <a:xfrm>
            <a:off x="5508104" y="3140968"/>
            <a:ext cx="3096344" cy="266429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" name=""/>
          <p:cNvSpPr txBox="1"/>
          <p:nvPr/>
        </p:nvSpPr>
        <p:spPr>
          <a:xfrm>
            <a:off x="5652120" y="3429000"/>
            <a:ext cx="2664296" cy="2093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 b="1"/>
              <a:t>자동차 부품들을 차체로 캡슐화하여 숨김으로써</a:t>
            </a:r>
            <a:r>
              <a:rPr lang="en-US" altLang="ko-KR" sz="2200" b="1"/>
              <a:t>,</a:t>
            </a:r>
            <a:r>
              <a:rPr lang="ko-KR" altLang="en-US" sz="2200" b="1"/>
              <a:t> 자동차 사용자가 엔진을 건드려서 차량손상을 방지한다</a:t>
            </a:r>
            <a:r>
              <a:rPr lang="en-US" altLang="ko-KR" sz="2200" b="1"/>
              <a:t>!</a:t>
            </a:r>
            <a:endParaRPr lang="en-US" altLang="ko-KR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1-2-1.</a:t>
            </a:r>
            <a:r>
              <a:rPr lang="ko-KR" altLang="en-US"/>
              <a:t> 캡슐화를 해야 하는 경우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일반적으로 객체지향 프로그래밍에서 객체의 속성</a:t>
            </a:r>
            <a:r>
              <a:rPr lang="en-US" altLang="ko-KR" sz="2000" b="1">
                <a:solidFill>
                  <a:srgbClr val="000000"/>
                </a:solidFill>
              </a:rPr>
              <a:t>(</a:t>
            </a:r>
            <a:r>
              <a:rPr lang="ko-KR" altLang="en-US" sz="2000" b="1">
                <a:solidFill>
                  <a:srgbClr val="000000"/>
                </a:solidFill>
              </a:rPr>
              <a:t>필드</a:t>
            </a:r>
            <a:r>
              <a:rPr lang="en-US" altLang="ko-KR" sz="2000" b="1">
                <a:solidFill>
                  <a:srgbClr val="000000"/>
                </a:solidFill>
              </a:rPr>
              <a:t>)</a:t>
            </a:r>
            <a:r>
              <a:rPr lang="ko-KR" altLang="en-US" sz="2000" b="1">
                <a:solidFill>
                  <a:srgbClr val="000000"/>
                </a:solidFill>
              </a:rPr>
              <a:t>은 객체 외부에서 직접적으로 접근하는 것을 막습니다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그 이유는 외부에서 필드에 마음껏 접근할 경우 객체의 무결성이 깨어질 수 있기 때문입니다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예를들어 고양이의 몸무게는 음수가 될 수 없는데 외부에서 필드값을 음수로 변경해버리면 객체의 무결성이 깨지기 때문입니다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971600" y="3429000"/>
            <a:ext cx="3096344" cy="208823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15616" y="3429000"/>
            <a:ext cx="2808312" cy="1684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Cat {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double weight;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5004048" y="3429000"/>
            <a:ext cx="3744416" cy="208823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148064" y="3429000"/>
            <a:ext cx="3672407" cy="1369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Cat cat = new Cat();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cat.weight =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-99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  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4211960" y="4077072"/>
            <a:ext cx="720080" cy="6480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8" name=""/>
          <p:cNvSpPr txBox="1"/>
          <p:nvPr/>
        </p:nvSpPr>
        <p:spPr>
          <a:xfrm>
            <a:off x="5652120" y="4943048"/>
            <a:ext cx="2952328" cy="3604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이런 코드는 막아야 한다</a:t>
            </a:r>
            <a:r>
              <a:rPr lang="en-US" altLang="ko-KR"/>
              <a:t>!</a:t>
            </a:r>
            <a:endParaRPr lang="en-US" altLang="ko-KR"/>
          </a:p>
        </p:txBody>
      </p:sp>
      <p:cxnSp>
        <p:nvCxnSpPr>
          <p:cNvPr id="99" name=""/>
          <p:cNvCxnSpPr>
            <a:stCxn id="98" idx="1"/>
          </p:cNvCxnSpPr>
          <p:nvPr/>
        </p:nvCxnSpPr>
        <p:spPr>
          <a:xfrm rot="16200000">
            <a:off x="5453050" y="4924214"/>
            <a:ext cx="3981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1-2-2.</a:t>
            </a:r>
            <a:r>
              <a:rPr lang="ko-KR" altLang="en-US"/>
              <a:t> 캡슐화 방법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607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객체의 무결성을 지키기 위해 필드는 철저히 감추는 것이 좋습니다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그렇게 하기 위해 접근 제한자를 이용합니다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private </a:t>
            </a:r>
            <a:r>
              <a:rPr lang="ko-KR" altLang="en-US" sz="2000" b="1">
                <a:solidFill>
                  <a:srgbClr val="000000"/>
                </a:solidFill>
              </a:rPr>
              <a:t>제한을 필드에 걸어서 외부 객체가 필드에 직접 접근할 수 없게 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827584" y="3429000"/>
            <a:ext cx="3600400" cy="244827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99592" y="3581369"/>
            <a:ext cx="3456384" cy="2007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Cat {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private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double weight;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5004048" y="3429000"/>
            <a:ext cx="3744416" cy="2448272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148064" y="3429000"/>
            <a:ext cx="3672407" cy="13696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Cat cat = new Cat();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cat.weight =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-99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;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(X) 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4572000" y="4293096"/>
            <a:ext cx="360040" cy="64807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8" name=""/>
          <p:cNvSpPr txBox="1"/>
          <p:nvPr/>
        </p:nvSpPr>
        <p:spPr>
          <a:xfrm>
            <a:off x="5652120" y="4943048"/>
            <a:ext cx="2952328" cy="903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weight</a:t>
            </a:r>
            <a:r>
              <a:rPr lang="ko-KR" altLang="en-US"/>
              <a:t>에 </a:t>
            </a:r>
            <a:r>
              <a:rPr lang="en-US" altLang="ko-KR"/>
              <a:t>private</a:t>
            </a:r>
            <a:r>
              <a:rPr lang="ko-KR" altLang="en-US"/>
              <a:t>이 걸려 </a:t>
            </a:r>
            <a:endParaRPr lang="ko-KR" altLang="en-US"/>
          </a:p>
          <a:p>
            <a:pPr>
              <a:defRPr/>
            </a:pPr>
            <a:r>
              <a:rPr lang="ko-KR" altLang="en-US"/>
              <a:t>이 코드는 컴파일 에러가 발생한다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99" name=""/>
          <p:cNvCxnSpPr>
            <a:stCxn id="98" idx="1"/>
          </p:cNvCxnSpPr>
          <p:nvPr/>
        </p:nvCxnSpPr>
        <p:spPr>
          <a:xfrm rot="16200000">
            <a:off x="5453050" y="4924214"/>
            <a:ext cx="39814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1-3-1.</a:t>
            </a:r>
            <a:r>
              <a:rPr lang="ko-KR" altLang="en-US"/>
              <a:t> </a:t>
            </a:r>
            <a:r>
              <a:rPr lang="en-US" altLang="ko-KR"/>
              <a:t>getter</a:t>
            </a:r>
            <a:r>
              <a:rPr lang="ko-KR" altLang="en-US"/>
              <a:t>와 </a:t>
            </a:r>
            <a:r>
              <a:rPr lang="en-US" altLang="ko-KR"/>
              <a:t>setter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0405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3"/>
            <a:ext cx="7920880" cy="40454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접근제한자</a:t>
            </a:r>
            <a:r>
              <a:rPr lang="en-US" altLang="ko-KR" sz="2000" b="1">
                <a:solidFill>
                  <a:srgbClr val="000000"/>
                </a:solidFill>
              </a:rPr>
              <a:t> private</a:t>
            </a:r>
            <a:r>
              <a:rPr lang="ko-KR" altLang="en-US" sz="2000" b="1">
                <a:solidFill>
                  <a:srgbClr val="000000"/>
                </a:solidFill>
              </a:rPr>
              <a:t>을 사용하여 필드접근을 차단한 것까지는 좋은데 문제는 외부에서 해당 필드값을 제어할 수단이 사라졌다는 것입니다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캡슐화의 의도는 필드 완전 접근 차단보다는 객체의 무결성을 해치는 값 저장을 방지하는 것이 목적이므로 메서드를 통해 제약조건을 설정하여 필드를 제어할 수 있도록 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메서드를 사용하면 매개값을 통한 값 검증로직을 구성할 수 있기 때문에 객체지향프로그래밍에서는 메서드를 통한 필드값 제어를 선호합니다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이 때 값 변경을 위해 사용하는 메서드를 </a:t>
            </a:r>
            <a:r>
              <a:rPr lang="en-US" altLang="ko-KR" sz="2000" b="1">
                <a:solidFill>
                  <a:srgbClr val="ff0000"/>
                </a:solidFill>
              </a:rPr>
              <a:t>setter</a:t>
            </a:r>
            <a:r>
              <a:rPr lang="ko-KR" altLang="en-US" sz="2000" b="1">
                <a:solidFill>
                  <a:srgbClr val="000000"/>
                </a:solidFill>
              </a:rPr>
              <a:t>라고 부르며 값 참조를 위해 사용하는 메서드를 </a:t>
            </a:r>
            <a:r>
              <a:rPr lang="en-US" altLang="ko-KR" sz="2000" b="1">
                <a:solidFill>
                  <a:srgbClr val="ff0000"/>
                </a:solidFill>
              </a:rPr>
              <a:t>getter</a:t>
            </a:r>
            <a:r>
              <a:rPr lang="ko-KR" altLang="en-US" sz="2000" b="1">
                <a:solidFill>
                  <a:srgbClr val="000000"/>
                </a:solidFill>
              </a:rPr>
              <a:t>라 부릅니다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1-3-2.</a:t>
            </a:r>
            <a:r>
              <a:rPr lang="ko-KR" altLang="en-US"/>
              <a:t> </a:t>
            </a:r>
            <a:r>
              <a:rPr lang="en-US" altLang="ko-KR"/>
              <a:t>setter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726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4"/>
            <a:ext cx="7920880" cy="19118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setter</a:t>
            </a:r>
            <a:r>
              <a:rPr lang="ko-KR" altLang="en-US" sz="2000" b="1">
                <a:solidFill>
                  <a:srgbClr val="000000"/>
                </a:solidFill>
              </a:rPr>
              <a:t>는 객체의 필드값을 변경할 때 사용하는 메서드입니다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외부에서 접근하여 필드값을 변경할 수 있도록 접근 제한자는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public</a:t>
            </a:r>
            <a:r>
              <a:rPr lang="ko-KR" altLang="en-US" sz="2000" b="1">
                <a:solidFill>
                  <a:srgbClr val="000000"/>
                </a:solidFill>
              </a:rPr>
              <a:t>으로 설정합니다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매개변수로 필드에 초기화할 값을 받은 뒤 해당 값을 검증한 뒤 필드에 초기화합니다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관례상 </a:t>
            </a:r>
            <a:r>
              <a:rPr lang="en-US" altLang="ko-KR" sz="2000" b="1">
                <a:solidFill>
                  <a:srgbClr val="000000"/>
                </a:solidFill>
              </a:rPr>
              <a:t>setter</a:t>
            </a:r>
            <a:r>
              <a:rPr lang="ko-KR" altLang="en-US" sz="2000" b="1">
                <a:solidFill>
                  <a:srgbClr val="000000"/>
                </a:solidFill>
              </a:rPr>
              <a:t>의 이름은 </a:t>
            </a:r>
            <a:r>
              <a:rPr lang="en-US" altLang="ko-KR" sz="2000" b="1">
                <a:solidFill>
                  <a:srgbClr val="000000"/>
                </a:solidFill>
              </a:rPr>
              <a:t>set + </a:t>
            </a:r>
            <a:r>
              <a:rPr lang="ko-KR" altLang="en-US" sz="2000" b="1">
                <a:solidFill>
                  <a:srgbClr val="000000"/>
                </a:solidFill>
              </a:rPr>
              <a:t>필드명</a:t>
            </a:r>
            <a:r>
              <a:rPr lang="en-US" altLang="ko-KR" sz="2000" b="1">
                <a:solidFill>
                  <a:srgbClr val="000000"/>
                </a:solidFill>
              </a:rPr>
              <a:t>(</a:t>
            </a:r>
            <a:r>
              <a:rPr lang="ko-KR" altLang="en-US" sz="2000" b="1">
                <a:solidFill>
                  <a:srgbClr val="000000"/>
                </a:solidFill>
              </a:rPr>
              <a:t>첫글자대문자</a:t>
            </a:r>
            <a:r>
              <a:rPr lang="en-US" altLang="ko-KR" sz="2000" b="1">
                <a:solidFill>
                  <a:srgbClr val="000000"/>
                </a:solidFill>
              </a:rPr>
              <a:t>)</a:t>
            </a:r>
            <a:r>
              <a:rPr lang="ko-KR" altLang="en-US" sz="2000" b="1">
                <a:solidFill>
                  <a:srgbClr val="000000"/>
                </a:solidFill>
              </a:rPr>
              <a:t>로 지정합니다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971600" y="3284984"/>
            <a:ext cx="7560840" cy="3024336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547664" y="3329156"/>
            <a:ext cx="6480720" cy="29840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Cat {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private double weight;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public void setWeight(double weight)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  //setter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if(weight &lt;= 0) {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this.weight = 0;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return;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}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this.weight = weight;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　}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1-3-3.</a:t>
            </a:r>
            <a:r>
              <a:rPr lang="ko-KR" altLang="en-US"/>
              <a:t> </a:t>
            </a:r>
            <a:r>
              <a:rPr lang="en-US" altLang="ko-KR"/>
              <a:t>getter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7260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55576" y="1124744"/>
            <a:ext cx="8136904" cy="22166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r>
              <a:rPr lang="en-US" altLang="ko-KR" sz="2000" b="1">
                <a:solidFill>
                  <a:srgbClr val="000000"/>
                </a:solidFill>
              </a:rPr>
              <a:t>getter</a:t>
            </a:r>
            <a:r>
              <a:rPr lang="ko-KR" altLang="en-US" sz="2000" b="1">
                <a:solidFill>
                  <a:srgbClr val="000000"/>
                </a:solidFill>
              </a:rPr>
              <a:t>는 객체의 필드값을 참조할 때 사용하는 메서드입니다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외부에서 접근하여 필드값을 참조할 수 있도록 접근 제한자는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 public</a:t>
            </a:r>
            <a:r>
              <a:rPr lang="ko-KR" altLang="en-US" sz="2000" b="1">
                <a:solidFill>
                  <a:srgbClr val="000000"/>
                </a:solidFill>
              </a:rPr>
              <a:t>으로 설정합니다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외부에 필드값을 전달할 때 값을 형식에 맞게 바꾸어줄 수도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관례상 </a:t>
            </a:r>
            <a:r>
              <a:rPr lang="en-US" altLang="ko-KR" sz="2000" b="1">
                <a:solidFill>
                  <a:srgbClr val="000000"/>
                </a:solidFill>
              </a:rPr>
              <a:t>getter</a:t>
            </a:r>
            <a:r>
              <a:rPr lang="ko-KR" altLang="en-US" sz="2000" b="1">
                <a:solidFill>
                  <a:srgbClr val="000000"/>
                </a:solidFill>
              </a:rPr>
              <a:t>의 이름은 </a:t>
            </a:r>
            <a:r>
              <a:rPr lang="en-US" altLang="ko-KR" sz="2000" b="1">
                <a:solidFill>
                  <a:srgbClr val="000000"/>
                </a:solidFill>
              </a:rPr>
              <a:t>get + </a:t>
            </a:r>
            <a:r>
              <a:rPr lang="ko-KR" altLang="en-US" sz="2000" b="1">
                <a:solidFill>
                  <a:srgbClr val="000000"/>
                </a:solidFill>
              </a:rPr>
              <a:t>필드명</a:t>
            </a:r>
            <a:r>
              <a:rPr lang="en-US" altLang="ko-KR" sz="2000" b="1">
                <a:solidFill>
                  <a:srgbClr val="000000"/>
                </a:solidFill>
              </a:rPr>
              <a:t>(</a:t>
            </a:r>
            <a:r>
              <a:rPr lang="ko-KR" altLang="en-US" sz="2000" b="1">
                <a:solidFill>
                  <a:srgbClr val="000000"/>
                </a:solidFill>
              </a:rPr>
              <a:t>첫글자대문자</a:t>
            </a:r>
            <a:r>
              <a:rPr lang="en-US" altLang="ko-KR" sz="2000" b="1">
                <a:solidFill>
                  <a:srgbClr val="000000"/>
                </a:solidFill>
              </a:rPr>
              <a:t>)</a:t>
            </a:r>
            <a:r>
              <a:rPr lang="ko-KR" altLang="en-US" sz="2000" b="1">
                <a:solidFill>
                  <a:srgbClr val="000000"/>
                </a:solidFill>
              </a:rPr>
              <a:t>로 지정합니다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 </a:t>
            </a:r>
            <a:r>
              <a:rPr lang="ko-KR" altLang="en-US" sz="2000" b="1">
                <a:solidFill>
                  <a:srgbClr val="000000"/>
                </a:solidFill>
              </a:rPr>
              <a:t>필드의 타입이 </a:t>
            </a:r>
            <a:r>
              <a:rPr lang="en-US" altLang="ko-KR" sz="2000" b="1">
                <a:solidFill>
                  <a:srgbClr val="000000"/>
                </a:solidFill>
              </a:rPr>
              <a:t>boolean</a:t>
            </a:r>
            <a:r>
              <a:rPr lang="ko-KR" altLang="en-US" sz="2000" b="1">
                <a:solidFill>
                  <a:srgbClr val="000000"/>
                </a:solidFill>
              </a:rPr>
              <a:t>인 경우 이름은 </a:t>
            </a:r>
            <a:r>
              <a:rPr lang="en-US" altLang="ko-KR" sz="2000" b="1">
                <a:solidFill>
                  <a:srgbClr val="000000"/>
                </a:solidFill>
              </a:rPr>
              <a:t>is + </a:t>
            </a:r>
            <a:r>
              <a:rPr lang="ko-KR" altLang="en-US" sz="2000" b="1">
                <a:solidFill>
                  <a:srgbClr val="000000"/>
                </a:solidFill>
              </a:rPr>
              <a:t>필드명으로 지정합니다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971600" y="3717032"/>
            <a:ext cx="7560840" cy="2592288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547664" y="3536399"/>
            <a:ext cx="6480720" cy="27009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public class Cat {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private double weight; //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저장값 단위 파운드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public void setWeight(double weight) {  //setter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public double getWeight()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//getter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return this.weight * 0.45;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//kg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변환해서 리턴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화면 슬라이드 쇼(4:3)</ep:PresentationFormat>
  <ep:Paragraphs>71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캡슐화</vt:lpstr>
      <vt:lpstr>* 객체지향 프로그래밍 특징</vt:lpstr>
      <vt:lpstr>1. 캡슐화(encapsulation)</vt:lpstr>
      <vt:lpstr>1-1. 캡슐화란?</vt:lpstr>
      <vt:lpstr>1-2-1. 캡슐화를 해야 하는 경우</vt:lpstr>
      <vt:lpstr>1-2-2. 캡슐화 방법</vt:lpstr>
      <vt:lpstr>1-3-1. getter와 setter</vt:lpstr>
      <vt:lpstr>1-3-2. setter</vt:lpstr>
      <vt:lpstr>1-3-3. getter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2020-09-08T06:40:54.761</dcterms:modified>
  <cp:revision>374</cp:revision>
  <dc:title>PowerPoint 프레젠테이션</dc:title>
  <cp:version/>
</cp:coreProperties>
</file>