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상속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/>
              <a:t>3.</a:t>
            </a:r>
            <a:r>
              <a:rPr lang="ko-KR" altLang="en-US" sz="3800"/>
              <a:t> 부모의 멤버를 호출하는 </a:t>
            </a:r>
            <a:br>
              <a:rPr lang="en-US" altLang="ko-KR" sz="3800"/>
            </a:br>
            <a:r>
              <a:rPr lang="ko-KR" altLang="en-US" sz="3800"/>
              <a:t>키워드 </a:t>
            </a:r>
            <a:r>
              <a:rPr lang="en-US" altLang="ko-KR" sz="3800"/>
              <a:t>super</a:t>
            </a:r>
            <a:br>
              <a:rPr lang="ko-KR" altLang="en-US" sz="3800"/>
            </a:br>
            <a:endParaRPr lang="ko-KR" altLang="en-US" sz="38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3-1.</a:t>
            </a:r>
            <a:r>
              <a:rPr lang="ko-KR" altLang="en-US"/>
              <a:t> 부모의 생성자를 호출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super()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2565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3"/>
            <a:ext cx="7920880" cy="22166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현실에서도 부모가 없이는 자식이 존재하지 않듯이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객체지향 프로그램에서도 자식 객체를 생성하면 부모객체가 자동으로 생성됩니다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하지만 모든 객체는 생성자를 호출해야만 생성되는데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대체 자식 객체 생성시 어디에서 부모의 생성자를 호출했을까요</a:t>
            </a:r>
            <a:r>
              <a:rPr lang="en-US" altLang="ko-KR" sz="2000" b="1">
                <a:solidFill>
                  <a:srgbClr val="000000"/>
                </a:solidFill>
              </a:rPr>
              <a:t>?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이것에 대한 답은 자식 생성자에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endParaRPr lang="ko-KR" altLang="en-US" sz="2000" b="1">
              <a:solidFill>
                <a:srgbClr val="000000"/>
              </a:solidFill>
            </a:endParaRPr>
          </a:p>
        </p:txBody>
      </p:sp>
      <p:sp>
        <p:nvSpPr>
          <p:cNvPr id="104" name=""/>
          <p:cNvSpPr/>
          <p:nvPr/>
        </p:nvSpPr>
        <p:spPr>
          <a:xfrm>
            <a:off x="1151620" y="3509412"/>
            <a:ext cx="6840760" cy="2223844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223628" y="3581420"/>
            <a:ext cx="7128792" cy="209357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public class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자식클래스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extends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부모 클래스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자식클래스 생성자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{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super();    -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컴파일러에 의해 자동삽입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3-2.</a:t>
            </a:r>
            <a:r>
              <a:rPr lang="ko-KR" altLang="en-US"/>
              <a:t> 부모의 메서드를 호출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super.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2565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3"/>
            <a:ext cx="7920880" cy="19118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자식 클래스에서 부모 클래스의 메서드를 오버라이딩하게 되면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부모 클래스의 메서드는 숨겨지고 오버라이딩된 메서드가 호출된다고 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그러면 자식 클래스에서 부모의 원본 메서드를 호출하려면 어떻게 할까요</a:t>
            </a:r>
            <a:r>
              <a:rPr lang="en-US" altLang="ko-KR" sz="2000" b="1">
                <a:solidFill>
                  <a:srgbClr val="000000"/>
                </a:solidFill>
              </a:rPr>
              <a:t>?</a:t>
            </a:r>
            <a:r>
              <a:rPr lang="ko-KR" altLang="en-US" sz="2000" b="1">
                <a:solidFill>
                  <a:srgbClr val="000000"/>
                </a:solidFill>
              </a:rPr>
              <a:t> 이 때 부모의 주소를 갖고 있는 </a:t>
            </a:r>
            <a:r>
              <a:rPr lang="en-US" altLang="ko-KR" sz="2000" b="1">
                <a:solidFill>
                  <a:srgbClr val="000000"/>
                </a:solidFill>
              </a:rPr>
              <a:t>super</a:t>
            </a:r>
            <a:r>
              <a:rPr lang="ko-KR" altLang="en-US" sz="2000" b="1">
                <a:solidFill>
                  <a:srgbClr val="000000"/>
                </a:solidFill>
              </a:rPr>
              <a:t>키워드를 사용합니다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endParaRPr lang="ko-KR" altLang="en-US" sz="2000" b="1">
              <a:solidFill>
                <a:srgbClr val="000000"/>
              </a:solidFill>
            </a:endParaRPr>
          </a:p>
        </p:txBody>
      </p:sp>
      <p:sp>
        <p:nvSpPr>
          <p:cNvPr id="104" name=""/>
          <p:cNvSpPr/>
          <p:nvPr/>
        </p:nvSpPr>
        <p:spPr>
          <a:xfrm>
            <a:off x="1151620" y="3509412"/>
            <a:ext cx="6840760" cy="2223844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223628" y="3581420"/>
            <a:ext cx="7128792" cy="209357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public class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자식클래스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extends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부모 클래스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오버라이딩 된 메서드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{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super.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원본메서드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();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/>
              <a:t>4.</a:t>
            </a:r>
            <a:r>
              <a:rPr lang="ko-KR" altLang="en-US" sz="3800"/>
              <a:t> 접근제한자 </a:t>
            </a:r>
            <a:r>
              <a:rPr lang="en-US" altLang="ko-KR" sz="3800"/>
              <a:t>protected</a:t>
            </a:r>
            <a:br>
              <a:rPr lang="ko-KR" altLang="en-US" sz="3800"/>
            </a:br>
            <a:endParaRPr lang="ko-KR" altLang="en-US" sz="38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4-1.</a:t>
            </a:r>
            <a:r>
              <a:rPr lang="ko-KR" altLang="en-US"/>
              <a:t> 접근제한자</a:t>
            </a:r>
            <a:r>
              <a:rPr lang="en-US" altLang="ko-KR"/>
              <a:t>(Access Modifier)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7" y="980728"/>
            <a:ext cx="8136904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40149"/>
            <a:ext cx="7632848" cy="201072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 main()</a:t>
            </a:r>
            <a:r>
              <a:rPr lang="ko-KR" altLang="en-US" sz="2100" b="1">
                <a:solidFill>
                  <a:srgbClr val="000000"/>
                </a:solidFill>
              </a:rPr>
              <a:t>이 포함되지 않은 대부분의 클래스들을 외부 클래스에서 사용할 목적으로 설계된 라이브러리 클래스입니다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1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100" b="1">
                <a:solidFill>
                  <a:srgbClr val="000000"/>
                </a:solidFill>
              </a:rPr>
              <a:t>-</a:t>
            </a:r>
            <a:r>
              <a:rPr lang="ko-KR" altLang="en-US" sz="2100" b="1">
                <a:solidFill>
                  <a:srgbClr val="000000"/>
                </a:solidFill>
              </a:rPr>
              <a:t> 라이브러리 클래스를 설계할 때는 외부 클래스에서 접근할 수 있는 멤버와 접근할 수 없는 멤버로 구분해서 필드</a:t>
            </a:r>
            <a:r>
              <a:rPr lang="en-US" altLang="ko-KR" sz="2100" b="1">
                <a:solidFill>
                  <a:srgbClr val="000000"/>
                </a:solidFill>
              </a:rPr>
              <a:t>,</a:t>
            </a:r>
            <a:r>
              <a:rPr lang="ko-KR" altLang="en-US" sz="2100" b="1">
                <a:solidFill>
                  <a:srgbClr val="000000"/>
                </a:solidFill>
              </a:rPr>
              <a:t> 생성자</a:t>
            </a:r>
            <a:r>
              <a:rPr lang="en-US" altLang="ko-KR" sz="2100" b="1">
                <a:solidFill>
                  <a:srgbClr val="000000"/>
                </a:solidFill>
              </a:rPr>
              <a:t>,</a:t>
            </a:r>
            <a:r>
              <a:rPr lang="ko-KR" altLang="en-US" sz="2100" b="1">
                <a:solidFill>
                  <a:srgbClr val="000000"/>
                </a:solidFill>
              </a:rPr>
              <a:t> 메서드를 설계하는 것이 좋습니다</a:t>
            </a:r>
            <a:r>
              <a:rPr lang="en-US" altLang="ko-KR" sz="2100" b="1">
                <a:solidFill>
                  <a:srgbClr val="000000"/>
                </a:solidFill>
              </a:rPr>
              <a:t>.</a:t>
            </a:r>
            <a:endParaRPr lang="en-US" altLang="ko-KR" sz="2100" b="1">
              <a:solidFill>
                <a:srgbClr val="000000"/>
              </a:solidFill>
            </a:endParaRPr>
          </a:p>
        </p:txBody>
      </p:sp>
      <p:sp>
        <p:nvSpPr>
          <p:cNvPr id="115" name=""/>
          <p:cNvSpPr/>
          <p:nvPr/>
        </p:nvSpPr>
        <p:spPr>
          <a:xfrm>
            <a:off x="971600" y="3632417"/>
            <a:ext cx="5832648" cy="2592288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6" name=""/>
          <p:cNvSpPr/>
          <p:nvPr/>
        </p:nvSpPr>
        <p:spPr>
          <a:xfrm>
            <a:off x="1389838" y="4216866"/>
            <a:ext cx="4996172" cy="2007840"/>
          </a:xfrm>
          <a:prstGeom prst="ellipse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"/>
          <p:cNvSpPr/>
          <p:nvPr/>
        </p:nvSpPr>
        <p:spPr>
          <a:xfrm>
            <a:off x="1767510" y="4784546"/>
            <a:ext cx="4240827" cy="1423392"/>
          </a:xfrm>
          <a:prstGeom prst="ellipse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"/>
          <p:cNvSpPr/>
          <p:nvPr/>
        </p:nvSpPr>
        <p:spPr>
          <a:xfrm>
            <a:off x="2315800" y="5216594"/>
            <a:ext cx="3144247" cy="1008112"/>
          </a:xfrm>
          <a:prstGeom prst="ellipse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3203848" y="5504626"/>
            <a:ext cx="1368152" cy="3726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900" b="1">
                <a:solidFill>
                  <a:srgbClr val="ff0000"/>
                </a:solidFill>
              </a:rPr>
              <a:t>private</a:t>
            </a:r>
            <a:endParaRPr lang="en-US" altLang="ko-KR" sz="1900" b="1">
              <a:solidFill>
                <a:srgbClr val="ff0000"/>
              </a:solidFill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3203848" y="4843948"/>
            <a:ext cx="1368152" cy="3760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default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3203848" y="4336439"/>
            <a:ext cx="1368152" cy="3765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protected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3203848" y="3760374"/>
            <a:ext cx="1368152" cy="3760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public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" name=""/>
          <p:cNvSpPr/>
          <p:nvPr/>
        </p:nvSpPr>
        <p:spPr>
          <a:xfrm>
            <a:off x="6948264" y="4149080"/>
            <a:ext cx="432048" cy="1872208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24" name=""/>
          <p:cNvSpPr txBox="1"/>
          <p:nvPr/>
        </p:nvSpPr>
        <p:spPr>
          <a:xfrm>
            <a:off x="6300192" y="3645019"/>
            <a:ext cx="2195736" cy="3631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접근 제한 강화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4-2.</a:t>
            </a:r>
            <a:r>
              <a:rPr lang="ko-KR" altLang="en-US"/>
              <a:t> 접근제한자의 종류</a:t>
            </a:r>
            <a:endParaRPr lang="ko-KR" altLang="en-US"/>
          </a:p>
        </p:txBody>
      </p:sp>
      <p:pic>
        <p:nvPicPr>
          <p:cNvPr id="126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885" y="1080911"/>
            <a:ext cx="8784228" cy="20600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7" name=""/>
          <p:cNvSpPr/>
          <p:nvPr/>
        </p:nvSpPr>
        <p:spPr>
          <a:xfrm>
            <a:off x="323528" y="2420888"/>
            <a:ext cx="1512168" cy="216024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8" name=""/>
          <p:cNvSpPr txBox="1"/>
          <p:nvPr/>
        </p:nvSpPr>
        <p:spPr>
          <a:xfrm>
            <a:off x="683568" y="2388905"/>
            <a:ext cx="864096" cy="3200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default</a:t>
            </a:r>
            <a:endParaRPr lang="en-US" altLang="ko-KR" sz="1500"/>
          </a:p>
        </p:txBody>
      </p:sp>
      <p:sp>
        <p:nvSpPr>
          <p:cNvPr id="129" name=""/>
          <p:cNvSpPr txBox="1"/>
          <p:nvPr/>
        </p:nvSpPr>
        <p:spPr>
          <a:xfrm>
            <a:off x="539552" y="3429000"/>
            <a:ext cx="7632848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접근제한자를 붙이지 않으면 </a:t>
            </a:r>
            <a:r>
              <a:rPr lang="en-US" altLang="ko-KR"/>
              <a:t>default</a:t>
            </a:r>
            <a:r>
              <a:rPr lang="ko-KR" altLang="en-US"/>
              <a:t>제한으로 설정됩니다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클래스에는 </a:t>
            </a:r>
            <a:r>
              <a:rPr lang="en-US" altLang="ko-KR"/>
              <a:t>public</a:t>
            </a:r>
            <a:r>
              <a:rPr lang="ko-KR" altLang="en-US"/>
              <a:t>과 </a:t>
            </a:r>
            <a:r>
              <a:rPr lang="en-US" altLang="ko-KR"/>
              <a:t>default</a:t>
            </a:r>
            <a:r>
              <a:rPr lang="ko-KR" altLang="en-US"/>
              <a:t>만 사용가능합니다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필드</a:t>
            </a:r>
            <a:r>
              <a:rPr lang="en-US" altLang="ko-KR"/>
              <a:t>,</a:t>
            </a:r>
            <a:r>
              <a:rPr lang="ko-KR" altLang="en-US"/>
              <a:t> 메서드</a:t>
            </a:r>
            <a:r>
              <a:rPr lang="en-US" altLang="ko-KR"/>
              <a:t>,</a:t>
            </a:r>
            <a:r>
              <a:rPr lang="ko-KR" altLang="en-US"/>
              <a:t> 생성자에는 </a:t>
            </a:r>
            <a:r>
              <a:rPr lang="en-US" altLang="ko-KR"/>
              <a:t>4</a:t>
            </a:r>
            <a:r>
              <a:rPr lang="ko-KR" altLang="en-US"/>
              <a:t>가지 제한자를 모두 사용할 수 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4-3. protected</a:t>
            </a:r>
            <a:endParaRPr lang="en-US" altLang="ko-KR"/>
          </a:p>
        </p:txBody>
      </p:sp>
      <p:sp>
        <p:nvSpPr>
          <p:cNvPr id="127" name=""/>
          <p:cNvSpPr/>
          <p:nvPr/>
        </p:nvSpPr>
        <p:spPr>
          <a:xfrm>
            <a:off x="323528" y="2420888"/>
            <a:ext cx="1512168" cy="216024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0" name=""/>
          <p:cNvSpPr/>
          <p:nvPr/>
        </p:nvSpPr>
        <p:spPr>
          <a:xfrm>
            <a:off x="467544" y="1340768"/>
            <a:ext cx="3672408" cy="3024336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31" name=""/>
          <p:cNvSpPr/>
          <p:nvPr/>
        </p:nvSpPr>
        <p:spPr>
          <a:xfrm>
            <a:off x="4860032" y="1340767"/>
            <a:ext cx="3672408" cy="3024336"/>
          </a:xfrm>
          <a:prstGeom prst="flowChartProcess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/>
          <p:nvPr/>
        </p:nvSpPr>
        <p:spPr>
          <a:xfrm>
            <a:off x="1331640" y="836712"/>
            <a:ext cx="1800200" cy="504056"/>
          </a:xfrm>
          <a:prstGeom prst="flowChartProcess">
            <a:avLst/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package1</a:t>
            </a:r>
            <a:endParaRPr lang="en-US" altLang="ko-KR"/>
          </a:p>
        </p:txBody>
      </p:sp>
      <p:sp>
        <p:nvSpPr>
          <p:cNvPr id="133" name=""/>
          <p:cNvSpPr/>
          <p:nvPr/>
        </p:nvSpPr>
        <p:spPr>
          <a:xfrm>
            <a:off x="5796136" y="836712"/>
            <a:ext cx="1800200" cy="504056"/>
          </a:xfrm>
          <a:prstGeom prst="flowChartProcess">
            <a:avLst/>
          </a:prstGeom>
          <a:solidFill>
            <a:srgbClr val="ff66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package2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611557" y="1556792"/>
            <a:ext cx="3312368" cy="25465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/>
              <a:t>public class A  {</a:t>
            </a:r>
            <a:endParaRPr lang="en-US" altLang="ko-KR" sz="2300"/>
          </a:p>
          <a:p>
            <a:pPr>
              <a:defRPr/>
            </a:pPr>
            <a:r>
              <a:rPr lang="en-US" altLang="ko-KR" sz="2300"/>
              <a:t>   </a:t>
            </a:r>
            <a:r>
              <a:rPr lang="en-US" altLang="ko-KR" sz="2300" b="1">
                <a:solidFill>
                  <a:srgbClr val="0000ff"/>
                </a:solidFill>
              </a:rPr>
              <a:t>protected </a:t>
            </a:r>
            <a:r>
              <a:rPr lang="ko-KR" altLang="en-US" sz="2300" b="1">
                <a:solidFill>
                  <a:srgbClr val="0000ff"/>
                </a:solidFill>
              </a:rPr>
              <a:t>멤버</a:t>
            </a:r>
            <a:endParaRPr lang="en-US" altLang="ko-KR" sz="2300"/>
          </a:p>
          <a:p>
            <a:pPr>
              <a:defRPr/>
            </a:pPr>
            <a:r>
              <a:rPr lang="en-US" altLang="ko-KR" sz="2300"/>
              <a:t>}</a:t>
            </a:r>
            <a:endParaRPr lang="en-US" altLang="ko-KR" sz="2300"/>
          </a:p>
          <a:p>
            <a:pPr>
              <a:defRPr/>
            </a:pPr>
            <a:endParaRPr lang="en-US" altLang="ko-KR" sz="2300"/>
          </a:p>
          <a:p>
            <a:pPr>
              <a:defRPr/>
            </a:pPr>
            <a:r>
              <a:rPr lang="en-US" altLang="ko-KR" sz="2300"/>
              <a:t>class B {</a:t>
            </a:r>
            <a:endParaRPr lang="en-US" altLang="ko-KR" sz="2300"/>
          </a:p>
          <a:p>
            <a:pPr>
              <a:defRPr/>
            </a:pPr>
            <a:endParaRPr lang="en-US" altLang="ko-KR" sz="2300"/>
          </a:p>
          <a:p>
            <a:pPr>
              <a:defRPr/>
            </a:pPr>
            <a:r>
              <a:rPr lang="en-US" altLang="ko-KR" sz="2300"/>
              <a:t>}</a:t>
            </a:r>
            <a:endParaRPr lang="en-US" altLang="ko-KR" sz="2300"/>
          </a:p>
        </p:txBody>
      </p:sp>
      <p:sp>
        <p:nvSpPr>
          <p:cNvPr id="136" name=""/>
          <p:cNvSpPr txBox="1"/>
          <p:nvPr/>
        </p:nvSpPr>
        <p:spPr>
          <a:xfrm>
            <a:off x="5004048" y="1556792"/>
            <a:ext cx="3312368" cy="25484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C  {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D extends A {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8" name=""/>
          <p:cNvCxnSpPr/>
          <p:nvPr/>
        </p:nvCxnSpPr>
        <p:spPr>
          <a:xfrm rot="5400000">
            <a:off x="1655676" y="2456891"/>
            <a:ext cx="1224136" cy="115212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"/>
          <p:cNvCxnSpPr/>
          <p:nvPr/>
        </p:nvCxnSpPr>
        <p:spPr>
          <a:xfrm>
            <a:off x="3131840" y="2132856"/>
            <a:ext cx="2664296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"/>
          <p:cNvCxnSpPr/>
          <p:nvPr/>
        </p:nvCxnSpPr>
        <p:spPr>
          <a:xfrm>
            <a:off x="3131840" y="2276872"/>
            <a:ext cx="2592288" cy="129614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"/>
          <p:cNvSpPr/>
          <p:nvPr/>
        </p:nvSpPr>
        <p:spPr>
          <a:xfrm>
            <a:off x="4932040" y="3429000"/>
            <a:ext cx="504056" cy="504056"/>
          </a:xfrm>
          <a:prstGeom prst="flowChartConnector">
            <a:avLst/>
          </a:prstGeom>
          <a:noFill/>
          <a:ln w="1016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2" name=""/>
          <p:cNvSpPr/>
          <p:nvPr/>
        </p:nvSpPr>
        <p:spPr>
          <a:xfrm>
            <a:off x="2123728" y="2780928"/>
            <a:ext cx="504056" cy="504056"/>
          </a:xfrm>
          <a:prstGeom prst="flowChartConnector">
            <a:avLst/>
          </a:prstGeom>
          <a:noFill/>
          <a:ln w="10160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3" name=""/>
          <p:cNvSpPr/>
          <p:nvPr/>
        </p:nvSpPr>
        <p:spPr>
          <a:xfrm>
            <a:off x="4860032" y="1844823"/>
            <a:ext cx="720080" cy="792088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4" name=""/>
          <p:cNvSpPr/>
          <p:nvPr/>
        </p:nvSpPr>
        <p:spPr>
          <a:xfrm>
            <a:off x="539551" y="4653136"/>
            <a:ext cx="7920881" cy="16561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856896" y="4749125"/>
            <a:ext cx="7430207" cy="13735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protected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제한은 필드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생성자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메서드에 붙일 수 있으며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같은 패키지 내에서는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default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제한과 같이 접근 제한이 없지만 다른 패키지에서는 자식 클래스의 접근 제한을 허용합니다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 객체지향 프로그래밍 특징</a:t>
            </a:r>
            <a:endParaRPr lang="ko-KR" altLang="en-US"/>
          </a:p>
        </p:txBody>
      </p:sp>
      <p:grpSp>
        <p:nvGrpSpPr>
          <p:cNvPr id="98" name="그룹 27"/>
          <p:cNvGrpSpPr/>
          <p:nvPr/>
        </p:nvGrpSpPr>
        <p:grpSpPr>
          <a:xfrm rot="0">
            <a:off x="1061610" y="1556792"/>
            <a:ext cx="7020779" cy="4248472"/>
            <a:chOff x="1259633" y="1628800"/>
            <a:chExt cx="6480719" cy="4248472"/>
          </a:xfrm>
        </p:grpSpPr>
        <p:sp>
          <p:nvSpPr>
            <p:cNvPr id="99" name="타원 6"/>
            <p:cNvSpPr/>
            <p:nvPr/>
          </p:nvSpPr>
          <p:spPr>
            <a:xfrm>
              <a:off x="1763688" y="2060848"/>
              <a:ext cx="5400600" cy="3816424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00" name="그룹 10"/>
            <p:cNvGrpSpPr/>
            <p:nvPr/>
          </p:nvGrpSpPr>
          <p:grpSpPr>
            <a:xfrm rot="0">
              <a:off x="6012160" y="4221088"/>
              <a:ext cx="1728192" cy="1152128"/>
              <a:chOff x="1115616" y="1700808"/>
              <a:chExt cx="1728192" cy="1152128"/>
            </a:xfrm>
          </p:grpSpPr>
          <p:sp>
            <p:nvSpPr>
              <p:cNvPr id="101" name="타원 4"/>
              <p:cNvSpPr/>
              <p:nvPr/>
            </p:nvSpPr>
            <p:spPr>
              <a:xfrm>
                <a:off x="1115616" y="1700808"/>
                <a:ext cx="1728192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339933">
                      <a:shade val="30000"/>
                      <a:satMod val="115000"/>
                    </a:srgbClr>
                  </a:gs>
                  <a:gs pos="50000">
                    <a:srgbClr val="339933">
                      <a:shade val="67500"/>
                      <a:satMod val="115000"/>
                    </a:srgbClr>
                  </a:gs>
                  <a:gs pos="100000">
                    <a:srgbClr val="339933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2" name="타원 5"/>
              <p:cNvSpPr/>
              <p:nvPr/>
            </p:nvSpPr>
            <p:spPr>
              <a:xfrm>
                <a:off x="1259632" y="1844824"/>
                <a:ext cx="1440160" cy="864096"/>
              </a:xfrm>
              <a:prstGeom prst="ellipse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3" name="타원 6"/>
              <p:cNvSpPr/>
              <p:nvPr/>
            </p:nvSpPr>
            <p:spPr>
              <a:xfrm>
                <a:off x="1619672" y="1726516"/>
                <a:ext cx="720080" cy="14401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lumMod val="95000"/>
                      <a:alpha val="22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54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4" name="타원 7"/>
              <p:cNvSpPr/>
              <p:nvPr/>
            </p:nvSpPr>
            <p:spPr>
              <a:xfrm>
                <a:off x="1512939" y="2539196"/>
                <a:ext cx="93610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35000"/>
                    </a:schemeClr>
                  </a:gs>
                  <a:gs pos="50000">
                    <a:schemeClr val="bg1">
                      <a:lumMod val="95000"/>
                      <a:alpha val="10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5" name="TextBox 8"/>
              <p:cNvSpPr txBox="1"/>
              <p:nvPr/>
            </p:nvSpPr>
            <p:spPr>
              <a:xfrm>
                <a:off x="1259631" y="1988840"/>
                <a:ext cx="1317225" cy="447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3. </a:t>
                </a:r>
                <a:r>
                  <a:rPr lang="ko-KR" altLang="en-US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다형성</a:t>
                </a:r>
                <a:endParaRPr lang="ko-KR" altLang="en-US" sz="2400" b="1">
                  <a:solidFill>
                    <a:schemeClr val="bg1"/>
                  </a:solidFill>
                  <a:latin typeface="HY강B"/>
                  <a:ea typeface="HY강B"/>
                </a:endParaRPr>
              </a:p>
            </p:txBody>
          </p:sp>
          <p:sp>
            <p:nvSpPr>
              <p:cNvPr id="106" name="TextBox 9"/>
              <p:cNvSpPr txBox="1"/>
              <p:nvPr/>
            </p:nvSpPr>
            <p:spPr>
              <a:xfrm>
                <a:off x="1271206" y="2370366"/>
                <a:ext cx="1428201" cy="313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500">
                    <a:solidFill>
                      <a:schemeClr val="bg1"/>
                    </a:solidFill>
                    <a:latin typeface="휴먼모음T"/>
                    <a:ea typeface="휴먼모음T"/>
                  </a:rPr>
                  <a:t>(Polymorphism)</a:t>
                </a:r>
                <a:endParaRPr lang="ko-KR" altLang="en-US" sz="1500">
                  <a:solidFill>
                    <a:schemeClr val="bg1"/>
                  </a:solidFill>
                  <a:latin typeface="휴먼모음T"/>
                  <a:ea typeface="휴먼모음T"/>
                </a:endParaRPr>
              </a:p>
            </p:txBody>
          </p:sp>
        </p:grpSp>
        <p:sp>
          <p:nvSpPr>
            <p:cNvPr id="107" name="TextBox 8"/>
            <p:cNvSpPr txBox="1"/>
            <p:nvPr/>
          </p:nvSpPr>
          <p:spPr>
            <a:xfrm>
              <a:off x="2638861" y="3573016"/>
              <a:ext cx="3788728" cy="10690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200" b="1">
                  <a:ea typeface="(한)볼펜체C"/>
                </a:rPr>
                <a:t>객체지향 프로그래밍</a:t>
              </a:r>
              <a:endParaRPr lang="ko-KR" altLang="en-US" sz="3200" b="1">
                <a:ea typeface="(한)볼펜체C"/>
              </a:endParaRPr>
            </a:p>
            <a:p>
              <a:pPr algn="ctr">
                <a:defRPr/>
              </a:pPr>
              <a:r>
                <a:rPr lang="en-US" altLang="ko-KR" sz="3200" b="1">
                  <a:ea typeface="(한)볼펜체C"/>
                </a:rPr>
                <a:t>(OOP)</a:t>
              </a:r>
              <a:endParaRPr lang="ko-KR" altLang="en-US" sz="3200" b="1">
                <a:ea typeface="(한)볼펜체C"/>
              </a:endParaRPr>
            </a:p>
          </p:txBody>
        </p:sp>
        <p:grpSp>
          <p:nvGrpSpPr>
            <p:cNvPr id="108" name="그룹 12"/>
            <p:cNvGrpSpPr/>
            <p:nvPr/>
          </p:nvGrpSpPr>
          <p:grpSpPr>
            <a:xfrm rot="0">
              <a:off x="3635896" y="1628800"/>
              <a:ext cx="1728192" cy="1152128"/>
              <a:chOff x="1115616" y="1700808"/>
              <a:chExt cx="1728192" cy="1152128"/>
            </a:xfrm>
          </p:grpSpPr>
          <p:sp>
            <p:nvSpPr>
              <p:cNvPr id="109" name="타원 17"/>
              <p:cNvSpPr/>
              <p:nvPr/>
            </p:nvSpPr>
            <p:spPr>
              <a:xfrm>
                <a:off x="1115616" y="1700808"/>
                <a:ext cx="1728192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339933">
                      <a:shade val="30000"/>
                      <a:satMod val="115000"/>
                    </a:srgbClr>
                  </a:gs>
                  <a:gs pos="50000">
                    <a:srgbClr val="339933">
                      <a:shade val="67500"/>
                      <a:satMod val="115000"/>
                    </a:srgbClr>
                  </a:gs>
                  <a:gs pos="100000">
                    <a:srgbClr val="339933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0" name="타원 18"/>
              <p:cNvSpPr/>
              <p:nvPr/>
            </p:nvSpPr>
            <p:spPr>
              <a:xfrm>
                <a:off x="1259632" y="1844824"/>
                <a:ext cx="1440160" cy="864096"/>
              </a:xfrm>
              <a:prstGeom prst="ellipse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1" name="타원 19"/>
              <p:cNvSpPr/>
              <p:nvPr/>
            </p:nvSpPr>
            <p:spPr>
              <a:xfrm>
                <a:off x="1619672" y="1726516"/>
                <a:ext cx="720080" cy="14401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lumMod val="95000"/>
                      <a:alpha val="22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54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2" name="타원 20"/>
              <p:cNvSpPr/>
              <p:nvPr/>
            </p:nvSpPr>
            <p:spPr>
              <a:xfrm>
                <a:off x="1512939" y="2539196"/>
                <a:ext cx="93610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35000"/>
                    </a:schemeClr>
                  </a:gs>
                  <a:gs pos="50000">
                    <a:schemeClr val="bg1">
                      <a:lumMod val="95000"/>
                      <a:alpha val="10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3" name="TextBox 21"/>
              <p:cNvSpPr txBox="1"/>
              <p:nvPr/>
            </p:nvSpPr>
            <p:spPr>
              <a:xfrm>
                <a:off x="1335964" y="1974590"/>
                <a:ext cx="1264484" cy="4529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1. </a:t>
                </a:r>
                <a:r>
                  <a:rPr lang="ko-KR" altLang="en-US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캡슐화</a:t>
                </a:r>
                <a:endParaRPr lang="ko-KR" altLang="en-US" sz="2400" b="1">
                  <a:solidFill>
                    <a:schemeClr val="bg1"/>
                  </a:solidFill>
                  <a:latin typeface="HY강B"/>
                  <a:ea typeface="HY강B"/>
                </a:endParaRPr>
              </a:p>
            </p:txBody>
          </p:sp>
          <p:sp>
            <p:nvSpPr>
              <p:cNvPr id="114" name="TextBox 22"/>
              <p:cNvSpPr txBox="1"/>
              <p:nvPr/>
            </p:nvSpPr>
            <p:spPr>
              <a:xfrm>
                <a:off x="1271206" y="2370366"/>
                <a:ext cx="1366054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500">
                    <a:solidFill>
                      <a:schemeClr val="bg1"/>
                    </a:solidFill>
                    <a:latin typeface="휴먼모음T"/>
                    <a:ea typeface="휴먼모음T"/>
                  </a:rPr>
                  <a:t>(Encapsulation)</a:t>
                </a:r>
                <a:endParaRPr lang="ko-KR" altLang="en-US" sz="1500">
                  <a:solidFill>
                    <a:schemeClr val="bg1"/>
                  </a:solidFill>
                  <a:latin typeface="휴먼모음T"/>
                  <a:ea typeface="휴먼모음T"/>
                </a:endParaRPr>
              </a:p>
            </p:txBody>
          </p:sp>
        </p:grpSp>
        <p:grpSp>
          <p:nvGrpSpPr>
            <p:cNvPr id="115" name="그룹 19"/>
            <p:cNvGrpSpPr/>
            <p:nvPr/>
          </p:nvGrpSpPr>
          <p:grpSpPr>
            <a:xfrm rot="0">
              <a:off x="1259633" y="4221088"/>
              <a:ext cx="1728192" cy="1152128"/>
              <a:chOff x="1115616" y="1700808"/>
              <a:chExt cx="1728192" cy="1152128"/>
            </a:xfrm>
          </p:grpSpPr>
          <p:sp>
            <p:nvSpPr>
              <p:cNvPr id="116" name="타원 11"/>
              <p:cNvSpPr/>
              <p:nvPr/>
            </p:nvSpPr>
            <p:spPr>
              <a:xfrm>
                <a:off x="1115616" y="1700808"/>
                <a:ext cx="1728192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339933">
                      <a:shade val="30000"/>
                      <a:satMod val="115000"/>
                    </a:srgbClr>
                  </a:gs>
                  <a:gs pos="50000">
                    <a:srgbClr val="339933">
                      <a:shade val="67500"/>
                      <a:satMod val="115000"/>
                    </a:srgbClr>
                  </a:gs>
                  <a:gs pos="100000">
                    <a:srgbClr val="339933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7" name="타원 12"/>
              <p:cNvSpPr/>
              <p:nvPr/>
            </p:nvSpPr>
            <p:spPr>
              <a:xfrm>
                <a:off x="1259632" y="1844824"/>
                <a:ext cx="1440160" cy="864096"/>
              </a:xfrm>
              <a:prstGeom prst="ellipse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8" name="타원 13"/>
              <p:cNvSpPr/>
              <p:nvPr/>
            </p:nvSpPr>
            <p:spPr>
              <a:xfrm>
                <a:off x="1619672" y="1726516"/>
                <a:ext cx="720080" cy="14401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lumMod val="95000"/>
                      <a:alpha val="22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54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9" name="타원 14"/>
              <p:cNvSpPr/>
              <p:nvPr/>
            </p:nvSpPr>
            <p:spPr>
              <a:xfrm>
                <a:off x="1512939" y="2539196"/>
                <a:ext cx="93610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35000"/>
                    </a:schemeClr>
                  </a:gs>
                  <a:gs pos="50000">
                    <a:schemeClr val="bg1">
                      <a:lumMod val="95000"/>
                      <a:alpha val="10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0" name="TextBox 15"/>
              <p:cNvSpPr txBox="1"/>
              <p:nvPr/>
            </p:nvSpPr>
            <p:spPr>
              <a:xfrm>
                <a:off x="1483045" y="1988840"/>
                <a:ext cx="1039042" cy="447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2. </a:t>
                </a:r>
                <a:r>
                  <a:rPr lang="ko-KR" altLang="en-US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상속</a:t>
                </a:r>
                <a:endParaRPr lang="ko-KR" altLang="en-US" sz="2400" b="1">
                  <a:solidFill>
                    <a:schemeClr val="bg1"/>
                  </a:solidFill>
                  <a:latin typeface="HY강B"/>
                  <a:ea typeface="HY강B"/>
                </a:endParaRPr>
              </a:p>
            </p:txBody>
          </p:sp>
          <p:sp>
            <p:nvSpPr>
              <p:cNvPr id="121" name="TextBox 16"/>
              <p:cNvSpPr txBox="1"/>
              <p:nvPr/>
            </p:nvSpPr>
            <p:spPr>
              <a:xfrm>
                <a:off x="1403647" y="2370366"/>
                <a:ext cx="1157417" cy="313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500">
                    <a:solidFill>
                      <a:schemeClr val="bg1"/>
                    </a:solidFill>
                    <a:latin typeface="휴먼모음T"/>
                    <a:ea typeface="휴먼모음T"/>
                  </a:rPr>
                  <a:t>(Inheritance)</a:t>
                </a:r>
                <a:endParaRPr lang="ko-KR" altLang="en-US" sz="1500">
                  <a:solidFill>
                    <a:schemeClr val="bg1"/>
                  </a:solidFill>
                  <a:latin typeface="휴먼모음T"/>
                  <a:ea typeface="휴먼모음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상속</a:t>
            </a:r>
            <a:r>
              <a:rPr lang="en-US" altLang="ko-KR"/>
              <a:t>(Inheritance)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1-1.</a:t>
            </a:r>
            <a:r>
              <a:rPr lang="ko-KR" altLang="en-US"/>
              <a:t> 상속이란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04056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4"/>
            <a:ext cx="7920880" cy="16070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현실에서 상속은 부모가 자식에게 물려주는 행위를 말합니다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객체 지향 프로그램에서도 부모 클래스가 가진 멤버를 자식 클래스에게 물려줄 수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상속은 이미 만들어진 클래스를 기반으로 새로운 클래스를 만들기 때문에 코드의 중복을 줄여줍니다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99" name=""/>
          <p:cNvSpPr/>
          <p:nvPr/>
        </p:nvSpPr>
        <p:spPr>
          <a:xfrm>
            <a:off x="5508104" y="3140968"/>
            <a:ext cx="3096344" cy="266429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" name=""/>
          <p:cNvSpPr txBox="1"/>
          <p:nvPr/>
        </p:nvSpPr>
        <p:spPr>
          <a:xfrm>
            <a:off x="5724128" y="3299812"/>
            <a:ext cx="2664296" cy="22227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폴더폰 설계도가 이미 있다면</a:t>
            </a:r>
            <a:r>
              <a:rPr lang="en-US" altLang="ko-KR" sz="2000" b="1"/>
              <a:t>,</a:t>
            </a:r>
            <a:r>
              <a:rPr lang="ko-KR" altLang="en-US" sz="2000" b="1"/>
              <a:t> 스마트폰 설계도를 처음부터 작성해야 할까</a:t>
            </a:r>
            <a:r>
              <a:rPr lang="en-US" altLang="ko-KR" sz="2000" b="1"/>
              <a:t>?</a:t>
            </a:r>
            <a:r>
              <a:rPr lang="ko-KR" altLang="en-US" sz="2000" b="1"/>
              <a:t> 아니면 폴더폰 설계도를 기반으로 스마트폰 기능만 추가할까</a:t>
            </a:r>
            <a:r>
              <a:rPr lang="en-US" altLang="ko-KR" sz="2000" b="1"/>
              <a:t>?</a:t>
            </a:r>
            <a:endParaRPr lang="en-US" altLang="ko-KR" sz="2000" b="1"/>
          </a:p>
        </p:txBody>
      </p:sp>
      <p:pic>
        <p:nvPicPr>
          <p:cNvPr id="10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7584" y="3113661"/>
            <a:ext cx="1927800" cy="2547587"/>
          </a:xfrm>
          <a:prstGeom prst="rect">
            <a:avLst/>
          </a:prstGeom>
        </p:spPr>
      </p:pic>
      <p:pic>
        <p:nvPicPr>
          <p:cNvPr id="10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7904" y="2993491"/>
            <a:ext cx="1450464" cy="2739764"/>
          </a:xfrm>
          <a:prstGeom prst="rect">
            <a:avLst/>
          </a:prstGeom>
        </p:spPr>
      </p:pic>
      <p:sp>
        <p:nvSpPr>
          <p:cNvPr id="103" name=""/>
          <p:cNvSpPr/>
          <p:nvPr/>
        </p:nvSpPr>
        <p:spPr>
          <a:xfrm>
            <a:off x="2771800" y="4005064"/>
            <a:ext cx="720080" cy="72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1-2-1.</a:t>
            </a:r>
            <a:r>
              <a:rPr lang="ko-KR" altLang="en-US"/>
              <a:t> 상속을 사용하지 않은 클래스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04056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/>
          <p:nvPr/>
        </p:nvSpPr>
        <p:spPr>
          <a:xfrm>
            <a:off x="971600" y="2132856"/>
            <a:ext cx="2232248" cy="194421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" name=""/>
          <p:cNvSpPr/>
          <p:nvPr/>
        </p:nvSpPr>
        <p:spPr>
          <a:xfrm>
            <a:off x="3635896" y="2132856"/>
            <a:ext cx="2232248" cy="1944216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6300192" y="2132856"/>
            <a:ext cx="2232248" cy="1944216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187624" y="1668453"/>
            <a:ext cx="1728192" cy="3923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/>
              <a:t>음반</a:t>
            </a:r>
            <a:endParaRPr lang="ko-KR" altLang="en-US" sz="2000" b="1"/>
          </a:p>
        </p:txBody>
      </p:sp>
      <p:sp>
        <p:nvSpPr>
          <p:cNvPr id="104" name=""/>
          <p:cNvSpPr txBox="1"/>
          <p:nvPr/>
        </p:nvSpPr>
        <p:spPr>
          <a:xfrm>
            <a:off x="3851920" y="1668453"/>
            <a:ext cx="1728192" cy="3923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6516216" y="1668453"/>
            <a:ext cx="1728192" cy="3923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영화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87624" y="2492896"/>
            <a:ext cx="1728192" cy="11826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상품명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발매일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가수명</a:t>
            </a: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  <p:sp>
        <p:nvSpPr>
          <p:cNvPr id="107" name=""/>
          <p:cNvSpPr txBox="1"/>
          <p:nvPr/>
        </p:nvSpPr>
        <p:spPr>
          <a:xfrm>
            <a:off x="3923928" y="2492896"/>
            <a:ext cx="1728192" cy="11826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발매일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저자명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6516216" y="2492896"/>
            <a:ext cx="1728192" cy="11826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발매일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감독명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403647" y="4437112"/>
            <a:ext cx="6768751" cy="14569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위와 같은 클래스 설계에서는 </a:t>
            </a:r>
            <a:r>
              <a:rPr lang="en-US" altLang="ko-KR"/>
              <a:t>3</a:t>
            </a:r>
            <a:r>
              <a:rPr lang="ko-KR" altLang="en-US"/>
              <a:t>개의 클래스 간 동일한 속성을 가지고 있기 때문에 코드 중복이 발생합니다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이런 클래스 설계에 상속을 사용한다면 동일한 속성과 기능에 대한 중복 코드를 제거하여 새로운 클래스를 빠르게 만들 수 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1-2-2.</a:t>
            </a:r>
            <a:r>
              <a:rPr lang="ko-KR" altLang="en-US"/>
              <a:t> 상속을 사용한 클래스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04056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/>
          <p:nvPr/>
        </p:nvSpPr>
        <p:spPr>
          <a:xfrm>
            <a:off x="971600" y="3893402"/>
            <a:ext cx="2232248" cy="129614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" name=""/>
          <p:cNvSpPr/>
          <p:nvPr/>
        </p:nvSpPr>
        <p:spPr>
          <a:xfrm>
            <a:off x="3635897" y="3893402"/>
            <a:ext cx="2232248" cy="1296144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6300192" y="3893402"/>
            <a:ext cx="2232248" cy="1296144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187624" y="3429000"/>
            <a:ext cx="1728192" cy="3923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/>
              <a:t>음반</a:t>
            </a:r>
            <a:endParaRPr lang="ko-KR" altLang="en-US" sz="2000" b="1"/>
          </a:p>
        </p:txBody>
      </p:sp>
      <p:sp>
        <p:nvSpPr>
          <p:cNvPr id="104" name=""/>
          <p:cNvSpPr txBox="1"/>
          <p:nvPr/>
        </p:nvSpPr>
        <p:spPr>
          <a:xfrm>
            <a:off x="3851920" y="3429000"/>
            <a:ext cx="1728192" cy="3923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6516216" y="3429000"/>
            <a:ext cx="1728192" cy="3923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영화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87624" y="4037418"/>
            <a:ext cx="1728192" cy="90720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가수명</a:t>
            </a: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  <p:sp>
        <p:nvSpPr>
          <p:cNvPr id="107" name=""/>
          <p:cNvSpPr txBox="1"/>
          <p:nvPr/>
        </p:nvSpPr>
        <p:spPr>
          <a:xfrm>
            <a:off x="3923928" y="4037418"/>
            <a:ext cx="1728192" cy="9072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저자명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6516216" y="4037418"/>
            <a:ext cx="1728192" cy="9072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감독명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"/>
          <p:cNvSpPr/>
          <p:nvPr/>
        </p:nvSpPr>
        <p:spPr>
          <a:xfrm>
            <a:off x="3707904" y="1628800"/>
            <a:ext cx="2016224" cy="1296144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3851920" y="1667292"/>
            <a:ext cx="1728192" cy="118564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발매일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3851920" y="1164397"/>
            <a:ext cx="1728192" cy="3957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5364088" y="1196752"/>
            <a:ext cx="2088232" cy="367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부모 클래스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707904" y="5293613"/>
            <a:ext cx="2088232" cy="3676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자식 클래스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043608" y="5301208"/>
            <a:ext cx="2088232" cy="3676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자식 클래스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6372200" y="5301208"/>
            <a:ext cx="2088232" cy="3676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자식 클래스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0" name=""/>
          <p:cNvSpPr/>
          <p:nvPr/>
        </p:nvSpPr>
        <p:spPr>
          <a:xfrm rot="3645260">
            <a:off x="3255268" y="2563312"/>
            <a:ext cx="288032" cy="216024"/>
          </a:xfrm>
          <a:prstGeom prst="triangle">
            <a:avLst>
              <a:gd name="adj" fmla="val 5000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21" name=""/>
          <p:cNvCxnSpPr>
            <a:stCxn id="103" idx="0"/>
            <a:endCxn id="120" idx="3"/>
          </p:cNvCxnSpPr>
          <p:nvPr/>
        </p:nvCxnSpPr>
        <p:spPr>
          <a:xfrm flipV="1">
            <a:off x="2051720" y="2724094"/>
            <a:ext cx="1253319" cy="7049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"/>
          <p:cNvSpPr/>
          <p:nvPr/>
        </p:nvSpPr>
        <p:spPr>
          <a:xfrm rot="21435880">
            <a:off x="4576990" y="2990202"/>
            <a:ext cx="288032" cy="216024"/>
          </a:xfrm>
          <a:prstGeom prst="triangle">
            <a:avLst>
              <a:gd name="adj" fmla="val 50000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3" name=""/>
          <p:cNvCxnSpPr>
            <a:stCxn id="122" idx="3"/>
            <a:endCxn id="104" idx="0"/>
          </p:cNvCxnSpPr>
          <p:nvPr/>
        </p:nvCxnSpPr>
        <p:spPr>
          <a:xfrm rot="5400000">
            <a:off x="4609640" y="3312479"/>
            <a:ext cx="222897" cy="10144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"/>
          <p:cNvSpPr/>
          <p:nvPr/>
        </p:nvSpPr>
        <p:spPr>
          <a:xfrm rot="18111512">
            <a:off x="5919564" y="2563312"/>
            <a:ext cx="288032" cy="216024"/>
          </a:xfrm>
          <a:prstGeom prst="triangle">
            <a:avLst>
              <a:gd name="adj" fmla="val 50000"/>
            </a:avLst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5" name=""/>
          <p:cNvCxnSpPr>
            <a:stCxn id="124" idx="3"/>
          </p:cNvCxnSpPr>
          <p:nvPr/>
        </p:nvCxnSpPr>
        <p:spPr>
          <a:xfrm>
            <a:off x="6155320" y="2728336"/>
            <a:ext cx="1080976" cy="700664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1-3.</a:t>
            </a:r>
            <a:r>
              <a:rPr lang="ko-KR" altLang="en-US"/>
              <a:t> 상속의 코드 표현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04056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55576" y="2132856"/>
            <a:ext cx="7920880" cy="37421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자바에서 상속을 표현할 때는 </a:t>
            </a:r>
            <a:r>
              <a:rPr lang="ko-KR" altLang="en-US" sz="2000" b="1">
                <a:solidFill>
                  <a:srgbClr val="ff0000"/>
                </a:solidFill>
              </a:rPr>
              <a:t>자식 클래스에서</a:t>
            </a:r>
            <a:r>
              <a:rPr lang="ko-KR" altLang="en-US" sz="2000" b="1">
                <a:solidFill>
                  <a:srgbClr val="000000"/>
                </a:solidFill>
              </a:rPr>
              <a:t> 어떤 부모 클래스를 상속받을 지 결정하고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선택된 부모 클래스는 </a:t>
            </a:r>
            <a:r>
              <a:rPr lang="en-US" altLang="ko-KR" sz="2000" b="1">
                <a:solidFill>
                  <a:srgbClr val="ff0000"/>
                </a:solidFill>
              </a:rPr>
              <a:t>extends</a:t>
            </a:r>
            <a:r>
              <a:rPr lang="ko-KR" altLang="en-US" sz="2000" b="1">
                <a:solidFill>
                  <a:srgbClr val="000000"/>
                </a:solidFill>
              </a:rPr>
              <a:t> 키워드 뒤에 기술합니다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다른 언어와 달리 자바에서는 다중 상속을 허용하지 않습니다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즉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하나의 자식 클래스가 여러 부모 클래스를 가질 수 없습니다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상속을 해도 부모 클래스의 </a:t>
            </a:r>
            <a:r>
              <a:rPr lang="en-US" altLang="ko-KR" sz="2000" b="1">
                <a:solidFill>
                  <a:srgbClr val="000000"/>
                </a:solidFill>
              </a:rPr>
              <a:t>private</a:t>
            </a:r>
            <a:r>
              <a:rPr lang="ko-KR" altLang="en-US" sz="2000" b="1">
                <a:solidFill>
                  <a:srgbClr val="000000"/>
                </a:solidFill>
              </a:rPr>
              <a:t> 멤버는 상속 대상에서 제외됩니다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상속을 사용하면 클래스의 수정을 최소화할 수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부모 클래스의 수정으로 모든 자식 클래스가 수정되기 때문입니다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99" name=""/>
          <p:cNvSpPr/>
          <p:nvPr/>
        </p:nvSpPr>
        <p:spPr>
          <a:xfrm>
            <a:off x="1259632" y="1340768"/>
            <a:ext cx="6840760" cy="57606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" name=""/>
          <p:cNvSpPr txBox="1"/>
          <p:nvPr/>
        </p:nvSpPr>
        <p:spPr>
          <a:xfrm>
            <a:off x="1331640" y="1412776"/>
            <a:ext cx="7128792" cy="4236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/>
              <a:t>public class </a:t>
            </a:r>
            <a:r>
              <a:rPr lang="ko-KR" altLang="en-US" sz="2200" b="1"/>
              <a:t>자식클래스 </a:t>
            </a:r>
            <a:r>
              <a:rPr lang="en-US" altLang="ko-KR" sz="2200" b="1">
                <a:solidFill>
                  <a:srgbClr val="ff0000"/>
                </a:solidFill>
              </a:rPr>
              <a:t>extends </a:t>
            </a:r>
            <a:r>
              <a:rPr lang="ko-KR" altLang="en-US" sz="2200" b="1"/>
              <a:t>부모 클래스 </a:t>
            </a:r>
            <a:r>
              <a:rPr lang="en-US" altLang="ko-KR" sz="2200" b="1"/>
              <a:t>{</a:t>
            </a:r>
            <a:r>
              <a:rPr lang="ko-KR" altLang="en-US" sz="2200" b="1"/>
              <a:t> </a:t>
            </a:r>
            <a:r>
              <a:rPr lang="en-US" altLang="ko-KR" sz="2200" b="1"/>
              <a:t>...</a:t>
            </a:r>
            <a:r>
              <a:rPr lang="ko-KR" altLang="en-US" sz="2200" b="1"/>
              <a:t> </a:t>
            </a:r>
            <a:r>
              <a:rPr lang="en-US" altLang="ko-KR" sz="2200" b="1"/>
              <a:t>}</a:t>
            </a:r>
            <a:endParaRPr lang="en-US" altLang="ko-KR" sz="2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800"/>
              <a:t>2.</a:t>
            </a:r>
            <a:r>
              <a:rPr lang="ko-KR" altLang="en-US" sz="3800"/>
              <a:t> 메서드 재정의</a:t>
            </a:r>
            <a:r>
              <a:rPr lang="en-US" altLang="ko-KR" sz="3800"/>
              <a:t>(Overriding)</a:t>
            </a:r>
            <a:br>
              <a:rPr lang="ko-KR" altLang="en-US" sz="3800"/>
            </a:br>
            <a:endParaRPr lang="ko-KR" altLang="en-US" sz="38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오버라이딩이란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04056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3"/>
            <a:ext cx="7920880" cy="46550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부모 클래스가 물려준 모든 메서드가 자식 클래스에 맞게 설계되어 있다면 가장 이상적인 상속이지만 어떤 메서드는 자식 클래스가 그대로 사용하기에 적합하지 않을 수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이 때 상속된 일부 메서드는 자식 클래스에서 다시 수정하여 사용할 수 있는데 이런 경우를 </a:t>
            </a:r>
            <a:r>
              <a:rPr lang="ko-KR" altLang="en-US" sz="2000" b="1">
                <a:solidFill>
                  <a:srgbClr val="ff0000"/>
                </a:solidFill>
              </a:rPr>
              <a:t>메서드 오버라이딩</a:t>
            </a:r>
            <a:r>
              <a:rPr lang="ko-KR" altLang="en-US" sz="2000" b="1">
                <a:solidFill>
                  <a:srgbClr val="000000"/>
                </a:solidFill>
              </a:rPr>
              <a:t>이라고 부릅니다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메서드가 오버라이딩되면 부모 객체의 메서드는 숨겨지기 때문에 자식 객체에서 해당 메서드를 호출하면 오버라이딩된 메서드가 호출됩니다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오버라이딩 규칙</a:t>
            </a:r>
            <a:r>
              <a:rPr lang="en-US" altLang="ko-KR" sz="2000" b="1">
                <a:solidFill>
                  <a:srgbClr val="000000"/>
                </a:solidFill>
              </a:rPr>
              <a:t>: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1.</a:t>
            </a:r>
            <a:r>
              <a:rPr lang="ko-KR" altLang="en-US" sz="2000" b="1">
                <a:solidFill>
                  <a:srgbClr val="000000"/>
                </a:solidFill>
              </a:rPr>
              <a:t> 부모의 메서드와 동일한 시그니처를 가질것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</a:rPr>
              <a:t>   </a:t>
            </a:r>
            <a:r>
              <a:rPr lang="en-US" altLang="ko-KR" sz="2000" b="1">
                <a:solidFill>
                  <a:srgbClr val="000000"/>
                </a:solidFill>
              </a:rPr>
              <a:t>(</a:t>
            </a:r>
            <a:r>
              <a:rPr lang="ko-KR" altLang="en-US" sz="2000" b="1">
                <a:solidFill>
                  <a:srgbClr val="000000"/>
                </a:solidFill>
              </a:rPr>
              <a:t>시그니처</a:t>
            </a:r>
            <a:r>
              <a:rPr lang="en-US" altLang="ko-KR" sz="2000" b="1">
                <a:solidFill>
                  <a:srgbClr val="000000"/>
                </a:solidFill>
              </a:rPr>
              <a:t>:</a:t>
            </a:r>
            <a:r>
              <a:rPr lang="ko-KR" altLang="en-US" sz="2000" b="1">
                <a:solidFill>
                  <a:srgbClr val="000000"/>
                </a:solidFill>
              </a:rPr>
              <a:t> 이름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리턴타입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매개변수</a:t>
            </a:r>
            <a:r>
              <a:rPr lang="en-US" altLang="ko-KR" sz="2000" b="1">
                <a:solidFill>
                  <a:srgbClr val="000000"/>
                </a:solidFill>
              </a:rPr>
              <a:t>)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2.</a:t>
            </a:r>
            <a:r>
              <a:rPr lang="ko-KR" altLang="en-US" sz="2000" b="1">
                <a:solidFill>
                  <a:srgbClr val="000000"/>
                </a:solidFill>
              </a:rPr>
              <a:t> 접근제한을 더 강화해서 오버라이딩할 수 없음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542</ep:Words>
  <ep:PresentationFormat>화면 슬라이드 쇼(4:3)</ep:PresentationFormat>
  <ep:Paragraphs>106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상속</vt:lpstr>
      <vt:lpstr>* 객체지향 프로그래밍 특징</vt:lpstr>
      <vt:lpstr>1. 상속(Inheritance)</vt:lpstr>
      <vt:lpstr>1-1. 상속이란?</vt:lpstr>
      <vt:lpstr>1-2-1. 상속을 사용하지 않은 클래스</vt:lpstr>
      <vt:lpstr>1-2-2. 상속을 사용한 클래스</vt:lpstr>
      <vt:lpstr>1-3. 상속의 코드 표현</vt:lpstr>
      <vt:lpstr>2. 메서드 재정의(Overriding)</vt:lpstr>
      <vt:lpstr>2-1. 오버라이딩이란?</vt:lpstr>
      <vt:lpstr>3. 부모의 멤버를 호출하는  키워드 super</vt:lpstr>
      <vt:lpstr>3-1. 부모의 생성자를 호출 - super()</vt:lpstr>
      <vt:lpstr>3-2. 부모의 메서드를 호출 - super.</vt:lpstr>
      <vt:lpstr>4. 접근제한자 protected</vt:lpstr>
      <vt:lpstr>4-1. 접근제한자(Access Modifier)</vt:lpstr>
      <vt:lpstr>4-2. 접근제한자의 종류</vt:lpstr>
      <vt:lpstr>4-3. protected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2020-09-14T05:57:16.103</dcterms:modified>
  <cp:revision>390</cp:revision>
  <dc:title>PowerPoint 프레젠테이션</dc:title>
  <cp:version/>
</cp:coreProperties>
</file>