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static, final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</a:t>
            </a:r>
            <a:r>
              <a:rPr lang="en-US" altLang="ko-KR"/>
              <a:t>final</a:t>
            </a:r>
            <a:r>
              <a:rPr lang="ko-KR" altLang="en-US"/>
              <a:t> </a:t>
            </a:r>
            <a:r>
              <a:rPr lang="en-US" altLang="ko-KR"/>
              <a:t>field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607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필드에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이 붙으면 최종의 필드라는 뜻이 되므로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한번 값이 저장되면 그것이 최종본이 된다는 의미가 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즉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한번 값을 저장하면 이후로는 절대로 </a:t>
            </a:r>
            <a:r>
              <a:rPr lang="ko-KR" altLang="en-US" sz="2000" b="1">
                <a:solidFill>
                  <a:srgbClr val="ff0000"/>
                </a:solidFill>
              </a:rPr>
              <a:t>변경이 불가능</a:t>
            </a:r>
            <a:r>
              <a:rPr lang="ko-KR" altLang="en-US" sz="2000" b="1">
                <a:solidFill>
                  <a:srgbClr val="000000"/>
                </a:solidFill>
              </a:rPr>
              <a:t>해집니다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971599" y="3645024"/>
            <a:ext cx="3384376" cy="2160240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4932040" y="3645024"/>
            <a:ext cx="3240360" cy="216024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71600" y="3719284"/>
            <a:ext cx="3456384" cy="17366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class A {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  </a:t>
            </a:r>
            <a:r>
              <a:rPr lang="en-US" altLang="ko-KR" b="1">
                <a:solidFill>
                  <a:srgbClr val="ff0000"/>
                </a:solidFill>
              </a:rPr>
              <a:t>final </a:t>
            </a:r>
            <a:r>
              <a:rPr lang="en-US" altLang="ko-KR" b="1"/>
              <a:t>String nation = “</a:t>
            </a:r>
            <a:r>
              <a:rPr lang="ko-KR" altLang="en-US" b="1"/>
              <a:t>한국</a:t>
            </a:r>
            <a:r>
              <a:rPr lang="en-US" altLang="ko-KR" b="1"/>
              <a:t>”;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}</a:t>
            </a:r>
            <a:endParaRPr lang="en-US" altLang="ko-KR" b="1"/>
          </a:p>
        </p:txBody>
      </p:sp>
      <p:sp>
        <p:nvSpPr>
          <p:cNvPr id="107" name=""/>
          <p:cNvSpPr txBox="1"/>
          <p:nvPr/>
        </p:nvSpPr>
        <p:spPr>
          <a:xfrm>
            <a:off x="5076056" y="3719283"/>
            <a:ext cx="2952328" cy="20128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main()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A a = new A();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a.nation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= “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중국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”;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(X)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 변경 불가능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 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2-4.</a:t>
            </a:r>
            <a:r>
              <a:rPr lang="ko-KR" altLang="en-US"/>
              <a:t> 상수</a:t>
            </a:r>
            <a:r>
              <a:rPr lang="en-US" altLang="ko-KR"/>
              <a:t>(static final)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4293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300" b="1">
                <a:solidFill>
                  <a:srgbClr val="000000"/>
                </a:solidFill>
              </a:rPr>
              <a:t>-</a:t>
            </a:r>
            <a:r>
              <a:rPr lang="ko-KR" altLang="en-US" sz="2300" b="1">
                <a:solidFill>
                  <a:srgbClr val="000000"/>
                </a:solidFill>
              </a:rPr>
              <a:t> 상수는 변수와 달리 불변의 값을 의미합니다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300" b="1">
                <a:solidFill>
                  <a:srgbClr val="000000"/>
                </a:solidFill>
              </a:rPr>
              <a:t>-</a:t>
            </a:r>
            <a:r>
              <a:rPr lang="ko-KR" altLang="en-US" sz="2300" b="1">
                <a:solidFill>
                  <a:srgbClr val="000000"/>
                </a:solidFill>
              </a:rPr>
              <a:t> 불변의 값이란 원주율 파이나 지구의 반지름과 같은 것을 말합니다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r>
              <a:rPr lang="ko-KR" altLang="en-US" sz="2300" b="1">
                <a:solidFill>
                  <a:srgbClr val="000000"/>
                </a:solidFill>
              </a:rPr>
              <a:t> 그렇다면 </a:t>
            </a:r>
            <a:r>
              <a:rPr lang="en-US" altLang="ko-KR" sz="2300" b="1">
                <a:solidFill>
                  <a:srgbClr val="000000"/>
                </a:solidFill>
              </a:rPr>
              <a:t>final</a:t>
            </a:r>
            <a:r>
              <a:rPr lang="ko-KR" altLang="en-US" sz="2300" b="1">
                <a:solidFill>
                  <a:srgbClr val="000000"/>
                </a:solidFill>
              </a:rPr>
              <a:t>필드를 상수라고 볼 수 있을까요</a:t>
            </a:r>
            <a:r>
              <a:rPr lang="en-US" altLang="ko-KR" sz="2300" b="1">
                <a:solidFill>
                  <a:srgbClr val="000000"/>
                </a:solidFill>
              </a:rPr>
              <a:t>??</a:t>
            </a: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300" b="1">
                <a:solidFill>
                  <a:srgbClr val="000000"/>
                </a:solidFill>
              </a:rPr>
              <a:t>-</a:t>
            </a:r>
            <a:r>
              <a:rPr lang="ko-KR" altLang="en-US" sz="2300" b="1">
                <a:solidFill>
                  <a:srgbClr val="000000"/>
                </a:solidFill>
              </a:rPr>
              <a:t> 아닙니다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r>
              <a:rPr lang="ko-KR" altLang="en-US" sz="2300" b="1">
                <a:solidFill>
                  <a:srgbClr val="000000"/>
                </a:solidFill>
              </a:rPr>
              <a:t> 불변의 값이란 값이 변하지 않는 것과 동시에 유일해야 합니다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r>
              <a:rPr lang="ko-KR" altLang="en-US" sz="2300" b="1">
                <a:solidFill>
                  <a:srgbClr val="000000"/>
                </a:solidFill>
              </a:rPr>
              <a:t> </a:t>
            </a:r>
            <a:r>
              <a:rPr lang="en-US" altLang="ko-KR" sz="2300" b="1">
                <a:solidFill>
                  <a:srgbClr val="000000"/>
                </a:solidFill>
              </a:rPr>
              <a:t>final</a:t>
            </a:r>
            <a:r>
              <a:rPr lang="ko-KR" altLang="en-US" sz="2300" b="1">
                <a:solidFill>
                  <a:srgbClr val="000000"/>
                </a:solidFill>
              </a:rPr>
              <a:t>필드는 값 변경만 안될 뿐</a:t>
            </a:r>
            <a:r>
              <a:rPr lang="en-US" altLang="ko-KR" sz="2300" b="1">
                <a:solidFill>
                  <a:srgbClr val="000000"/>
                </a:solidFill>
              </a:rPr>
              <a:t>,</a:t>
            </a:r>
            <a:r>
              <a:rPr lang="ko-KR" altLang="en-US" sz="2300" b="1">
                <a:solidFill>
                  <a:srgbClr val="000000"/>
                </a:solidFill>
              </a:rPr>
              <a:t> 객체별로 다른 값을 가질 수 있기 때문에 상수 조건에 어긋납니다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300" b="1">
                <a:solidFill>
                  <a:srgbClr val="000000"/>
                </a:solidFill>
              </a:rPr>
              <a:t>-</a:t>
            </a:r>
            <a:r>
              <a:rPr lang="ko-KR" altLang="en-US" sz="2300" b="1">
                <a:solidFill>
                  <a:srgbClr val="000000"/>
                </a:solidFill>
              </a:rPr>
              <a:t> 그래서 자바에서는 객체별 유일한 값</a:t>
            </a:r>
            <a:r>
              <a:rPr lang="en-US" altLang="ko-KR" sz="2300" b="1">
                <a:solidFill>
                  <a:srgbClr val="000000"/>
                </a:solidFill>
              </a:rPr>
              <a:t>(static), </a:t>
            </a:r>
            <a:r>
              <a:rPr lang="ko-KR" altLang="en-US" sz="2300" b="1">
                <a:solidFill>
                  <a:srgbClr val="000000"/>
                </a:solidFill>
              </a:rPr>
              <a:t>값 변경불가</a:t>
            </a:r>
            <a:r>
              <a:rPr lang="en-US" altLang="ko-KR" sz="2300" b="1">
                <a:solidFill>
                  <a:srgbClr val="000000"/>
                </a:solidFill>
              </a:rPr>
              <a:t>(final)</a:t>
            </a:r>
            <a:r>
              <a:rPr lang="ko-KR" altLang="en-US" sz="2300" b="1">
                <a:solidFill>
                  <a:srgbClr val="000000"/>
                </a:solidFill>
              </a:rPr>
              <a:t>을 만족시키기 위해 필드에 </a:t>
            </a:r>
            <a:r>
              <a:rPr lang="en-US" altLang="ko-KR" sz="2300" b="1">
                <a:solidFill>
                  <a:srgbClr val="000000"/>
                </a:solidFill>
              </a:rPr>
              <a:t>static</a:t>
            </a:r>
            <a:r>
              <a:rPr lang="ko-KR" altLang="en-US" sz="2300" b="1">
                <a:solidFill>
                  <a:srgbClr val="000000"/>
                </a:solidFill>
              </a:rPr>
              <a:t>과 </a:t>
            </a:r>
            <a:r>
              <a:rPr lang="en-US" altLang="ko-KR" sz="2300" b="1">
                <a:solidFill>
                  <a:srgbClr val="000000"/>
                </a:solidFill>
              </a:rPr>
              <a:t>final</a:t>
            </a:r>
            <a:r>
              <a:rPr lang="ko-KR" altLang="en-US" sz="2300" b="1">
                <a:solidFill>
                  <a:srgbClr val="000000"/>
                </a:solidFill>
              </a:rPr>
              <a:t>을 함께 붙여 상수로 취급합니다</a:t>
            </a:r>
            <a:r>
              <a:rPr lang="en-US" altLang="ko-KR" sz="2300" b="1">
                <a:solidFill>
                  <a:srgbClr val="000000"/>
                </a:solidFill>
              </a:rPr>
              <a:t>.</a:t>
            </a:r>
            <a:endParaRPr lang="en-US" altLang="ko-KR" sz="23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static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</a:t>
            </a:r>
            <a:r>
              <a:rPr lang="en-US" altLang="ko-KR"/>
              <a:t>static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22166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static</a:t>
            </a:r>
            <a:r>
              <a:rPr lang="ko-KR" altLang="en-US" sz="2000" b="1">
                <a:solidFill>
                  <a:srgbClr val="000000"/>
                </a:solidFill>
              </a:rPr>
              <a:t>이란 직역하면 </a:t>
            </a:r>
            <a:r>
              <a:rPr lang="en-US" altLang="ko-KR" sz="2000" b="1">
                <a:solidFill>
                  <a:srgbClr val="000000"/>
                </a:solidFill>
              </a:rPr>
              <a:t>‘</a:t>
            </a:r>
            <a:r>
              <a:rPr lang="ko-KR" altLang="en-US" sz="2000" b="1">
                <a:solidFill>
                  <a:srgbClr val="000000"/>
                </a:solidFill>
              </a:rPr>
              <a:t>고정된</a:t>
            </a:r>
            <a:r>
              <a:rPr lang="en-US" altLang="ko-KR" sz="2000" b="1">
                <a:solidFill>
                  <a:srgbClr val="000000"/>
                </a:solidFill>
              </a:rPr>
              <a:t>’</a:t>
            </a:r>
            <a:r>
              <a:rPr lang="ko-KR" altLang="en-US" sz="2000" b="1">
                <a:solidFill>
                  <a:srgbClr val="000000"/>
                </a:solidFill>
              </a:rPr>
              <a:t>이라는 의미를 갖고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자바에서는 </a:t>
            </a:r>
            <a:r>
              <a:rPr lang="en-US" altLang="ko-KR" sz="2000" b="1">
                <a:solidFill>
                  <a:srgbClr val="000000"/>
                </a:solidFill>
              </a:rPr>
              <a:t>static</a:t>
            </a:r>
            <a:r>
              <a:rPr lang="ko-KR" altLang="en-US" sz="2000" b="1">
                <a:solidFill>
                  <a:srgbClr val="000000"/>
                </a:solidFill>
              </a:rPr>
              <a:t>을 사용 제한자로 이용하며 필드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메서드에 붙여서 정적 멤버로 만들 때 사용합니다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정적 멤버란 객체에 속한 멤버가 아닌 </a:t>
            </a:r>
            <a:r>
              <a:rPr lang="ko-KR" altLang="en-US" sz="2000" b="1">
                <a:solidFill>
                  <a:srgbClr val="ff0000"/>
                </a:solidFill>
              </a:rPr>
              <a:t>클래스에 고정된 멤버</a:t>
            </a:r>
            <a:r>
              <a:rPr lang="ko-KR" altLang="en-US" sz="2000" b="1">
                <a:solidFill>
                  <a:srgbClr val="000000"/>
                </a:solidFill>
              </a:rPr>
              <a:t>로서 </a:t>
            </a:r>
            <a:r>
              <a:rPr lang="ko-KR" altLang="en-US" sz="2000" b="1">
                <a:solidFill>
                  <a:srgbClr val="ff0000"/>
                </a:solidFill>
              </a:rPr>
              <a:t>객체를 생성하지 않고</a:t>
            </a:r>
            <a:r>
              <a:rPr lang="ko-KR" altLang="en-US" sz="2000" b="1">
                <a:solidFill>
                  <a:srgbClr val="000000"/>
                </a:solidFill>
              </a:rPr>
              <a:t> 사용할 수 있는 필드와 메서드를 말합니다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1115616" y="3645024"/>
            <a:ext cx="3240360" cy="2160240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4932040" y="3645024"/>
            <a:ext cx="3240360" cy="216024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259632" y="3719284"/>
            <a:ext cx="2952328" cy="20139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class A {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  int x;    </a:t>
            </a:r>
            <a:r>
              <a:rPr lang="en-US" altLang="ko-KR" b="1">
                <a:solidFill>
                  <a:srgbClr val="ff6600"/>
                </a:solidFill>
              </a:rPr>
              <a:t>//</a:t>
            </a:r>
            <a:r>
              <a:rPr lang="ko-KR" altLang="en-US" b="1">
                <a:solidFill>
                  <a:srgbClr val="ff6600"/>
                </a:solidFill>
              </a:rPr>
              <a:t>인스턴스 필드</a:t>
            </a:r>
            <a:endParaRPr lang="ko-KR" altLang="en-US" b="1">
              <a:solidFill>
                <a:srgbClr val="ff6600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인스턴스 메서드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b="1"/>
              <a:t>  void instanceMet() {}</a:t>
            </a:r>
            <a:endParaRPr lang="en-US" altLang="ko-KR" b="1"/>
          </a:p>
          <a:p>
            <a:pPr>
              <a:defRPr/>
            </a:pPr>
            <a:r>
              <a:rPr lang="en-US" altLang="ko-KR" b="1"/>
              <a:t>}</a:t>
            </a:r>
            <a:endParaRPr lang="en-US" altLang="ko-KR" b="1"/>
          </a:p>
        </p:txBody>
      </p:sp>
      <p:sp>
        <p:nvSpPr>
          <p:cNvPr id="107" name=""/>
          <p:cNvSpPr txBox="1"/>
          <p:nvPr/>
        </p:nvSpPr>
        <p:spPr>
          <a:xfrm>
            <a:off x="5076056" y="3719283"/>
            <a:ext cx="2952328" cy="20128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필드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 y;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메서드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void staticMet() {}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정적 멤버와 인스턴스 멤버의 차이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9974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인스턴스 멤버는 객체에 소속된 멤버로서 객체당 각각 다른 값을 가질 수 있으나 정적 멤버는 클래스에 소속된 멤버이기 때문에 </a:t>
            </a:r>
            <a:r>
              <a:rPr lang="ko-KR" altLang="en-US" sz="2000" b="1">
                <a:solidFill>
                  <a:srgbClr val="ff0000"/>
                </a:solidFill>
              </a:rPr>
              <a:t>객체간 모든 값을 공유</a:t>
            </a:r>
            <a:r>
              <a:rPr lang="ko-KR" altLang="en-US" sz="2000" b="1">
                <a:solidFill>
                  <a:srgbClr val="000000"/>
                </a:solidFill>
              </a:rPr>
              <a:t>하는 공유데이터가 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899592" y="2347754"/>
            <a:ext cx="3240360" cy="2160240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5292080" y="2348880"/>
            <a:ext cx="3240360" cy="216024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43607" y="2422014"/>
            <a:ext cx="2952328" cy="2014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class A {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  int x;    </a:t>
            </a:r>
            <a:r>
              <a:rPr lang="en-US" altLang="ko-KR" b="1">
                <a:solidFill>
                  <a:srgbClr val="ff6600"/>
                </a:solidFill>
              </a:rPr>
              <a:t>//</a:t>
            </a:r>
            <a:r>
              <a:rPr lang="ko-KR" altLang="en-US" b="1">
                <a:solidFill>
                  <a:srgbClr val="ff6600"/>
                </a:solidFill>
              </a:rPr>
              <a:t>인스턴스 필드</a:t>
            </a:r>
            <a:endParaRPr lang="ko-KR" altLang="en-US" b="1">
              <a:solidFill>
                <a:srgbClr val="ff6600"/>
              </a:solidFill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인스턴스 메서드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r>
              <a:rPr lang="en-US" altLang="ko-KR" b="1"/>
              <a:t>  void instanceMet() {}</a:t>
            </a:r>
            <a:endParaRPr lang="en-US" altLang="ko-KR" b="1"/>
          </a:p>
          <a:p>
            <a:pPr>
              <a:defRPr/>
            </a:pPr>
            <a:r>
              <a:rPr lang="en-US" altLang="ko-KR" b="1"/>
              <a:t>}</a:t>
            </a:r>
            <a:endParaRPr lang="en-US" altLang="ko-KR" b="1"/>
          </a:p>
        </p:txBody>
      </p:sp>
      <p:sp>
        <p:nvSpPr>
          <p:cNvPr id="107" name=""/>
          <p:cNvSpPr txBox="1"/>
          <p:nvPr/>
        </p:nvSpPr>
        <p:spPr>
          <a:xfrm>
            <a:off x="5436095" y="2423139"/>
            <a:ext cx="2952328" cy="20136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필드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 y;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메서드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void staticMet() {}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899592" y="4653136"/>
            <a:ext cx="3240360" cy="1296144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5292080" y="4653136"/>
            <a:ext cx="3240360" cy="1296144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43607" y="4725144"/>
            <a:ext cx="2952328" cy="117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 a = new A();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a.x = 1;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a.instanceMet();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436096" y="4698822"/>
            <a:ext cx="3312368" cy="118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//B b = new B(); 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필요없음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B.y = 10;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B.staticMethod();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843808" y="4957138"/>
            <a:ext cx="2016224" cy="7761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solidFill>
                  <a:srgbClr val="ff0000"/>
                </a:solidFill>
              </a:rPr>
              <a:t>반드시 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ff0000"/>
                </a:solidFill>
              </a:rPr>
              <a:t>객체  생성 후 </a:t>
            </a:r>
            <a:endParaRPr lang="ko-KR" altLang="en-US" sz="150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1500">
                <a:solidFill>
                  <a:srgbClr val="ff0000"/>
                </a:solidFill>
              </a:rPr>
              <a:t>멤버에 접근</a:t>
            </a:r>
            <a:r>
              <a:rPr lang="en-US" altLang="ko-KR" sz="1500">
                <a:solidFill>
                  <a:srgbClr val="ff0000"/>
                </a:solidFill>
              </a:rPr>
              <a:t>!</a:t>
            </a:r>
            <a:endParaRPr lang="en-US" altLang="ko-KR" sz="1500">
              <a:solidFill>
                <a:srgbClr val="ff0000"/>
              </a:solidFill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732240" y="5013176"/>
            <a:ext cx="2411760" cy="7761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객체 생성 없이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클래스 이름만으로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         접근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1-3.</a:t>
            </a:r>
            <a:r>
              <a:rPr lang="ko-KR" altLang="en-US"/>
              <a:t> 정적 초기화 블록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인스턴스 필드는 생성자를 통해 초기화할 수 있지만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정적 필드는 객체 생성 없이 사용하기 때문에 생성자에서 초기화 작업을 하는 것이 올바르지 않습니다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따라서 자바에서는 정적 필드 초기화 작업을 위해 정적 블록을 제공합니다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정적블록은 클래스가 로딩될 때 자동으로 실행됩니다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2555776" y="3429000"/>
            <a:ext cx="4392488" cy="252028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095836" y="3429000"/>
            <a:ext cx="2952328" cy="2552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필드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 y;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정적 블록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static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 = 100;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1-4.</a:t>
            </a:r>
            <a:r>
              <a:rPr lang="ko-KR" altLang="en-US"/>
              <a:t> 정적 메서드와 정적 블록 사용시 주의사항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9974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정적 메서드 블록과 정적 초기화 블록 내에서는 인스턴스 필드와 메서드를 사용할 수 없고 정적 필드와 정적 메서드만 사용할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1475656" y="2204864"/>
            <a:ext cx="6480720" cy="3744416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763688" y="2420888"/>
            <a:ext cx="2376264" cy="33779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C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int a;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void met() {}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void s_met()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a = 10;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(x)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met();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(x)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004048" y="2420888"/>
            <a:ext cx="2376264" cy="33779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C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int a;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void met() {}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void s_met()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C c = new C();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c.a = 10;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(o)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c.met(); 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(o)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9" name=""/>
          <p:cNvCxnSpPr>
            <a:stCxn id="105" idx="0"/>
            <a:endCxn id="105" idx="2"/>
          </p:cNvCxnSpPr>
          <p:nvPr/>
        </p:nvCxnSpPr>
        <p:spPr>
          <a:xfrm rot="16200000" flipH="1">
            <a:off x="2843808" y="4077072"/>
            <a:ext cx="37444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final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</a:t>
            </a:r>
            <a:r>
              <a:rPr lang="en-US" altLang="ko-KR"/>
              <a:t>final class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은 </a:t>
            </a:r>
            <a:r>
              <a:rPr lang="en-US" altLang="ko-KR" sz="2000" b="1">
                <a:solidFill>
                  <a:srgbClr val="000000"/>
                </a:solidFill>
              </a:rPr>
              <a:t>“</a:t>
            </a:r>
            <a:r>
              <a:rPr lang="ko-KR" altLang="en-US" sz="2000" b="1">
                <a:solidFill>
                  <a:srgbClr val="000000"/>
                </a:solidFill>
              </a:rPr>
              <a:t>마지막의</a:t>
            </a:r>
            <a:r>
              <a:rPr lang="en-US" altLang="ko-KR" sz="2000" b="1">
                <a:solidFill>
                  <a:srgbClr val="000000"/>
                </a:solidFill>
              </a:rPr>
              <a:t>”</a:t>
            </a:r>
            <a:r>
              <a:rPr lang="ko-KR" altLang="en-US" sz="2000" b="1">
                <a:solidFill>
                  <a:srgbClr val="000000"/>
                </a:solidFill>
              </a:rPr>
              <a:t> 라는 뜻을 가진 단어로서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자바에서는 클래스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필드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메서드에 붙여서 사용할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클래스에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이 붙으면 마지막 클래스라는 의미가 되므로 이것을 상속해서 확장시키지 마라</a:t>
            </a:r>
            <a:r>
              <a:rPr lang="en-US" altLang="ko-KR" sz="2000" b="1">
                <a:solidFill>
                  <a:srgbClr val="000000"/>
                </a:solidFill>
              </a:rPr>
              <a:t>!</a:t>
            </a:r>
            <a:r>
              <a:rPr lang="ko-KR" altLang="en-US" sz="2000" b="1">
                <a:solidFill>
                  <a:srgbClr val="000000"/>
                </a:solidFill>
              </a:rPr>
              <a:t> 라는 의미로 사용됩니다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즉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클래스는 </a:t>
            </a:r>
            <a:r>
              <a:rPr lang="ko-KR" altLang="en-US" sz="2000" b="1">
                <a:solidFill>
                  <a:srgbClr val="ff0000"/>
                </a:solidFill>
              </a:rPr>
              <a:t>상속이 불가능</a:t>
            </a:r>
            <a:r>
              <a:rPr lang="ko-KR" altLang="en-US" sz="2000" b="1">
                <a:solidFill>
                  <a:srgbClr val="000000"/>
                </a:solidFill>
              </a:rPr>
              <a:t>해집니다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1115616" y="3645024"/>
            <a:ext cx="3240360" cy="2160240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4932040" y="3645024"/>
            <a:ext cx="3240360" cy="216024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259632" y="3719284"/>
            <a:ext cx="2952328" cy="17366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final </a:t>
            </a:r>
            <a:r>
              <a:rPr lang="en-US" altLang="ko-KR" b="1"/>
              <a:t>class A {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  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}</a:t>
            </a:r>
            <a:endParaRPr lang="en-US" altLang="ko-KR" b="1"/>
          </a:p>
        </p:txBody>
      </p:sp>
      <p:sp>
        <p:nvSpPr>
          <p:cNvPr id="107" name=""/>
          <p:cNvSpPr txBox="1"/>
          <p:nvPr/>
        </p:nvSpPr>
        <p:spPr>
          <a:xfrm>
            <a:off x="5076056" y="3719283"/>
            <a:ext cx="2952328" cy="17366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 </a:t>
            </a: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extends A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불가능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</a:t>
            </a:r>
            <a:r>
              <a:rPr lang="en-US" altLang="ko-KR"/>
              <a:t>final</a:t>
            </a:r>
            <a:r>
              <a:rPr lang="ko-KR" altLang="en-US"/>
              <a:t> </a:t>
            </a:r>
            <a:r>
              <a:rPr lang="en-US" altLang="ko-KR"/>
              <a:t>method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8457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메서드에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이 붙으면 이것은 최종의 메서드야</a:t>
            </a:r>
            <a:r>
              <a:rPr lang="en-US" altLang="ko-KR" sz="2000" b="1">
                <a:solidFill>
                  <a:srgbClr val="000000"/>
                </a:solidFill>
              </a:rPr>
              <a:t>!</a:t>
            </a:r>
            <a:r>
              <a:rPr lang="ko-KR" altLang="en-US" sz="2000" b="1">
                <a:solidFill>
                  <a:srgbClr val="000000"/>
                </a:solidFill>
              </a:rPr>
              <a:t> 라는 의미가 되므로 최종본은 건드리면 안되겠죠</a:t>
            </a:r>
            <a:r>
              <a:rPr lang="en-US" altLang="ko-KR" sz="2000" b="1">
                <a:solidFill>
                  <a:srgbClr val="000000"/>
                </a:solidFill>
              </a:rPr>
              <a:t>?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즉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final</a:t>
            </a:r>
            <a:r>
              <a:rPr lang="ko-KR" altLang="en-US" sz="2000" b="1">
                <a:solidFill>
                  <a:srgbClr val="000000"/>
                </a:solidFill>
              </a:rPr>
              <a:t>메서드는 상속시 자식클래스가</a:t>
            </a:r>
            <a:r>
              <a:rPr lang="ko-KR" altLang="en-US" sz="2000" b="1">
                <a:solidFill>
                  <a:srgbClr val="ff0000"/>
                </a:solidFill>
              </a:rPr>
              <a:t> 재정의</a:t>
            </a:r>
            <a:r>
              <a:rPr lang="en-US" altLang="ko-KR" sz="2000" b="1">
                <a:solidFill>
                  <a:srgbClr val="ff0000"/>
                </a:solidFill>
              </a:rPr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오버라이딩</a:t>
            </a:r>
            <a:r>
              <a:rPr lang="en-US" altLang="ko-KR" sz="2000" b="1">
                <a:solidFill>
                  <a:srgbClr val="ff0000"/>
                </a:solidFill>
              </a:rPr>
              <a:t>)</a:t>
            </a:r>
            <a:r>
              <a:rPr lang="ko-KR" altLang="en-US" sz="2000" b="1">
                <a:solidFill>
                  <a:srgbClr val="ff0000"/>
                </a:solidFill>
              </a:rPr>
              <a:t>할 수 없게 됩니다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1115616" y="3645024"/>
            <a:ext cx="3240360" cy="2160240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"/>
          <p:cNvSpPr/>
          <p:nvPr/>
        </p:nvSpPr>
        <p:spPr>
          <a:xfrm>
            <a:off x="4932040" y="3645024"/>
            <a:ext cx="3240360" cy="2160240"/>
          </a:xfrm>
          <a:prstGeom prst="flowChartProcess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259632" y="3719284"/>
            <a:ext cx="2952328" cy="17366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class A {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  </a:t>
            </a:r>
            <a:r>
              <a:rPr lang="en-US" altLang="ko-KR" b="1">
                <a:solidFill>
                  <a:srgbClr val="ff0000"/>
                </a:solidFill>
              </a:rPr>
              <a:t>final </a:t>
            </a:r>
            <a:r>
              <a:rPr lang="en-US" altLang="ko-KR" b="1"/>
              <a:t>void fMethod() {}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}</a:t>
            </a:r>
            <a:endParaRPr lang="en-US" altLang="ko-KR" b="1"/>
          </a:p>
        </p:txBody>
      </p:sp>
      <p:sp>
        <p:nvSpPr>
          <p:cNvPr id="107" name=""/>
          <p:cNvSpPr txBox="1"/>
          <p:nvPr/>
        </p:nvSpPr>
        <p:spPr>
          <a:xfrm>
            <a:off x="5076056" y="3719283"/>
            <a:ext cx="2952328" cy="17366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B </a:t>
            </a:r>
            <a:r>
              <a:rPr xmlns:mc="http://schemas.openxmlformats.org/markup-compatibility/2006" xmlns:hp="http://schemas.haansoft.com/office/presentation/8.0" kumimoji="0" lang="en-US" altLang="ko-KR" sz="1800" b="1" i="0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extends A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@Override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void fMethod()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//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불가능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515</ep:Words>
  <ep:PresentationFormat>화면 슬라이드 쇼(4:3)</ep:PresentationFormat>
  <ep:Paragraphs>124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static, final</vt:lpstr>
      <vt:lpstr>1. static</vt:lpstr>
      <vt:lpstr>1-1. static</vt:lpstr>
      <vt:lpstr>1-2. 정적 멤버와 인스턴스 멤버의 차이</vt:lpstr>
      <vt:lpstr>1-3. 정적 초기화 블록</vt:lpstr>
      <vt:lpstr>1-4. 정적 메서드와 정적 블록 사용시 주의사항</vt:lpstr>
      <vt:lpstr>2. final</vt:lpstr>
      <vt:lpstr>2-1. final class</vt:lpstr>
      <vt:lpstr>2-2. final method</vt:lpstr>
      <vt:lpstr>2-3. final field</vt:lpstr>
      <vt:lpstr>2-4. 상수(static final)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2020-09-11T09:33:06.080</dcterms:modified>
  <cp:revision>395</cp:revision>
  <dc:title>PowerPoint 프레젠테이션</dc:title>
  <cp:version/>
</cp:coreProperties>
</file>