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다형성</a:t>
            </a:r>
            <a:r>
              <a:rPr lang="en-US" altLang="ko-KR"/>
              <a:t>(polymorphism)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800"/>
              <a:t>3.</a:t>
            </a:r>
            <a:r>
              <a:rPr lang="ko-KR" altLang="en-US" sz="3800"/>
              <a:t> 강제 타입 변환</a:t>
            </a:r>
            <a:br>
              <a:rPr lang="ko-KR" altLang="en-US" sz="3800"/>
            </a:br>
            <a:endParaRPr lang="ko-KR" altLang="en-US" sz="38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3-1.</a:t>
            </a:r>
            <a:r>
              <a:rPr lang="ko-KR" altLang="en-US"/>
              <a:t> 강제 타입 변환</a:t>
            </a:r>
            <a:r>
              <a:rPr lang="en-US" altLang="ko-KR"/>
              <a:t>(Casting)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2565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2"/>
            <a:ext cx="7920880" cy="43502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강제 타입 변환은 부모 타입을 자식 타입으로 변환하는 것을 말합니다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그러나 상속관계에서 모든 부모 타입을 자식 타입으로 바꿀 수 있는 것은 아닙니다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반드시 </a:t>
            </a:r>
            <a:r>
              <a:rPr lang="ko-KR" altLang="en-US" sz="2000" b="1">
                <a:solidFill>
                  <a:srgbClr val="ff0000"/>
                </a:solidFill>
              </a:rPr>
              <a:t>자식타입이 부모타입으로 한번 변환된 객체</a:t>
            </a:r>
            <a:r>
              <a:rPr lang="ko-KR" altLang="en-US" sz="2000" b="1">
                <a:solidFill>
                  <a:srgbClr val="000000"/>
                </a:solidFill>
              </a:rPr>
              <a:t>에 대해서만 강제 타입 변환을 사용할 수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ko-KR" altLang="en-US" sz="2000" b="1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3000" b="1" u="sng">
                <a:solidFill>
                  <a:srgbClr val="000000"/>
                </a:solidFill>
              </a:rPr>
              <a:t>이걸 </a:t>
            </a:r>
            <a:r>
              <a:rPr lang="ko-KR" altLang="en-US" sz="3000" b="1" u="sng">
                <a:solidFill>
                  <a:srgbClr val="ff0000"/>
                </a:solidFill>
              </a:rPr>
              <a:t>왜</a:t>
            </a:r>
            <a:r>
              <a:rPr lang="ko-KR" altLang="en-US" sz="3000" b="1" u="sng">
                <a:solidFill>
                  <a:srgbClr val="000000"/>
                </a:solidFill>
              </a:rPr>
              <a:t> 하는건데</a:t>
            </a:r>
            <a:r>
              <a:rPr lang="en-US" altLang="ko-KR" sz="3000" b="1" u="sng">
                <a:solidFill>
                  <a:srgbClr val="000000"/>
                </a:solidFill>
              </a:rPr>
              <a:t>???</a:t>
            </a:r>
            <a:endParaRPr lang="en-US" altLang="ko-KR" sz="3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3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다형성 적용을 위해 자식객체가 부모타입을 갖게 되면 부모클래스에서 선언된 필드와 메서드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그리고 자식클래스가 오버라이딩한 메서드만 사용할 수 있는 </a:t>
            </a:r>
            <a:r>
              <a:rPr lang="ko-KR" altLang="en-US" sz="2000" b="1">
                <a:solidFill>
                  <a:srgbClr val="ff0000"/>
                </a:solidFill>
              </a:rPr>
              <a:t>제약사항</a:t>
            </a:r>
            <a:r>
              <a:rPr lang="ko-KR" altLang="en-US" sz="2000" b="1">
                <a:solidFill>
                  <a:srgbClr val="000000"/>
                </a:solidFill>
              </a:rPr>
              <a:t>이 생깁니다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이 문제를 해결하기 위해선 다시 자식타입으로 돌려놓는 강제 타입 변환이 꼭 필요합니다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3-2.</a:t>
            </a:r>
            <a:r>
              <a:rPr lang="ko-KR" altLang="en-US"/>
              <a:t> 강제 타입 변환 예시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2565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971600" y="1304989"/>
            <a:ext cx="3600400" cy="40461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Parent {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String field1;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void met1() {}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void met2() {}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Child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extends Parent {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String field2;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void met2() {} //overriding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void met3() {}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"/>
          <p:cNvSpPr/>
          <p:nvPr/>
        </p:nvSpPr>
        <p:spPr>
          <a:xfrm>
            <a:off x="899592" y="1196752"/>
            <a:ext cx="3528392" cy="4464496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4572000" y="1234089"/>
            <a:ext cx="4427984" cy="22215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Parent p = new Child();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//upcasting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p.field1 = “xx”;  //(O)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p.met1(); //(O)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p.met2(); //(O)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오버라이딩 호출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p.field2 = “XX”; // (X)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접근불가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p.met3(); //(X)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접근 불가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9" name=""/>
          <p:cNvCxnSpPr/>
          <p:nvPr/>
        </p:nvCxnSpPr>
        <p:spPr>
          <a:xfrm flipV="1">
            <a:off x="2915816" y="2060848"/>
            <a:ext cx="1656184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"/>
          <p:cNvCxnSpPr>
            <a:endCxn id="108" idx="1"/>
          </p:cNvCxnSpPr>
          <p:nvPr/>
        </p:nvCxnSpPr>
        <p:spPr>
          <a:xfrm rot="5400000" flipH="1" flipV="1">
            <a:off x="2589779" y="2526899"/>
            <a:ext cx="2164240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"/>
          <p:cNvSpPr/>
          <p:nvPr/>
        </p:nvSpPr>
        <p:spPr>
          <a:xfrm>
            <a:off x="4572000" y="1196752"/>
            <a:ext cx="4176464" cy="2304256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4572000" y="3583683"/>
            <a:ext cx="4427984" cy="25294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Child c =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(Child)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p;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//downcasting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c.field1 = “XX”; //(O)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c.met1(); //(O)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c.met2(); //(O)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오버라이딩 호출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1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c.field2 = “XX”; //(O) </a:t>
            </a:r>
            <a:r>
              <a:rPr xmlns:mc="http://schemas.openxmlformats.org/markup-compatibility/2006" xmlns:hp="http://schemas.haansoft.com/office/presentation/8.0" kumimoji="0" lang="ko-KR" altLang="en-US" sz="2000" b="0" i="1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접근 가능</a:t>
            </a:r>
            <a:endParaRPr xmlns:mc="http://schemas.openxmlformats.org/markup-compatibility/2006" xmlns:hp="http://schemas.haansoft.com/office/presentation/8.0" kumimoji="0" lang="ko-KR" altLang="en-US" sz="2000" b="0" i="1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1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c.met3()  //(O)</a:t>
            </a:r>
            <a:r>
              <a:rPr xmlns:mc="http://schemas.openxmlformats.org/markup-compatibility/2006" xmlns:hp="http://schemas.haansoft.com/office/presentation/8.0" kumimoji="0" lang="ko-KR" altLang="en-US" sz="2000" b="0" i="1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접근 가능</a:t>
            </a:r>
            <a:endParaRPr xmlns:mc="http://schemas.openxmlformats.org/markup-compatibility/2006" xmlns:hp="http://schemas.haansoft.com/office/presentation/8.0" kumimoji="0" lang="ko-KR" altLang="en-US" sz="2000" b="0" i="1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"/>
          <p:cNvSpPr/>
          <p:nvPr/>
        </p:nvSpPr>
        <p:spPr>
          <a:xfrm>
            <a:off x="4572000" y="3573016"/>
            <a:ext cx="4104456" cy="2592288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4" name=""/>
          <p:cNvCxnSpPr/>
          <p:nvPr/>
        </p:nvCxnSpPr>
        <p:spPr>
          <a:xfrm rot="10800000" flipV="1">
            <a:off x="2771800" y="2996952"/>
            <a:ext cx="1800200" cy="1224136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"/>
          <p:cNvCxnSpPr/>
          <p:nvPr/>
        </p:nvCxnSpPr>
        <p:spPr>
          <a:xfrm rot="10800000" flipV="1">
            <a:off x="2843808" y="3429000"/>
            <a:ext cx="1728192" cy="144016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3-3.</a:t>
            </a:r>
            <a:r>
              <a:rPr lang="ko-KR" altLang="en-US"/>
              <a:t> 객체 타입 체크 연산자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instanceof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2565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1"/>
            <a:ext cx="7920880" cy="46550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강제 타입 변환의 전제조건은 자식 타입이 부모 타입으로 변환된 경우에만 가능하다는 것인데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이 조건을 만족하지 않은 상태로 강제 타입변환을 시도하면 에러가 발생합니다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</a:rPr>
              <a:t>                      </a:t>
            </a:r>
            <a:r>
              <a:rPr lang="en-US" altLang="ko-KR" sz="2000" b="1">
                <a:solidFill>
                  <a:srgbClr val="000000"/>
                </a:solidFill>
              </a:rPr>
              <a:t>Parent p = new Parent();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 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000000"/>
                </a:solidFill>
              </a:rPr>
              <a:t>Child c = (Child) p;  </a:t>
            </a:r>
            <a:r>
              <a:rPr lang="en-US" altLang="ko-KR" sz="2000" b="1">
                <a:solidFill>
                  <a:srgbClr val="ff0000"/>
                </a:solidFill>
              </a:rPr>
              <a:t>// </a:t>
            </a:r>
            <a:r>
              <a:rPr lang="ko-KR" altLang="en-US" sz="2000" b="1">
                <a:solidFill>
                  <a:srgbClr val="ff0000"/>
                </a:solidFill>
              </a:rPr>
              <a:t>에러 발생</a:t>
            </a:r>
            <a:r>
              <a:rPr lang="en-US" altLang="ko-KR" sz="2000" b="1">
                <a:solidFill>
                  <a:srgbClr val="ff0000"/>
                </a:solidFill>
              </a:rPr>
              <a:t>!</a:t>
            </a:r>
            <a:endParaRPr lang="en-US" altLang="ko-KR" sz="2000" b="1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그러면 부모타입을 가지고 있는 객체가 자식 객체인지 확인하는 방법은 없을까요</a:t>
            </a:r>
            <a:r>
              <a:rPr lang="en-US" altLang="ko-KR" sz="2000" b="1">
                <a:solidFill>
                  <a:srgbClr val="000000"/>
                </a:solidFill>
              </a:rPr>
              <a:t>?</a:t>
            </a:r>
            <a:r>
              <a:rPr lang="ko-KR" altLang="en-US" sz="2000" b="1">
                <a:solidFill>
                  <a:srgbClr val="000000"/>
                </a:solidFill>
              </a:rPr>
              <a:t> 이 때 바로 </a:t>
            </a:r>
            <a:r>
              <a:rPr lang="en-US" altLang="ko-KR" sz="2000" b="1">
                <a:solidFill>
                  <a:srgbClr val="000000"/>
                </a:solidFill>
              </a:rPr>
              <a:t>instanceof</a:t>
            </a:r>
            <a:r>
              <a:rPr lang="ko-KR" altLang="en-US" sz="2000" b="1">
                <a:solidFill>
                  <a:srgbClr val="000000"/>
                </a:solidFill>
              </a:rPr>
              <a:t> 연산자를 사용합니다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000000"/>
                </a:solidFill>
              </a:rPr>
              <a:t>instanceof</a:t>
            </a:r>
            <a:r>
              <a:rPr lang="ko-KR" altLang="en-US" sz="2000" b="1">
                <a:solidFill>
                  <a:srgbClr val="000000"/>
                </a:solidFill>
              </a:rPr>
              <a:t>연산자는 </a:t>
            </a:r>
            <a:r>
              <a:rPr lang="ko-KR" altLang="en-US" sz="2000" b="1">
                <a:solidFill>
                  <a:srgbClr val="0000ff"/>
                </a:solidFill>
              </a:rPr>
              <a:t>좌항에 객체</a:t>
            </a:r>
            <a:r>
              <a:rPr lang="ko-KR" altLang="en-US" sz="2000" b="1">
                <a:solidFill>
                  <a:srgbClr val="000000"/>
                </a:solidFill>
              </a:rPr>
              <a:t>를 </a:t>
            </a:r>
            <a:r>
              <a:rPr lang="ko-KR" altLang="en-US" sz="2000" b="1">
                <a:solidFill>
                  <a:srgbClr val="0000ff"/>
                </a:solidFill>
              </a:rPr>
              <a:t>우항에 타입</a:t>
            </a:r>
            <a:r>
              <a:rPr lang="ko-KR" altLang="en-US" sz="2000" b="1">
                <a:solidFill>
                  <a:srgbClr val="000000"/>
                </a:solidFill>
              </a:rPr>
              <a:t>을 지정하고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</a:rPr>
              <a:t>좌항의 객체가 우항의 타입인지를 체크하여 맞으면 </a:t>
            </a:r>
            <a:r>
              <a:rPr lang="en-US" altLang="ko-KR" sz="2000" b="1">
                <a:solidFill>
                  <a:srgbClr val="000000"/>
                </a:solidFill>
              </a:rPr>
              <a:t>true, </a:t>
            </a:r>
            <a:r>
              <a:rPr lang="ko-KR" altLang="en-US" sz="2000" b="1">
                <a:solidFill>
                  <a:srgbClr val="000000"/>
                </a:solidFill>
              </a:rPr>
              <a:t>틀리면 </a:t>
            </a:r>
            <a:r>
              <a:rPr lang="en-US" altLang="ko-KR" sz="2000" b="1">
                <a:solidFill>
                  <a:srgbClr val="000000"/>
                </a:solidFill>
              </a:rPr>
              <a:t>false</a:t>
            </a:r>
            <a:r>
              <a:rPr lang="ko-KR" altLang="en-US" sz="2000" b="1">
                <a:solidFill>
                  <a:srgbClr val="000000"/>
                </a:solidFill>
              </a:rPr>
              <a:t>를 리턴합니다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</a:rPr>
              <a:t>                    </a:t>
            </a:r>
            <a:r>
              <a:rPr lang="en-US" altLang="ko-KR" sz="2000" b="1">
                <a:solidFill>
                  <a:srgbClr val="000000"/>
                </a:solidFill>
              </a:rPr>
              <a:t>boolean result = p </a:t>
            </a:r>
            <a:r>
              <a:rPr lang="en-US" altLang="ko-KR" sz="2000" b="1">
                <a:solidFill>
                  <a:srgbClr val="0000ff"/>
                </a:solidFill>
              </a:rPr>
              <a:t>instanceof</a:t>
            </a:r>
            <a:r>
              <a:rPr lang="en-US" altLang="ko-KR" sz="2000" b="1">
                <a:solidFill>
                  <a:srgbClr val="000000"/>
                </a:solidFill>
              </a:rPr>
              <a:t> Child;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                    System.out.println(result); =&gt; </a:t>
            </a:r>
            <a:r>
              <a:rPr lang="en-US" altLang="ko-KR" sz="2000" b="1">
                <a:solidFill>
                  <a:srgbClr val="ff0000"/>
                </a:solidFill>
              </a:rPr>
              <a:t>false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106" name=""/>
          <p:cNvSpPr/>
          <p:nvPr/>
        </p:nvSpPr>
        <p:spPr>
          <a:xfrm>
            <a:off x="2843808" y="2348880"/>
            <a:ext cx="4104456" cy="792088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"/>
          <p:cNvSpPr/>
          <p:nvPr/>
        </p:nvSpPr>
        <p:spPr>
          <a:xfrm>
            <a:off x="2519772" y="5085184"/>
            <a:ext cx="4788532" cy="792088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객체지향 프로그래밍 특징</a:t>
            </a:r>
            <a:endParaRPr lang="ko-KR" altLang="en-US"/>
          </a:p>
        </p:txBody>
      </p:sp>
      <p:grpSp>
        <p:nvGrpSpPr>
          <p:cNvPr id="98" name="그룹 27"/>
          <p:cNvGrpSpPr/>
          <p:nvPr/>
        </p:nvGrpSpPr>
        <p:grpSpPr>
          <a:xfrm rot="0">
            <a:off x="1061610" y="1556792"/>
            <a:ext cx="7020779" cy="4248472"/>
            <a:chOff x="1259633" y="1628800"/>
            <a:chExt cx="6480719" cy="4248472"/>
          </a:xfrm>
        </p:grpSpPr>
        <p:sp>
          <p:nvSpPr>
            <p:cNvPr id="99" name="타원 6"/>
            <p:cNvSpPr/>
            <p:nvPr/>
          </p:nvSpPr>
          <p:spPr>
            <a:xfrm>
              <a:off x="1763688" y="2060848"/>
              <a:ext cx="5400600" cy="3816424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0" name="그룹 10"/>
            <p:cNvGrpSpPr/>
            <p:nvPr/>
          </p:nvGrpSpPr>
          <p:grpSpPr>
            <a:xfrm rot="0">
              <a:off x="6012160" y="4221088"/>
              <a:ext cx="1728192" cy="1152128"/>
              <a:chOff x="1115616" y="1700808"/>
              <a:chExt cx="1728192" cy="1152128"/>
            </a:xfrm>
          </p:grpSpPr>
          <p:sp>
            <p:nvSpPr>
              <p:cNvPr id="101" name="타원 4"/>
              <p:cNvSpPr/>
              <p:nvPr/>
            </p:nvSpPr>
            <p:spPr>
              <a:xfrm>
                <a:off x="1115616" y="1700808"/>
                <a:ext cx="1728192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339933">
                      <a:shade val="30000"/>
                      <a:satMod val="115000"/>
                    </a:srgbClr>
                  </a:gs>
                  <a:gs pos="50000">
                    <a:srgbClr val="339933">
                      <a:shade val="67500"/>
                      <a:satMod val="115000"/>
                    </a:srgbClr>
                  </a:gs>
                  <a:gs pos="100000">
                    <a:srgbClr val="339933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2" name="타원 5"/>
              <p:cNvSpPr/>
              <p:nvPr/>
            </p:nvSpPr>
            <p:spPr>
              <a:xfrm>
                <a:off x="1259632" y="1844824"/>
                <a:ext cx="1440160" cy="864096"/>
              </a:xfrm>
              <a:prstGeom prst="ellipse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3" name="타원 6"/>
              <p:cNvSpPr/>
              <p:nvPr/>
            </p:nvSpPr>
            <p:spPr>
              <a:xfrm>
                <a:off x="1619672" y="1726516"/>
                <a:ext cx="720080" cy="14401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95000"/>
                      <a:alpha val="22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54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4" name="타원 7"/>
              <p:cNvSpPr/>
              <p:nvPr/>
            </p:nvSpPr>
            <p:spPr>
              <a:xfrm>
                <a:off x="1512939" y="2539196"/>
                <a:ext cx="93610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50000">
                    <a:schemeClr val="bg1">
                      <a:lumMod val="95000"/>
                      <a:alpha val="10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5" name="TextBox 8"/>
              <p:cNvSpPr txBox="1"/>
              <p:nvPr/>
            </p:nvSpPr>
            <p:spPr>
              <a:xfrm>
                <a:off x="1259631" y="1988840"/>
                <a:ext cx="1317225" cy="447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3. </a:t>
                </a:r>
                <a:r>
                  <a:rPr lang="ko-KR" altLang="en-US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다형성</a:t>
                </a:r>
                <a:endParaRPr lang="ko-KR" altLang="en-US" sz="2400" b="1">
                  <a:solidFill>
                    <a:schemeClr val="bg1"/>
                  </a:solidFill>
                  <a:latin typeface="HY강B"/>
                  <a:ea typeface="HY강B"/>
                </a:endParaRPr>
              </a:p>
            </p:txBody>
          </p:sp>
          <p:sp>
            <p:nvSpPr>
              <p:cNvPr id="106" name="TextBox 9"/>
              <p:cNvSpPr txBox="1"/>
              <p:nvPr/>
            </p:nvSpPr>
            <p:spPr>
              <a:xfrm>
                <a:off x="1271206" y="2370366"/>
                <a:ext cx="1428201" cy="313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500">
                    <a:solidFill>
                      <a:schemeClr val="bg1"/>
                    </a:solidFill>
                    <a:latin typeface="휴먼모음T"/>
                    <a:ea typeface="휴먼모음T"/>
                  </a:rPr>
                  <a:t>(Polymorphism)</a:t>
                </a:r>
                <a:endParaRPr lang="ko-KR" altLang="en-US" sz="1500">
                  <a:solidFill>
                    <a:schemeClr val="bg1"/>
                  </a:solidFill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107" name="TextBox 8"/>
            <p:cNvSpPr txBox="1"/>
            <p:nvPr/>
          </p:nvSpPr>
          <p:spPr>
            <a:xfrm>
              <a:off x="2638861" y="3573016"/>
              <a:ext cx="3788728" cy="10690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200" b="1">
                  <a:ea typeface="(한)볼펜체C"/>
                </a:rPr>
                <a:t>객체지향 프로그래밍</a:t>
              </a:r>
              <a:endParaRPr lang="ko-KR" altLang="en-US" sz="3200" b="1">
                <a:ea typeface="(한)볼펜체C"/>
              </a:endParaRPr>
            </a:p>
            <a:p>
              <a:pPr algn="ctr">
                <a:defRPr/>
              </a:pPr>
              <a:r>
                <a:rPr lang="en-US" altLang="ko-KR" sz="3200" b="1">
                  <a:ea typeface="(한)볼펜체C"/>
                </a:rPr>
                <a:t>(OOP)</a:t>
              </a:r>
              <a:endParaRPr lang="ko-KR" altLang="en-US" sz="3200" b="1">
                <a:ea typeface="(한)볼펜체C"/>
              </a:endParaRPr>
            </a:p>
          </p:txBody>
        </p:sp>
        <p:grpSp>
          <p:nvGrpSpPr>
            <p:cNvPr id="108" name="그룹 12"/>
            <p:cNvGrpSpPr/>
            <p:nvPr/>
          </p:nvGrpSpPr>
          <p:grpSpPr>
            <a:xfrm rot="0">
              <a:off x="3635896" y="1628800"/>
              <a:ext cx="1728192" cy="1152128"/>
              <a:chOff x="1115616" y="1700808"/>
              <a:chExt cx="1728192" cy="1152128"/>
            </a:xfrm>
          </p:grpSpPr>
          <p:sp>
            <p:nvSpPr>
              <p:cNvPr id="109" name="타원 17"/>
              <p:cNvSpPr/>
              <p:nvPr/>
            </p:nvSpPr>
            <p:spPr>
              <a:xfrm>
                <a:off x="1115616" y="1700808"/>
                <a:ext cx="1728192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339933">
                      <a:shade val="30000"/>
                      <a:satMod val="115000"/>
                    </a:srgbClr>
                  </a:gs>
                  <a:gs pos="50000">
                    <a:srgbClr val="339933">
                      <a:shade val="67500"/>
                      <a:satMod val="115000"/>
                    </a:srgbClr>
                  </a:gs>
                  <a:gs pos="100000">
                    <a:srgbClr val="339933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0" name="타원 18"/>
              <p:cNvSpPr/>
              <p:nvPr/>
            </p:nvSpPr>
            <p:spPr>
              <a:xfrm>
                <a:off x="1259632" y="1844824"/>
                <a:ext cx="1440160" cy="864096"/>
              </a:xfrm>
              <a:prstGeom prst="ellipse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1" name="타원 19"/>
              <p:cNvSpPr/>
              <p:nvPr/>
            </p:nvSpPr>
            <p:spPr>
              <a:xfrm>
                <a:off x="1619672" y="1726516"/>
                <a:ext cx="720080" cy="14401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95000"/>
                      <a:alpha val="22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54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2" name="타원 20"/>
              <p:cNvSpPr/>
              <p:nvPr/>
            </p:nvSpPr>
            <p:spPr>
              <a:xfrm>
                <a:off x="1512939" y="2539196"/>
                <a:ext cx="93610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50000">
                    <a:schemeClr val="bg1">
                      <a:lumMod val="95000"/>
                      <a:alpha val="10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3" name="TextBox 21"/>
              <p:cNvSpPr txBox="1"/>
              <p:nvPr/>
            </p:nvSpPr>
            <p:spPr>
              <a:xfrm>
                <a:off x="1335964" y="1974590"/>
                <a:ext cx="1264484" cy="4529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1. </a:t>
                </a:r>
                <a:r>
                  <a:rPr lang="ko-KR" altLang="en-US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캡슐화</a:t>
                </a:r>
                <a:endParaRPr lang="ko-KR" altLang="en-US" sz="2400" b="1">
                  <a:solidFill>
                    <a:schemeClr val="bg1"/>
                  </a:solidFill>
                  <a:latin typeface="HY강B"/>
                  <a:ea typeface="HY강B"/>
                </a:endParaRPr>
              </a:p>
            </p:txBody>
          </p:sp>
          <p:sp>
            <p:nvSpPr>
              <p:cNvPr id="114" name="TextBox 22"/>
              <p:cNvSpPr txBox="1"/>
              <p:nvPr/>
            </p:nvSpPr>
            <p:spPr>
              <a:xfrm>
                <a:off x="1271206" y="2370366"/>
                <a:ext cx="1366054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500">
                    <a:solidFill>
                      <a:schemeClr val="bg1"/>
                    </a:solidFill>
                    <a:latin typeface="휴먼모음T"/>
                    <a:ea typeface="휴먼모음T"/>
                  </a:rPr>
                  <a:t>(Encapsulation)</a:t>
                </a:r>
                <a:endParaRPr lang="ko-KR" altLang="en-US" sz="1500">
                  <a:solidFill>
                    <a:schemeClr val="bg1"/>
                  </a:solidFill>
                  <a:latin typeface="휴먼모음T"/>
                  <a:ea typeface="휴먼모음T"/>
                </a:endParaRPr>
              </a:p>
            </p:txBody>
          </p:sp>
        </p:grpSp>
        <p:grpSp>
          <p:nvGrpSpPr>
            <p:cNvPr id="115" name="그룹 19"/>
            <p:cNvGrpSpPr/>
            <p:nvPr/>
          </p:nvGrpSpPr>
          <p:grpSpPr>
            <a:xfrm rot="0">
              <a:off x="1259633" y="4221088"/>
              <a:ext cx="1728192" cy="1152128"/>
              <a:chOff x="1115616" y="1700808"/>
              <a:chExt cx="1728192" cy="1152128"/>
            </a:xfrm>
          </p:grpSpPr>
          <p:sp>
            <p:nvSpPr>
              <p:cNvPr id="116" name="타원 11"/>
              <p:cNvSpPr/>
              <p:nvPr/>
            </p:nvSpPr>
            <p:spPr>
              <a:xfrm>
                <a:off x="1115616" y="1700808"/>
                <a:ext cx="1728192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339933">
                      <a:shade val="30000"/>
                      <a:satMod val="115000"/>
                    </a:srgbClr>
                  </a:gs>
                  <a:gs pos="50000">
                    <a:srgbClr val="339933">
                      <a:shade val="67500"/>
                      <a:satMod val="115000"/>
                    </a:srgbClr>
                  </a:gs>
                  <a:gs pos="100000">
                    <a:srgbClr val="339933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7" name="타원 12"/>
              <p:cNvSpPr/>
              <p:nvPr/>
            </p:nvSpPr>
            <p:spPr>
              <a:xfrm>
                <a:off x="1259632" y="1844824"/>
                <a:ext cx="1440160" cy="864096"/>
              </a:xfrm>
              <a:prstGeom prst="ellipse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8" name="타원 13"/>
              <p:cNvSpPr/>
              <p:nvPr/>
            </p:nvSpPr>
            <p:spPr>
              <a:xfrm>
                <a:off x="1619672" y="1726516"/>
                <a:ext cx="720080" cy="14401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95000"/>
                      <a:alpha val="22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54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9" name="타원 14"/>
              <p:cNvSpPr/>
              <p:nvPr/>
            </p:nvSpPr>
            <p:spPr>
              <a:xfrm>
                <a:off x="1512939" y="2539196"/>
                <a:ext cx="93610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50000">
                    <a:schemeClr val="bg1">
                      <a:lumMod val="95000"/>
                      <a:alpha val="10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0" name="TextBox 15"/>
              <p:cNvSpPr txBox="1"/>
              <p:nvPr/>
            </p:nvSpPr>
            <p:spPr>
              <a:xfrm>
                <a:off x="1483045" y="1988840"/>
                <a:ext cx="1039042" cy="447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2. </a:t>
                </a:r>
                <a:r>
                  <a:rPr lang="ko-KR" altLang="en-US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상속</a:t>
                </a:r>
                <a:endParaRPr lang="ko-KR" altLang="en-US" sz="2400" b="1">
                  <a:solidFill>
                    <a:schemeClr val="bg1"/>
                  </a:solidFill>
                  <a:latin typeface="HY강B"/>
                  <a:ea typeface="HY강B"/>
                </a:endParaRPr>
              </a:p>
            </p:txBody>
          </p:sp>
          <p:sp>
            <p:nvSpPr>
              <p:cNvPr id="121" name="TextBox 16"/>
              <p:cNvSpPr txBox="1"/>
              <p:nvPr/>
            </p:nvSpPr>
            <p:spPr>
              <a:xfrm>
                <a:off x="1403647" y="2370366"/>
                <a:ext cx="1157417" cy="313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500">
                    <a:solidFill>
                      <a:schemeClr val="bg1"/>
                    </a:solidFill>
                    <a:latin typeface="휴먼모음T"/>
                    <a:ea typeface="휴먼모음T"/>
                  </a:rPr>
                  <a:t>(Inheritance)</a:t>
                </a:r>
                <a:endParaRPr lang="ko-KR" altLang="en-US" sz="1500">
                  <a:solidFill>
                    <a:schemeClr val="bg1"/>
                  </a:solidFill>
                  <a:latin typeface="휴먼모음T"/>
                  <a:ea typeface="휴먼모음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타입변환과 다형성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다형성이란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16070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다형성이란 객체들이 여러가지 형태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즉 타입을 이용할 수 있는 성질을 말합니다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자바는 다형성을 위해 객체들의 부모타입변환을 허용하고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즉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부모 타입에 모든 자식 객체를 대입할 수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다형성을 이용하면 객체의 부품화를 할 수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pic>
        <p:nvPicPr>
          <p:cNvPr id="10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1600" y="2924944"/>
            <a:ext cx="2343150" cy="2739390"/>
          </a:xfrm>
          <a:prstGeom prst="rect">
            <a:avLst/>
          </a:prstGeom>
        </p:spPr>
      </p:pic>
      <p:pic>
        <p:nvPicPr>
          <p:cNvPr id="10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68144" y="2868666"/>
            <a:ext cx="1512168" cy="1120668"/>
          </a:xfrm>
          <a:prstGeom prst="rect">
            <a:avLst/>
          </a:prstGeom>
        </p:spPr>
      </p:pic>
      <p:pic>
        <p:nvPicPr>
          <p:cNvPr id="10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4379705"/>
            <a:ext cx="1728192" cy="1425559"/>
          </a:xfrm>
          <a:prstGeom prst="rect">
            <a:avLst/>
          </a:prstGeom>
        </p:spPr>
      </p:pic>
      <p:pic>
        <p:nvPicPr>
          <p:cNvPr id="10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76256" y="4365104"/>
            <a:ext cx="1699023" cy="1409328"/>
          </a:xfrm>
          <a:prstGeom prst="rect">
            <a:avLst/>
          </a:prstGeom>
        </p:spPr>
      </p:pic>
      <p:sp>
        <p:nvSpPr>
          <p:cNvPr id="108" name=""/>
          <p:cNvSpPr/>
          <p:nvPr/>
        </p:nvSpPr>
        <p:spPr>
          <a:xfrm rot="3645260">
            <a:off x="5725756" y="3723827"/>
            <a:ext cx="236611" cy="142424"/>
          </a:xfrm>
          <a:prstGeom prst="triangle">
            <a:avLst>
              <a:gd name="adj" fmla="val 50000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9" name=""/>
          <p:cNvCxnSpPr>
            <a:endCxn id="108" idx="3"/>
          </p:cNvCxnSpPr>
          <p:nvPr/>
        </p:nvCxnSpPr>
        <p:spPr>
          <a:xfrm rot="5400000" flipH="1" flipV="1">
            <a:off x="5301933" y="3861152"/>
            <a:ext cx="511314" cy="448672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0" name=""/>
          <p:cNvSpPr/>
          <p:nvPr/>
        </p:nvSpPr>
        <p:spPr>
          <a:xfrm rot="18111512">
            <a:off x="7313151" y="3678498"/>
            <a:ext cx="239763" cy="144704"/>
          </a:xfrm>
          <a:prstGeom prst="triangle">
            <a:avLst>
              <a:gd name="adj" fmla="val 50000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1" name=""/>
          <p:cNvCxnSpPr>
            <a:stCxn id="110" idx="3"/>
          </p:cNvCxnSpPr>
          <p:nvPr/>
        </p:nvCxnSpPr>
        <p:spPr>
          <a:xfrm rot="16200000" flipH="1">
            <a:off x="7473402" y="3810122"/>
            <a:ext cx="504056" cy="461891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2" name=""/>
          <p:cNvSpPr txBox="1"/>
          <p:nvPr/>
        </p:nvSpPr>
        <p:spPr>
          <a:xfrm>
            <a:off x="7380312" y="3065532"/>
            <a:ext cx="1619672" cy="3634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모니터 타입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5832648" y="4000097"/>
            <a:ext cx="1619672" cy="3650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상속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4572000" y="5805264"/>
            <a:ext cx="1619672" cy="3658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삼성 모니터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948264" y="5800297"/>
            <a:ext cx="1619672" cy="3650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LG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모니터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6" name=""/>
          <p:cNvCxnSpPr/>
          <p:nvPr/>
        </p:nvCxnSpPr>
        <p:spPr>
          <a:xfrm rot="10800000">
            <a:off x="3419872" y="3429000"/>
            <a:ext cx="223224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"/>
          <p:cNvSpPr txBox="1"/>
          <p:nvPr/>
        </p:nvSpPr>
        <p:spPr>
          <a:xfrm>
            <a:off x="3762164" y="2924944"/>
            <a:ext cx="1619672" cy="3650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장착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다형성의 이점 </a:t>
            </a:r>
            <a:r>
              <a:rPr lang="en-US" altLang="ko-KR"/>
              <a:t>-</a:t>
            </a:r>
            <a:r>
              <a:rPr lang="ko-KR" altLang="en-US"/>
              <a:t> 객체의 교환성 증가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71600" y="1340768"/>
            <a:ext cx="3096344" cy="17339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class Computer {</a:t>
            </a:r>
            <a:endParaRPr lang="en-US" altLang="ko-KR"/>
          </a:p>
          <a:p>
            <a:pPr>
              <a:defRPr/>
            </a:pPr>
            <a:r>
              <a:rPr lang="en-US" altLang="ko-KR"/>
              <a:t>   </a:t>
            </a:r>
            <a:r>
              <a:rPr lang="en-US" altLang="ko-KR">
                <a:solidFill>
                  <a:srgbClr val="0000ff"/>
                </a:solidFill>
              </a:rPr>
              <a:t>LGMonitor</a:t>
            </a:r>
            <a:r>
              <a:rPr lang="en-US" altLang="ko-KR"/>
              <a:t> monitor;   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LGMonitor {}</a:t>
            </a:r>
            <a:endParaRPr lang="en-US" altLang="ko-KR"/>
          </a:p>
          <a:p>
            <a:pPr>
              <a:defRPr/>
            </a:pPr>
            <a:r>
              <a:rPr lang="en-US" altLang="ko-KR"/>
              <a:t>class HPMonitor {}</a:t>
            </a:r>
            <a:endParaRPr lang="en-US" altLang="ko-KR"/>
          </a:p>
        </p:txBody>
      </p:sp>
      <p:sp>
        <p:nvSpPr>
          <p:cNvPr id="133" name=""/>
          <p:cNvSpPr txBox="1"/>
          <p:nvPr/>
        </p:nvSpPr>
        <p:spPr>
          <a:xfrm>
            <a:off x="4355976" y="1728277"/>
            <a:ext cx="4392488" cy="9086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Computer com = new Computer();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com.monitor = new LGMonitor; // (O)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com.monitor = new HPMonitor();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// (X)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899592" y="3573016"/>
            <a:ext cx="4608512" cy="255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Computer {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Monitor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monitor;  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Monitor {}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LGMonitor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extends Monitor {}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HPMonitor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extends Monitor {}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4283968" y="3814966"/>
            <a:ext cx="4392488" cy="9101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Computer com = new Computer();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com.monitor = new LGMonitor; // (O)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com.monitor = new HPMonitor();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// (O)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6" name=""/>
          <p:cNvSpPr/>
          <p:nvPr/>
        </p:nvSpPr>
        <p:spPr>
          <a:xfrm>
            <a:off x="899592" y="1268760"/>
            <a:ext cx="2664296" cy="2016224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7" name=""/>
          <p:cNvSpPr/>
          <p:nvPr/>
        </p:nvSpPr>
        <p:spPr>
          <a:xfrm>
            <a:off x="4211960" y="1628800"/>
            <a:ext cx="4464496" cy="1152128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8" name=""/>
          <p:cNvSpPr/>
          <p:nvPr/>
        </p:nvSpPr>
        <p:spPr>
          <a:xfrm>
            <a:off x="899592" y="3429000"/>
            <a:ext cx="2664296" cy="2736304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9" name=""/>
          <p:cNvSpPr/>
          <p:nvPr/>
        </p:nvSpPr>
        <p:spPr>
          <a:xfrm>
            <a:off x="4211960" y="3717032"/>
            <a:ext cx="4464496" cy="108012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4067944" y="5162495"/>
            <a:ext cx="4536504" cy="6427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- </a:t>
            </a:r>
            <a:r>
              <a:rPr lang="ko-KR" altLang="en-US" b="1"/>
              <a:t>필드에 다형성을 적용한 결과 다양한 모니터객체를 교환할 수 있게 되었다</a:t>
            </a:r>
            <a:r>
              <a:rPr lang="en-US" altLang="ko-KR" b="1"/>
              <a:t>!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1-3.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 다형성의 이점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 이종모음 배열 구성이 가능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<a:ln w="9525" cap="flat" cmpd="sng" algn="ctr">
                <a:solidFill>
                  <a:srgbClr val="fffff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ffff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83568" y="764704"/>
            <a:ext cx="8136904" cy="561662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15616" y="1583477"/>
            <a:ext cx="2088232" cy="10054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class Album {}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class DVD {}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class Book {}</a:t>
            </a:r>
            <a:endParaRPr lang="en-US" altLang="ko-KR" sz="2000"/>
          </a:p>
        </p:txBody>
      </p:sp>
      <p:sp>
        <p:nvSpPr>
          <p:cNvPr id="141" name=""/>
          <p:cNvSpPr txBox="1"/>
          <p:nvPr/>
        </p:nvSpPr>
        <p:spPr>
          <a:xfrm>
            <a:off x="3779912" y="850424"/>
            <a:ext cx="4932040" cy="22909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Album a = new Album();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DVD d = new DVD();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Book b = new Book();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배열을 배울 때 배열은 동종모음 구조라고 하였습니다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즉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같은 타입의 데이터만 배열에 저장할 수 있죠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그러면 위의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객체를 하나의 배열에 담을 수 있을까요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??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2" name=""/>
          <p:cNvSpPr/>
          <p:nvPr/>
        </p:nvSpPr>
        <p:spPr>
          <a:xfrm>
            <a:off x="1043608" y="1412776"/>
            <a:ext cx="1944216" cy="1440160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3" name=""/>
          <p:cNvSpPr/>
          <p:nvPr/>
        </p:nvSpPr>
        <p:spPr>
          <a:xfrm>
            <a:off x="3707904" y="836712"/>
            <a:ext cx="4896544" cy="2448272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971600" y="3645024"/>
            <a:ext cx="2304256" cy="25252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class Item {}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Album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extends Item {}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DVD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extends Item {}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Book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extends Item {}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6" name=""/>
          <p:cNvSpPr/>
          <p:nvPr/>
        </p:nvSpPr>
        <p:spPr>
          <a:xfrm>
            <a:off x="899592" y="3573016"/>
            <a:ext cx="2664296" cy="266429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816424" y="3429000"/>
            <a:ext cx="4932040" cy="28555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Item a = new Album();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Item d = new DVD();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Item b = new Book();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다형성을 통해 타입을 부모타입인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Item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통일했습니다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배열은 동종모음 구조라고 했던 것 기억나시나요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이제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객체가 같은 타입이 되었으니 배열도 가능하겠죠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Item[] items = {a, d, b};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8" name=""/>
          <p:cNvSpPr/>
          <p:nvPr/>
        </p:nvSpPr>
        <p:spPr>
          <a:xfrm>
            <a:off x="3707904" y="3429000"/>
            <a:ext cx="5040560" cy="288032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/>
              <a:t>2.</a:t>
            </a:r>
            <a:r>
              <a:rPr lang="ko-KR" altLang="en-US" sz="3800"/>
              <a:t> 메서드 오버로딩과 </a:t>
            </a:r>
            <a:br>
              <a:rPr lang="ko-KR" altLang="en-US" sz="3800"/>
            </a:br>
            <a:r>
              <a:rPr lang="ko-KR" altLang="en-US" sz="3800"/>
              <a:t>매개변수의 다형성</a:t>
            </a:r>
            <a:br>
              <a:rPr lang="ko-KR" altLang="en-US" sz="3800"/>
            </a:br>
            <a:endParaRPr lang="ko-KR" altLang="en-US" sz="38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오버로딩이란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0405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3"/>
            <a:ext cx="7920880" cy="6926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하나의 클래스 내에서 같은 이름의 메서드를 여러 개 선언하는 것을 메서드 오버로딩</a:t>
            </a:r>
            <a:r>
              <a:rPr lang="en-US" altLang="ko-KR" sz="2000" b="1">
                <a:solidFill>
                  <a:srgbClr val="000000"/>
                </a:solidFill>
              </a:rPr>
              <a:t>(overloading)</a:t>
            </a:r>
            <a:r>
              <a:rPr lang="ko-KR" altLang="en-US" sz="2000" b="1">
                <a:solidFill>
                  <a:srgbClr val="000000"/>
                </a:solidFill>
              </a:rPr>
              <a:t>이라고 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89" name=""/>
          <p:cNvSpPr/>
          <p:nvPr/>
        </p:nvSpPr>
        <p:spPr>
          <a:xfrm>
            <a:off x="1007604" y="2276872"/>
            <a:ext cx="7128792" cy="288031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31640" y="2492896"/>
            <a:ext cx="6336704" cy="25534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class A {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</a:t>
            </a:r>
            <a:r>
              <a:rPr lang="ko-KR" altLang="en-US" u="sng"/>
              <a:t>리턴 타입</a:t>
            </a:r>
            <a:r>
              <a:rPr lang="ko-KR" altLang="en-US"/>
              <a:t>   </a:t>
            </a:r>
            <a:r>
              <a:rPr lang="ko-KR" altLang="en-US" u="sng"/>
              <a:t>메서드이름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ko-KR" altLang="en-US" u="sng"/>
              <a:t>매개변수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...</a:t>
            </a:r>
            <a:r>
              <a:rPr lang="ko-KR" altLang="en-US"/>
              <a:t> </a:t>
            </a:r>
            <a:r>
              <a:rPr lang="en-US" altLang="ko-KR"/>
              <a:t>)</a:t>
            </a:r>
            <a:r>
              <a:rPr lang="ko-KR" altLang="en-US"/>
              <a:t>  </a:t>
            </a:r>
            <a:r>
              <a:rPr lang="en-US" altLang="ko-KR"/>
              <a:t>{}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리턴 타입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ko-KR" altLang="en-US" sz="1800" b="0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메서드이름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매개변수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{}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91" name=""/>
          <p:cNvSpPr/>
          <p:nvPr/>
        </p:nvSpPr>
        <p:spPr>
          <a:xfrm>
            <a:off x="1835696" y="3501008"/>
            <a:ext cx="792088" cy="43204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무관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3203848" y="3501008"/>
            <a:ext cx="792088" cy="432048"/>
          </a:xfrm>
          <a:prstGeom prst="flowChartProcess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동일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/>
          <p:nvPr/>
        </p:nvSpPr>
        <p:spPr>
          <a:xfrm>
            <a:off x="4427984" y="3495675"/>
            <a:ext cx="3312368" cy="432048"/>
          </a:xfrm>
          <a:prstGeom prst="flowChartProcess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타입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개수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순서가 달라야함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2-2.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 매개변수의 다형성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<a:ln w="9525" cap="flat" cmpd="sng" algn="ctr">
                <a:solidFill>
                  <a:srgbClr val="fffff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ffff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83568" y="764704"/>
            <a:ext cx="8136904" cy="561662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15616" y="1583477"/>
            <a:ext cx="2088232" cy="16150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class Car {}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class Sonata 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 extends Car {}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class Tucson 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 extends Car {}</a:t>
            </a:r>
            <a:endParaRPr lang="en-US" altLang="ko-KR" sz="2000"/>
          </a:p>
        </p:txBody>
      </p:sp>
      <p:sp>
        <p:nvSpPr>
          <p:cNvPr id="141" name=""/>
          <p:cNvSpPr txBox="1"/>
          <p:nvPr/>
        </p:nvSpPr>
        <p:spPr>
          <a:xfrm>
            <a:off x="3816424" y="1138078"/>
            <a:ext cx="4932040" cy="28319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Driver {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public void drive(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Sonata s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{}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public void drive(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Tucson t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{}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Driver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객체가 운전을 수행하는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메서드가 오버로딩에 의해 운전할 수 있는 차량을 매개변수로 선언했을 때 만약 차종이 많다면 오버로딩의 개수가 늘어나 비효율적이겠죠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??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2" name=""/>
          <p:cNvSpPr/>
          <p:nvPr/>
        </p:nvSpPr>
        <p:spPr>
          <a:xfrm>
            <a:off x="1043608" y="1412776"/>
            <a:ext cx="2232248" cy="2016224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3" name=""/>
          <p:cNvSpPr/>
          <p:nvPr/>
        </p:nvSpPr>
        <p:spPr>
          <a:xfrm>
            <a:off x="3707904" y="1124744"/>
            <a:ext cx="5040560" cy="2880320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3779912" y="4269466"/>
            <a:ext cx="4932040" cy="25580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Driver {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public void drive(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Car c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{}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이런 경우 매개 변수에도 다형성을 적용하여 부모타입인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Car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타입으로 자식 객체인 여러 자동차들을 처리할 수 있습니다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0" name=""/>
          <p:cNvSpPr/>
          <p:nvPr/>
        </p:nvSpPr>
        <p:spPr>
          <a:xfrm>
            <a:off x="3707904" y="4149080"/>
            <a:ext cx="5040560" cy="216024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619</ep:Words>
  <ep:PresentationFormat>화면 슬라이드 쇼(4:3)</ep:PresentationFormat>
  <ep:Paragraphs>125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다형성(polymorphism)</vt:lpstr>
      <vt:lpstr>* 객체지향 프로그래밍 특징</vt:lpstr>
      <vt:lpstr>1. 타입변환과 다형성</vt:lpstr>
      <vt:lpstr>1-1. 다형성이란?</vt:lpstr>
      <vt:lpstr>1-2. 다형성의 이점 - 객체의 교환성 증가</vt:lpstr>
      <vt:lpstr>1-3. 다형성의 이점 - 이종모음 배열 구성이 가능</vt:lpstr>
      <vt:lpstr>2. 메서드 오버로딩과  매개변수의 다형성</vt:lpstr>
      <vt:lpstr>2-1. 오버로딩이란?</vt:lpstr>
      <vt:lpstr>2-2. 매개변수의 다형성</vt:lpstr>
      <vt:lpstr>3. 강제 타입 변환</vt:lpstr>
      <vt:lpstr>3-1. 강제 타입 변환(Casting)</vt:lpstr>
      <vt:lpstr>3-2. 강제 타입 변환 예시</vt:lpstr>
      <vt:lpstr>3-3. 객체 타입 체크 연산자 - instanceof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2020-09-14T08:06:30.940</dcterms:modified>
  <cp:revision>405</cp:revision>
  <dc:title>PowerPoint 프레젠테이션</dc:title>
  <cp:version/>
</cp:coreProperties>
</file>