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59"/>
  </p:normalViewPr>
  <p:slideViewPr>
    <p:cSldViewPr>
      <p:cViewPr varScale="1">
        <p:scale>
          <a:sx n="100" d="100"/>
          <a:sy n="100" d="100"/>
        </p:scale>
        <p:origin x="-3060" y="-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C3569D2-49F6-4A41-AEB0-51537D697DA4}" type="datetime1">
              <a:rPr lang="ko-KR" altLang="en-US"/>
              <a:pPr lvl="0">
                <a:defRPr/>
              </a:pPr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1D1DA14-FE77-40ED-816D-ED067BD07CF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068960"/>
            <a:ext cx="9359900" cy="1296144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추상 클래스</a:t>
            </a:r>
            <a:br>
              <a:rPr lang="ko-KR" altLang="en-US"/>
            </a:br>
            <a:r>
              <a:rPr lang="en-US" altLang="ko-KR"/>
              <a:t>(abstract class)</a:t>
            </a:r>
            <a:endParaRPr lang="en-US" altLang="ko-KR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  <p:sp>
        <p:nvSpPr>
          <p:cNvPr id="6" name="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<a:solidFill>
                <a:srgbClr val="eb58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ja-JP" altLang="ko-KR" sz="3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추상클래스의 개념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추상적의 의미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446449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27584" y="1080189"/>
            <a:ext cx="7920880" cy="41185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사전적 의미로 </a:t>
            </a:r>
            <a:r>
              <a:rPr lang="ko-KR" altLang="en-US" sz="2200" b="1">
                <a:solidFill>
                  <a:srgbClr val="ff0000"/>
                </a:solidFill>
              </a:rPr>
              <a:t>추상</a:t>
            </a:r>
            <a:r>
              <a:rPr lang="en-US" altLang="ko-KR" sz="2200" b="1">
                <a:solidFill>
                  <a:srgbClr val="ff0000"/>
                </a:solidFill>
              </a:rPr>
              <a:t>(abstract)</a:t>
            </a:r>
            <a:r>
              <a:rPr lang="ko-KR" altLang="en-US" sz="2200" b="1">
                <a:solidFill>
                  <a:srgbClr val="000000"/>
                </a:solidFill>
              </a:rPr>
              <a:t>는 어떤 사물이 실체가 없이 일정한 형태나 성질이 없고 막연하고 일반적인 것을 뜻합니다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r>
              <a:rPr lang="ko-KR" altLang="en-US" sz="2200" b="1">
                <a:solidFill>
                  <a:srgbClr val="000000"/>
                </a:solidFill>
              </a:rPr>
              <a:t> </a:t>
            </a:r>
            <a:endParaRPr lang="ko-KR" altLang="en-US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예를 들면 차량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동물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회사 등은 구체적인 대상이 아닌 많은 카테고리들을 모아둔 추상적인 집합적 개념이라는 것입니다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호랑이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고양이</a:t>
            </a:r>
            <a:r>
              <a:rPr lang="en-US" altLang="ko-KR" sz="2200" b="1">
                <a:solidFill>
                  <a:srgbClr val="000000"/>
                </a:solidFill>
              </a:rPr>
              <a:t>,</a:t>
            </a:r>
            <a:r>
              <a:rPr lang="ko-KR" altLang="en-US" sz="2200" b="1">
                <a:solidFill>
                  <a:srgbClr val="000000"/>
                </a:solidFill>
              </a:rPr>
              <a:t> 개와 같은 구체적인 대상들을 하나로 모아서 동물이라고 부르는 것과 같이 </a:t>
            </a:r>
            <a:r>
              <a:rPr lang="en-US" altLang="ko-KR" sz="2200" b="1">
                <a:solidFill>
                  <a:srgbClr val="000000"/>
                </a:solidFill>
              </a:rPr>
              <a:t>‘</a:t>
            </a:r>
            <a:r>
              <a:rPr lang="ko-KR" altLang="en-US" sz="2200" b="1">
                <a:solidFill>
                  <a:srgbClr val="000000"/>
                </a:solidFill>
              </a:rPr>
              <a:t>동물</a:t>
            </a:r>
            <a:r>
              <a:rPr lang="en-US" altLang="ko-KR" sz="2200" b="1">
                <a:solidFill>
                  <a:srgbClr val="000000"/>
                </a:solidFill>
              </a:rPr>
              <a:t>’</a:t>
            </a:r>
            <a:r>
              <a:rPr lang="ko-KR" altLang="en-US" sz="2200" b="1">
                <a:solidFill>
                  <a:srgbClr val="000000"/>
                </a:solidFill>
              </a:rPr>
              <a:t>이라는 것은 추상적 개념이 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클래스에도 추상적 개념이 들어간 추상 클래스가 존재합니다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r>
              <a:rPr lang="ko-KR" altLang="en-US" sz="2200" b="1">
                <a:solidFill>
                  <a:srgbClr val="000000"/>
                </a:solidFill>
              </a:rPr>
              <a:t> 추상적인 것은 실체가 없기 때문에 </a:t>
            </a:r>
            <a:r>
              <a:rPr lang="ko-KR" altLang="en-US" sz="2200" b="1">
                <a:solidFill>
                  <a:srgbClr val="ff0000"/>
                </a:solidFill>
              </a:rPr>
              <a:t>추상클래스는 객체를 생성할 수 없습니다</a:t>
            </a:r>
            <a:r>
              <a:rPr lang="en-US" altLang="ko-KR" sz="2200" b="1">
                <a:solidFill>
                  <a:srgbClr val="ff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rgbClr val="000000"/>
                </a:solidFill>
              </a:rPr>
              <a:t>-</a:t>
            </a:r>
            <a:r>
              <a:rPr lang="ko-KR" altLang="en-US" sz="2200" b="1">
                <a:solidFill>
                  <a:srgbClr val="000000"/>
                </a:solidFill>
              </a:rPr>
              <a:t> 단지 구체적인 실체클래스에게 </a:t>
            </a:r>
            <a:r>
              <a:rPr lang="ko-KR" altLang="en-US" sz="2200" b="1">
                <a:solidFill>
                  <a:srgbClr val="ff0000"/>
                </a:solidFill>
              </a:rPr>
              <a:t>속성과 기능을 전달하는 매개체</a:t>
            </a:r>
            <a:r>
              <a:rPr lang="ko-KR" altLang="en-US" sz="2200" b="1">
                <a:solidFill>
                  <a:srgbClr val="000000"/>
                </a:solidFill>
              </a:rPr>
              <a:t>가 될 뿐이죠</a:t>
            </a:r>
            <a:r>
              <a:rPr lang="en-US" altLang="ko-KR" sz="2200" b="1">
                <a:solidFill>
                  <a:srgbClr val="000000"/>
                </a:solidFill>
              </a:rPr>
              <a:t>.</a:t>
            </a:r>
            <a:endParaRPr lang="en-US" altLang="ko-KR" sz="2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추상클래스의 용도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11256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27584" y="1080187"/>
            <a:ext cx="7920880" cy="45852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객체지향 프로그래밍에서는 객체간 공통된 속성과 기능을 상속이라는 개념을 통해 처리합니다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r>
              <a:rPr lang="ko-KR" altLang="en-US" sz="2000" b="1">
                <a:solidFill>
                  <a:srgbClr val="000000"/>
                </a:solidFill>
              </a:rPr>
              <a:t> </a:t>
            </a:r>
            <a:endParaRPr lang="ko-KR" altLang="en-US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상속을 통해 생성된 부모클래스를 추상 클래스로 만들어 사용하는데 그 이유가 뭘까요</a:t>
            </a:r>
            <a:r>
              <a:rPr lang="en-US" altLang="ko-KR" sz="2000" b="1">
                <a:solidFill>
                  <a:srgbClr val="000000"/>
                </a:solidFill>
              </a:rPr>
              <a:t>?</a:t>
            </a: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2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900" b="1">
                <a:solidFill>
                  <a:srgbClr val="000000"/>
                </a:solidFill>
              </a:rPr>
              <a:t>#</a:t>
            </a:r>
            <a:r>
              <a:rPr lang="ko-KR" altLang="en-US" sz="1900" b="1">
                <a:solidFill>
                  <a:srgbClr val="000000"/>
                </a:solidFill>
              </a:rPr>
              <a:t> 실체 클래스들의 </a:t>
            </a:r>
            <a:r>
              <a:rPr lang="ko-KR" altLang="en-US" sz="1900" b="1">
                <a:solidFill>
                  <a:srgbClr val="ff0000"/>
                </a:solidFill>
              </a:rPr>
              <a:t>공통된 필드와 메서드의 이름을 통일</a:t>
            </a:r>
            <a:r>
              <a:rPr lang="ko-KR" altLang="en-US" sz="1900" b="1">
                <a:solidFill>
                  <a:srgbClr val="000000"/>
                </a:solidFill>
              </a:rPr>
              <a:t>하기 위해서</a:t>
            </a:r>
            <a:endParaRPr lang="ko-KR" altLang="en-US" sz="19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900" b="1">
                <a:solidFill>
                  <a:srgbClr val="000000"/>
                </a:solidFill>
              </a:rPr>
              <a:t>-</a:t>
            </a:r>
            <a:r>
              <a:rPr lang="ko-KR" altLang="en-US" sz="1900" b="1">
                <a:solidFill>
                  <a:srgbClr val="000000"/>
                </a:solidFill>
              </a:rPr>
              <a:t> 개발 프로젝트에서 설계자와 코더는 일반적으로 다른사람이고 코더는 여러명일 가능성이 큽니다</a:t>
            </a:r>
            <a:r>
              <a:rPr lang="en-US" altLang="ko-KR" sz="1900" b="1">
                <a:solidFill>
                  <a:srgbClr val="000000"/>
                </a:solidFill>
              </a:rPr>
              <a:t>.</a:t>
            </a:r>
            <a:r>
              <a:rPr lang="ko-KR" altLang="en-US" sz="1900" b="1">
                <a:solidFill>
                  <a:srgbClr val="000000"/>
                </a:solidFill>
              </a:rPr>
              <a:t> </a:t>
            </a:r>
            <a:endParaRPr lang="ko-KR" altLang="en-US" sz="19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900" b="1">
                <a:solidFill>
                  <a:srgbClr val="000000"/>
                </a:solidFill>
              </a:rPr>
              <a:t>-</a:t>
            </a:r>
            <a:r>
              <a:rPr lang="ko-KR" altLang="en-US" sz="1900" b="1">
                <a:solidFill>
                  <a:srgbClr val="000000"/>
                </a:solidFill>
              </a:rPr>
              <a:t> </a:t>
            </a:r>
            <a:r>
              <a:rPr lang="en-US" altLang="ko-KR" sz="1900" b="1">
                <a:solidFill>
                  <a:srgbClr val="000000"/>
                </a:solidFill>
              </a:rPr>
              <a:t>A</a:t>
            </a:r>
            <a:r>
              <a:rPr lang="ko-KR" altLang="en-US" sz="1900" b="1">
                <a:solidFill>
                  <a:srgbClr val="000000"/>
                </a:solidFill>
              </a:rPr>
              <a:t>라는 코더는 객체의 움직임을 처리하는 기능의 이름을 </a:t>
            </a:r>
            <a:r>
              <a:rPr lang="en-US" altLang="ko-KR" sz="1900" b="1">
                <a:solidFill>
                  <a:srgbClr val="000000"/>
                </a:solidFill>
              </a:rPr>
              <a:t>move()</a:t>
            </a:r>
            <a:r>
              <a:rPr lang="ko-KR" altLang="en-US" sz="1900" b="1">
                <a:solidFill>
                  <a:srgbClr val="000000"/>
                </a:solidFill>
              </a:rPr>
              <a:t>라고 짓고</a:t>
            </a:r>
            <a:r>
              <a:rPr lang="en-US" altLang="ko-KR" sz="1900" b="1">
                <a:solidFill>
                  <a:srgbClr val="000000"/>
                </a:solidFill>
              </a:rPr>
              <a:t>,</a:t>
            </a:r>
            <a:r>
              <a:rPr lang="ko-KR" altLang="en-US" sz="1900" b="1">
                <a:solidFill>
                  <a:srgbClr val="000000"/>
                </a:solidFill>
              </a:rPr>
              <a:t> </a:t>
            </a:r>
            <a:r>
              <a:rPr lang="en-US" altLang="ko-KR" sz="1900" b="1">
                <a:solidFill>
                  <a:srgbClr val="000000"/>
                </a:solidFill>
              </a:rPr>
              <a:t>B</a:t>
            </a:r>
            <a:r>
              <a:rPr lang="ko-KR" altLang="en-US" sz="1900" b="1">
                <a:solidFill>
                  <a:srgbClr val="000000"/>
                </a:solidFill>
              </a:rPr>
              <a:t>라는 코더는 </a:t>
            </a:r>
            <a:r>
              <a:rPr lang="en-US" altLang="ko-KR" sz="1900" b="1">
                <a:solidFill>
                  <a:srgbClr val="000000"/>
                </a:solidFill>
              </a:rPr>
              <a:t>walk()</a:t>
            </a:r>
            <a:r>
              <a:rPr lang="ko-KR" altLang="en-US" sz="1900" b="1">
                <a:solidFill>
                  <a:srgbClr val="000000"/>
                </a:solidFill>
              </a:rPr>
              <a:t>라고 짓는다면 같은 기능임에도 불구하고 객체마다 사용방법이 달라집니다</a:t>
            </a:r>
            <a:r>
              <a:rPr lang="en-US" altLang="ko-KR" sz="1900" b="1">
                <a:solidFill>
                  <a:srgbClr val="000000"/>
                </a:solidFill>
              </a:rPr>
              <a:t>.</a:t>
            </a:r>
            <a:r>
              <a:rPr lang="ko-KR" altLang="en-US" sz="1900" b="1">
                <a:solidFill>
                  <a:srgbClr val="000000"/>
                </a:solidFill>
              </a:rPr>
              <a:t> </a:t>
            </a:r>
            <a:endParaRPr lang="ko-KR" altLang="en-US" sz="19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1900" b="1">
                <a:solidFill>
                  <a:srgbClr val="000000"/>
                </a:solidFill>
              </a:rPr>
              <a:t>-</a:t>
            </a:r>
            <a:r>
              <a:rPr lang="ko-KR" altLang="en-US" sz="1900" b="1">
                <a:solidFill>
                  <a:srgbClr val="000000"/>
                </a:solidFill>
              </a:rPr>
              <a:t> 이를 해결하기 위해 설계자는 추상클래스로 추상메서드 </a:t>
            </a:r>
            <a:r>
              <a:rPr lang="en-US" altLang="ko-KR" sz="1900" b="1">
                <a:solidFill>
                  <a:srgbClr val="000000"/>
                </a:solidFill>
              </a:rPr>
              <a:t>move()</a:t>
            </a:r>
            <a:r>
              <a:rPr lang="ko-KR" altLang="en-US" sz="1900" b="1">
                <a:solidFill>
                  <a:srgbClr val="000000"/>
                </a:solidFill>
              </a:rPr>
              <a:t>를 선언하고 코더들에게 이 추상클래스를 상속받게함으로써 이문제를 해결합니다</a:t>
            </a:r>
            <a:r>
              <a:rPr lang="en-US" altLang="ko-KR" sz="1900" b="1">
                <a:solidFill>
                  <a:srgbClr val="000000"/>
                </a:solidFill>
              </a:rPr>
              <a:t>.</a:t>
            </a:r>
            <a:endParaRPr lang="en-US" altLang="ko-KR" sz="19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추상클래스의 선언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추상적 의미를 부여하는 키워드 </a:t>
            </a:r>
            <a:r>
              <a:rPr lang="en-US" altLang="ko-KR"/>
              <a:t>abstract</a:t>
            </a: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40060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71600" y="1340767"/>
            <a:ext cx="3096344" cy="4477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class </a:t>
            </a:r>
            <a:r>
              <a:rPr lang="en-US" altLang="ko-KR">
                <a:solidFill>
                  <a:srgbClr val="ff0000"/>
                </a:solidFill>
              </a:rPr>
              <a:t>abstract</a:t>
            </a:r>
            <a:r>
              <a:rPr lang="en-US" altLang="ko-KR"/>
              <a:t> Person {</a:t>
            </a:r>
            <a:endParaRPr lang="en-US" altLang="ko-KR"/>
          </a:p>
          <a:p>
            <a:pPr>
              <a:defRPr/>
            </a:pPr>
            <a:r>
              <a:rPr lang="en-US" altLang="ko-KR"/>
              <a:t>    </a:t>
            </a:r>
            <a:endParaRPr lang="en-US" altLang="ko-KR"/>
          </a:p>
          <a:p>
            <a:pPr>
              <a:defRPr/>
            </a:pPr>
            <a:r>
              <a:rPr lang="en-US" altLang="ko-KR"/>
              <a:t>    //</a:t>
            </a:r>
            <a:r>
              <a:rPr lang="ko-KR" altLang="en-US"/>
              <a:t>필드</a:t>
            </a:r>
            <a:endParaRPr lang="ko-KR" altLang="en-US"/>
          </a:p>
          <a:p>
            <a:pPr>
              <a:defRPr/>
            </a:pPr>
            <a:r>
              <a:rPr lang="en-US" altLang="ko-KR"/>
              <a:t>    String name;</a:t>
            </a:r>
            <a:endParaRPr lang="en-US" altLang="ko-KR"/>
          </a:p>
          <a:p>
            <a:pPr>
              <a:defRPr/>
            </a:pPr>
            <a:r>
              <a:rPr lang="ko-KR" altLang="en-US"/>
              <a:t>    </a:t>
            </a:r>
            <a:endParaRPr lang="ko-KR" altLang="en-US"/>
          </a:p>
          <a:p>
            <a:pPr>
              <a:defRPr/>
            </a:pPr>
            <a:r>
              <a:rPr lang="ko-KR" altLang="en-US"/>
              <a:t>    </a:t>
            </a:r>
            <a:r>
              <a:rPr lang="en-US" altLang="ko-KR"/>
              <a:t>//</a:t>
            </a:r>
            <a:r>
              <a:rPr lang="ko-KR" altLang="en-US"/>
              <a:t>생성자</a:t>
            </a:r>
            <a:endParaRPr lang="ko-KR" altLang="en-US"/>
          </a:p>
          <a:p>
            <a:pPr>
              <a:defRPr/>
            </a:pPr>
            <a:r>
              <a:rPr lang="en-US" altLang="ko-KR"/>
              <a:t>    Person(String name)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this.name = name;</a:t>
            </a:r>
            <a:endParaRPr lang="en-US" altLang="ko-KR"/>
          </a:p>
          <a:p>
            <a:pPr>
              <a:defRPr/>
            </a:pPr>
            <a:r>
              <a:rPr lang="en-US" altLang="ko-KR"/>
              <a:t>    }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 </a:t>
            </a:r>
            <a:r>
              <a:rPr lang="en-US" altLang="ko-KR"/>
              <a:t>//</a:t>
            </a:r>
            <a:r>
              <a:rPr lang="ko-KR" altLang="en-US"/>
              <a:t>메서드</a:t>
            </a:r>
            <a:endParaRPr lang="ko-KR" altLang="en-US"/>
          </a:p>
          <a:p>
            <a:pPr>
              <a:defRPr/>
            </a:pPr>
            <a:r>
              <a:rPr lang="ko-KR" altLang="en-US"/>
              <a:t>    </a:t>
            </a:r>
            <a:r>
              <a:rPr lang="en-US" altLang="ko-KR"/>
              <a:t>void move() {}</a:t>
            </a:r>
            <a:endParaRPr lang="en-US" altLang="ko-KR"/>
          </a:p>
          <a:p>
            <a:pPr>
              <a:defRPr/>
            </a:pPr>
            <a:r>
              <a:rPr lang="ko-KR" altLang="en-US"/>
              <a:t>    </a:t>
            </a:r>
            <a:endParaRPr lang="ko-KR" altLang="en-US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133" name=""/>
          <p:cNvSpPr txBox="1"/>
          <p:nvPr/>
        </p:nvSpPr>
        <p:spPr>
          <a:xfrm>
            <a:off x="4283967" y="1340768"/>
            <a:ext cx="4392489" cy="201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Student extends Person 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int grade;  //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학년필드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Student(String name) 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super(name);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4283968" y="3670950"/>
            <a:ext cx="4392488" cy="908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Person kim = new Person();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//(X)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불가능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Person kim = new Student();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</a:rPr>
              <a:t>//(O)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6" name=""/>
          <p:cNvSpPr/>
          <p:nvPr/>
        </p:nvSpPr>
        <p:spPr>
          <a:xfrm>
            <a:off x="899592" y="1268760"/>
            <a:ext cx="3168352" cy="4248472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"/>
          <p:cNvSpPr/>
          <p:nvPr/>
        </p:nvSpPr>
        <p:spPr>
          <a:xfrm>
            <a:off x="4211960" y="1268760"/>
            <a:ext cx="4464496" cy="2160240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9" name=""/>
          <p:cNvSpPr/>
          <p:nvPr/>
        </p:nvSpPr>
        <p:spPr>
          <a:xfrm>
            <a:off x="4211960" y="3573016"/>
            <a:ext cx="4464496" cy="108012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211960" y="4946471"/>
            <a:ext cx="4536504" cy="11857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- </a:t>
            </a:r>
            <a:r>
              <a:rPr lang="ko-KR" altLang="en-US" b="1"/>
              <a:t>추상적 개념인 사람은 실제로 객체로 만들 필요가 없다</a:t>
            </a:r>
            <a:r>
              <a:rPr lang="en-US" altLang="ko-KR" b="1"/>
              <a:t>.</a:t>
            </a:r>
            <a:r>
              <a:rPr lang="ko-KR" altLang="en-US" b="1"/>
              <a:t> 구체적인 개념인 학생</a:t>
            </a:r>
            <a:r>
              <a:rPr lang="en-US" altLang="ko-KR" b="1"/>
              <a:t>,</a:t>
            </a:r>
            <a:r>
              <a:rPr lang="ko-KR" altLang="en-US" b="1"/>
              <a:t> 직원</a:t>
            </a:r>
            <a:r>
              <a:rPr lang="en-US" altLang="ko-KR" b="1"/>
              <a:t>,</a:t>
            </a:r>
            <a:r>
              <a:rPr lang="ko-KR" altLang="en-US" b="1"/>
              <a:t> 교사</a:t>
            </a:r>
            <a:r>
              <a:rPr lang="en-US" altLang="ko-KR" b="1"/>
              <a:t>,</a:t>
            </a:r>
            <a:r>
              <a:rPr lang="ko-KR" altLang="en-US" b="1"/>
              <a:t> 의사같은 객체의 규격</a:t>
            </a:r>
            <a:r>
              <a:rPr lang="en-US" altLang="ko-KR" b="1"/>
              <a:t>(</a:t>
            </a:r>
            <a:r>
              <a:rPr lang="ko-KR" altLang="en-US" b="1"/>
              <a:t>다형성</a:t>
            </a:r>
            <a:r>
              <a:rPr lang="en-US" altLang="ko-KR" b="1"/>
              <a:t>)</a:t>
            </a:r>
            <a:r>
              <a:rPr lang="ko-KR" altLang="en-US" b="1"/>
              <a:t>  역할만 하면 된다</a:t>
            </a:r>
            <a:r>
              <a:rPr lang="en-US" altLang="ko-KR" b="1"/>
              <a:t>!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215900" y="3573016"/>
            <a:ext cx="9359900" cy="129614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추상메서드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3-1.</a:t>
            </a:r>
            <a:r>
              <a:rPr lang="ko-KR" altLang="en-US"/>
              <a:t> 추상 메서드</a:t>
            </a:r>
            <a:endParaRPr lang="ko-KR" altLang="en-US"/>
          </a:p>
        </p:txBody>
      </p:sp>
      <p:sp>
        <p:nvSpPr>
          <p:cNvPr id="68" name=""/>
          <p:cNvSpPr/>
          <p:nvPr/>
        </p:nvSpPr>
        <p:spPr>
          <a:xfrm>
            <a:off x="683568" y="980728"/>
            <a:ext cx="8136904" cy="525658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99592" y="1124742"/>
            <a:ext cx="7920880" cy="49693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추상 클래스는 실체 클래스가 공통적으로 가져야 할 필드와 메서드들을 정의해 놓은 추상적인 클래스로 실체 클래스의 </a:t>
            </a:r>
            <a:r>
              <a:rPr lang="ko-KR" altLang="en-US" sz="2000" b="1">
                <a:solidFill>
                  <a:srgbClr val="ff0000"/>
                </a:solidFill>
              </a:rPr>
              <a:t>멤버를 통일</a:t>
            </a:r>
            <a:r>
              <a:rPr lang="ko-KR" altLang="en-US" sz="2000" b="1">
                <a:solidFill>
                  <a:srgbClr val="000000"/>
                </a:solidFill>
              </a:rPr>
              <a:t>화하는데 목적이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</a:t>
            </a:r>
            <a:r>
              <a:rPr lang="ko-KR" altLang="en-US" sz="2000" b="1">
                <a:solidFill>
                  <a:srgbClr val="000000"/>
                </a:solidFill>
              </a:rPr>
              <a:t> 만약 실체 객체들이 모두 동일한 실행 내용을 가지고 있다면 추상 클래스에서 그 내용들을 정의하여 상속해주면 되지만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이름은 같아도 실체 객체들의 실행내용이 다를 경우에는 추상 클래스에서 </a:t>
            </a:r>
            <a:r>
              <a:rPr lang="ko-KR" altLang="en-US" sz="2000" b="1">
                <a:solidFill>
                  <a:srgbClr val="ff0000"/>
                </a:solidFill>
              </a:rPr>
              <a:t>추상 메서드</a:t>
            </a:r>
            <a:r>
              <a:rPr lang="ko-KR" altLang="en-US" sz="2000" b="1">
                <a:solidFill>
                  <a:srgbClr val="000000"/>
                </a:solidFill>
              </a:rPr>
              <a:t>를 만들어 </a:t>
            </a:r>
            <a:r>
              <a:rPr lang="ko-KR" altLang="en-US" sz="2000" b="1">
                <a:solidFill>
                  <a:srgbClr val="ff0000"/>
                </a:solidFill>
              </a:rPr>
              <a:t>오버라이딩을 강제</a:t>
            </a:r>
            <a:r>
              <a:rPr lang="ko-KR" altLang="en-US" sz="2000" b="1">
                <a:solidFill>
                  <a:srgbClr val="000000"/>
                </a:solidFill>
              </a:rPr>
              <a:t>할 수 있습니다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20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- </a:t>
            </a:r>
            <a:r>
              <a:rPr lang="ko-KR" altLang="en-US" sz="2000" b="1">
                <a:solidFill>
                  <a:srgbClr val="000000"/>
                </a:solidFill>
              </a:rPr>
              <a:t>추상 메서드는 일반 메서드와 달리 메서드 블록을 열어 실행내용을 작성하지 않고</a:t>
            </a:r>
            <a:r>
              <a:rPr lang="en-US" altLang="ko-KR" sz="2000" b="1">
                <a:solidFill>
                  <a:srgbClr val="000000"/>
                </a:solidFill>
              </a:rPr>
              <a:t>,</a:t>
            </a:r>
            <a:r>
              <a:rPr lang="ko-KR" altLang="en-US" sz="2000" b="1">
                <a:solidFill>
                  <a:srgbClr val="000000"/>
                </a:solidFill>
              </a:rPr>
              <a:t> 세미콜론으로 닫아 선언만 하여 추상적인 규격만 만들어 둡니다</a:t>
            </a:r>
            <a:r>
              <a:rPr lang="en-US" altLang="ko-KR" sz="2000" b="1">
                <a:solidFill>
                  <a:srgbClr val="000000"/>
                </a:solidFill>
              </a:rPr>
              <a:t>.</a:t>
            </a:r>
            <a:endParaRPr lang="en-US" altLang="ko-KR" sz="2000" b="1">
              <a:solidFill>
                <a:srgbClr val="000000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1259632" y="3429000"/>
            <a:ext cx="7128792" cy="1512168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691680" y="3429000"/>
            <a:ext cx="6336704" cy="14577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public </a:t>
            </a:r>
            <a:r>
              <a:rPr lang="en-US" altLang="ko-KR" b="1">
                <a:solidFill>
                  <a:srgbClr val="0000ff"/>
                </a:solidFill>
              </a:rPr>
              <a:t>abstract </a:t>
            </a:r>
            <a:r>
              <a:rPr lang="en-US" altLang="ko-KR"/>
              <a:t>class Car {</a:t>
            </a:r>
            <a:endParaRPr lang="en-US" altLang="ko-KR"/>
          </a:p>
          <a:p>
            <a:pPr>
              <a:defRPr/>
            </a:pPr>
            <a:r>
              <a:rPr lang="en-US" altLang="ko-KR"/>
              <a:t>   </a:t>
            </a:r>
            <a:endParaRPr lang="en-US" altLang="ko-KR"/>
          </a:p>
          <a:p>
            <a:pPr>
              <a:defRPr/>
            </a:pPr>
            <a:r>
              <a:rPr lang="en-US" altLang="ko-KR"/>
              <a:t>   public </a:t>
            </a:r>
            <a:r>
              <a:rPr lang="en-US" altLang="ko-KR" b="1">
                <a:solidFill>
                  <a:srgbClr val="0000ff"/>
                </a:solidFill>
              </a:rPr>
              <a:t>abstract </a:t>
            </a:r>
            <a:r>
              <a:rPr lang="en-US" altLang="ko-KR"/>
              <a:t>void run();</a:t>
            </a:r>
            <a:endParaRPr lang="en-US" altLang="ko-KR"/>
          </a:p>
          <a:p>
            <a:pPr>
              <a:defRPr/>
            </a:pPr>
            <a:r>
              <a:rPr lang="en-US" altLang="ko-KR"/>
              <a:t>   public </a:t>
            </a:r>
            <a:r>
              <a:rPr lang="en-US" altLang="ko-KR" b="1">
                <a:solidFill>
                  <a:srgbClr val="0000ff"/>
                </a:solidFill>
              </a:rPr>
              <a:t>abstract </a:t>
            </a:r>
            <a:r>
              <a:rPr lang="en-US" altLang="ko-KR"/>
              <a:t>void break();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-150" normalizeH="0" baseline="0" mc:Ignorable="hp" hp:hslEmbossed="0"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3-2.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  <a:ln w="9525" cap="flat" cmpd="sng" algn="ctr">
                  <a:solidFill>
                    <a:srgbClr val="ffffff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 추상메서드는 실체클래스에게 오버라이딩을 강요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-150" normalizeH="0" baseline="0" mc:Ignorable="hp" hp:hslEmbossed="0">
              <a:ln w="9525" cap="flat" cmpd="sng" algn="ctr">
                <a:solidFill>
                  <a:srgbClr val="ffffff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ffff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683568" y="764704"/>
            <a:ext cx="8136904" cy="561662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259632" y="1138078"/>
            <a:ext cx="7488832" cy="16127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 Avante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extends Car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{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//Car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클래스의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run(), break()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메서드의 오버라이딩이 강제됨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"/>
          <p:cNvSpPr/>
          <p:nvPr/>
        </p:nvSpPr>
        <p:spPr>
          <a:xfrm>
            <a:off x="1115616" y="1124744"/>
            <a:ext cx="7416824" cy="1872208"/>
          </a:xfrm>
          <a:prstGeom prst="rect">
            <a:avLst/>
          </a:prstGeom>
          <a:noFill/>
          <a:ln w="25400" cap="flat" cmpd="sng" algn="ctr">
            <a:solidFill>
              <a:srgbClr val="263e5b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115616" y="3429000"/>
            <a:ext cx="7272808" cy="24364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-</a:t>
            </a:r>
            <a:r>
              <a:rPr lang="ko-KR" altLang="en-US" sz="2200" b="1"/>
              <a:t> 추상 메서드 선언시 주의사항</a:t>
            </a:r>
            <a:endParaRPr lang="ko-KR" altLang="en-US" sz="2200" b="1"/>
          </a:p>
          <a:p>
            <a:pPr>
              <a:defRPr/>
            </a:pP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1.</a:t>
            </a:r>
            <a:r>
              <a:rPr lang="ko-KR" altLang="en-US" sz="2200" b="1"/>
              <a:t> 추상 메서드는 반드시 추상 클래스에서만 선언 가능</a:t>
            </a:r>
            <a:r>
              <a:rPr lang="en-US" altLang="ko-KR" sz="2200" b="1"/>
              <a:t>.</a:t>
            </a: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추상 메서드를 실체 클래스가 오버라이딩 하지 않을 경우 컴파일 에러 발생</a:t>
            </a:r>
            <a:r>
              <a:rPr lang="en-US" altLang="ko-KR" sz="2200" b="1"/>
              <a:t>!</a:t>
            </a:r>
            <a:endParaRPr lang="en-US" altLang="ko-KR" sz="2200" b="1"/>
          </a:p>
          <a:p>
            <a:pPr>
              <a:defRPr/>
            </a:pPr>
            <a:r>
              <a:rPr lang="en-US" altLang="ko-KR" sz="2200" b="1"/>
              <a:t>3.</a:t>
            </a:r>
            <a:r>
              <a:rPr lang="ko-KR" altLang="en-US" sz="2200" b="1"/>
              <a:t> 추상 클래스에는 추상 메서드 이외에 일반적인 인스턴스 메서드</a:t>
            </a:r>
            <a:r>
              <a:rPr lang="en-US" altLang="ko-KR" sz="2200" b="1"/>
              <a:t>,</a:t>
            </a:r>
            <a:r>
              <a:rPr lang="ko-KR" altLang="en-US" sz="2200" b="1"/>
              <a:t> 정적 메서드도 선언 가능</a:t>
            </a:r>
            <a:r>
              <a:rPr lang="en-US" altLang="ko-KR" sz="2200" b="1"/>
              <a:t>.</a:t>
            </a:r>
            <a:endParaRPr lang="en-US" altLang="ko-KR" sz="2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403</ep:Words>
  <ep:PresentationFormat>화면 슬라이드 쇼(4:3)</ep:PresentationFormat>
  <ep:Paragraphs>67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추상 클래스 (abstract class)</vt:lpstr>
      <vt:lpstr>1. 추상클래스의 개념</vt:lpstr>
      <vt:lpstr>1-1. 추상적의 의미</vt:lpstr>
      <vt:lpstr>1-2. 추상클래스의 용도</vt:lpstr>
      <vt:lpstr>2. 추상클래스의 선언</vt:lpstr>
      <vt:lpstr>2-1. 추상적 의미를 부여하는 키워드 abstract</vt:lpstr>
      <vt:lpstr>3. 추상메서드</vt:lpstr>
      <vt:lpstr>3-1. 추상 메서드</vt:lpstr>
      <vt:lpstr>3-2. 추상메서드는 실체클래스에게 오버라이딩을 강요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2020-09-16T06:52:06.751</dcterms:modified>
  <cp:revision>414</cp:revision>
  <dc:title>PowerPoint 프레젠테이션</dc:title>
  <cp:version/>
</cp:coreProperties>
</file>