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예외처리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예외란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예외</a:t>
            </a:r>
            <a:r>
              <a:rPr lang="en-US" altLang="ko-KR"/>
              <a:t>(Exception)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7" y="836712"/>
            <a:ext cx="7848872" cy="51485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903172"/>
            <a:ext cx="7704856" cy="52766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r>
              <a:rPr lang="ko-KR" altLang="en-US" sz="2200" b="1"/>
              <a:t>예외</a:t>
            </a:r>
            <a:r>
              <a:rPr lang="en-US" altLang="ko-KR" sz="2200" b="1"/>
              <a:t>(Exception) : </a:t>
            </a:r>
            <a:r>
              <a:rPr lang="ko-KR" altLang="en-US" sz="2200" b="1"/>
              <a:t>실행 중에 발견 된 오류</a:t>
            </a:r>
            <a:endParaRPr lang="ko-KR" altLang="en-US" sz="2200" b="1"/>
          </a:p>
          <a:p>
            <a:pPr lvl="0">
              <a:defRPr/>
            </a:pPr>
            <a:endParaRPr lang="ko-KR" altLang="en-US" sz="2200" b="1"/>
          </a:p>
          <a:p>
            <a:pPr lvl="0"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예외 처리</a:t>
            </a:r>
            <a:r>
              <a:rPr lang="en-US" altLang="ko-KR" sz="2200" b="1"/>
              <a:t>(Exception Handling)</a:t>
            </a:r>
            <a:r>
              <a:rPr lang="ko-KR" altLang="en-US" sz="2200" b="1"/>
              <a:t> </a:t>
            </a:r>
            <a:r>
              <a:rPr lang="en-US" altLang="ko-KR" sz="2200" b="1"/>
              <a:t>:</a:t>
            </a:r>
            <a:r>
              <a:rPr lang="ko-KR" altLang="en-US" sz="2200" b="1"/>
              <a:t> 오류 발생에 대한 대처 방법 중의 하나</a:t>
            </a:r>
            <a:endParaRPr lang="ko-KR" altLang="en-US" sz="2200" b="1"/>
          </a:p>
          <a:p>
            <a:pPr lvl="0">
              <a:defRPr/>
            </a:pPr>
            <a:endParaRPr lang="ko-KR" altLang="en-US" sz="2200" b="1"/>
          </a:p>
          <a:p>
            <a:pPr lvl="0"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예외 처리는 시스템 스스로 오류를 복구 하는 것이 아니고 </a:t>
            </a:r>
            <a:r>
              <a:rPr lang="ko-KR" altLang="en-US" sz="2200" b="1">
                <a:solidFill>
                  <a:srgbClr val="ff0000"/>
                </a:solidFill>
              </a:rPr>
              <a:t>오류발생 가능성이 있는 부분에 대한 처리를 미리 프로그래밍</a:t>
            </a:r>
            <a:r>
              <a:rPr lang="ko-KR" altLang="en-US" sz="2200" b="1"/>
              <a:t> 하는 것</a:t>
            </a:r>
            <a:endParaRPr lang="ko-KR" altLang="en-US" sz="2200" b="1"/>
          </a:p>
          <a:p>
            <a:pPr lvl="0">
              <a:defRPr/>
            </a:pP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다음과 같은 상황들은 예외 처리를 해야 할 필요가 있음</a:t>
            </a:r>
            <a:endParaRPr lang="ko-KR" altLang="en-US" sz="2200" b="1"/>
          </a:p>
          <a:p>
            <a:pPr lvl="1">
              <a:defRPr/>
            </a:pPr>
            <a:r>
              <a:rPr lang="en-US" altLang="ko-KR" sz="2000" b="1"/>
              <a:t>1.</a:t>
            </a:r>
            <a:r>
              <a:rPr lang="ko-KR" altLang="en-US" sz="2000" b="1"/>
              <a:t> 파일을 다룰 때 </a:t>
            </a:r>
            <a:r>
              <a:rPr lang="ko-KR" altLang="en-US" sz="2000" b="1">
                <a:solidFill>
                  <a:srgbClr val="0070c0"/>
                </a:solidFill>
              </a:rPr>
              <a:t>파일이 없거나 쓰기 금지로 인한 오류</a:t>
            </a:r>
            <a:endParaRPr lang="ko-KR" altLang="en-US" sz="2000" b="1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/>
              <a:t>2.</a:t>
            </a:r>
            <a:r>
              <a:rPr lang="ko-KR" altLang="en-US" sz="2000" b="1"/>
              <a:t> 데이터베이스 프로그래밍 시 </a:t>
            </a:r>
            <a:r>
              <a:rPr lang="ko-KR" altLang="en-US" sz="2000" b="1">
                <a:solidFill>
                  <a:srgbClr val="0070c0"/>
                </a:solidFill>
              </a:rPr>
              <a:t>제약조건 등에 의한 데이터베이스 서버 오류</a:t>
            </a:r>
            <a:endParaRPr lang="ko-KR" altLang="en-US" sz="2000" b="1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/>
              <a:t>3.</a:t>
            </a:r>
            <a:r>
              <a:rPr lang="ko-KR" altLang="en-US" sz="2000" b="1"/>
              <a:t> 네트워크 프로그래밍 시 </a:t>
            </a:r>
            <a:r>
              <a:rPr lang="ko-KR" altLang="en-US" sz="2000" b="1">
                <a:solidFill>
                  <a:srgbClr val="0070c0"/>
                </a:solidFill>
              </a:rPr>
              <a:t>네트워크 연결 실패</a:t>
            </a:r>
            <a:r>
              <a:rPr lang="ko-KR" altLang="en-US" sz="2000" b="1"/>
              <a:t>로 인한 오류</a:t>
            </a:r>
            <a:endParaRPr lang="ko-KR" altLang="en-US" sz="2000" b="1"/>
          </a:p>
          <a:p>
            <a:pPr lvl="1">
              <a:defRPr/>
            </a:pPr>
            <a:r>
              <a:rPr lang="en-US" altLang="ko-KR" sz="2000" b="1"/>
              <a:t>4.</a:t>
            </a:r>
            <a:r>
              <a:rPr lang="ko-KR" altLang="en-US" sz="2000" b="1"/>
              <a:t> 배열의 </a:t>
            </a:r>
            <a:r>
              <a:rPr lang="ko-KR" altLang="en-US" sz="2000" b="1">
                <a:solidFill>
                  <a:srgbClr val="0070c0"/>
                </a:solidFill>
              </a:rPr>
              <a:t>인덱스를 벗어난 참조</a:t>
            </a:r>
            <a:r>
              <a:rPr lang="ko-KR" altLang="en-US" sz="2000" b="1"/>
              <a:t>로 인한 오류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예외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836712"/>
            <a:ext cx="7848872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903172"/>
            <a:ext cx="7704856" cy="51242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예외는 </a:t>
            </a:r>
            <a:r>
              <a:rPr lang="en-US" altLang="ko-KR" sz="2200" b="1">
                <a:solidFill>
                  <a:srgbClr val="000000"/>
                </a:solidFill>
              </a:rPr>
              <a:t>2</a:t>
            </a:r>
            <a:r>
              <a:rPr lang="ko-KR" altLang="en-US" sz="2200" b="1">
                <a:solidFill>
                  <a:srgbClr val="000000"/>
                </a:solidFill>
              </a:rPr>
              <a:t>가지 종류가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r>
              <a:rPr lang="ko-KR" altLang="en-US" sz="2200" b="1">
                <a:solidFill>
                  <a:srgbClr val="000000"/>
                </a:solidFill>
              </a:rPr>
              <a:t> 하나는 일반 예외</a:t>
            </a:r>
            <a:r>
              <a:rPr lang="en-US" altLang="ko-KR" sz="2200" b="1">
                <a:solidFill>
                  <a:srgbClr val="000000"/>
                </a:solidFill>
              </a:rPr>
              <a:t>(Exception)</a:t>
            </a:r>
            <a:r>
              <a:rPr lang="ko-KR" altLang="en-US" sz="2200" b="1">
                <a:solidFill>
                  <a:srgbClr val="000000"/>
                </a:solidFill>
              </a:rPr>
              <a:t>이고 다른 하나는 실행 예외</a:t>
            </a:r>
            <a:r>
              <a:rPr lang="en-US" altLang="ko-KR" sz="2200" b="1">
                <a:solidFill>
                  <a:srgbClr val="000000"/>
                </a:solidFill>
              </a:rPr>
              <a:t>(Runtime Exception)</a:t>
            </a:r>
            <a:r>
              <a:rPr lang="ko-KR" altLang="en-US" sz="2200" b="1">
                <a:solidFill>
                  <a:srgbClr val="000000"/>
                </a:solidFill>
              </a:rPr>
              <a:t>입니다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일반 예외는 컴파일러 체크 예외라고도 하는데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자바 소스를 컴파일 하는과정에서 예외처리가 필요한지 검사하기 때문입니다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r>
              <a:rPr lang="ko-KR" altLang="en-US" sz="2200" b="1">
                <a:solidFill>
                  <a:srgbClr val="000000"/>
                </a:solidFill>
              </a:rPr>
              <a:t> 만약 해당 과정에서 예외처리 코드가 없다면 컴파일 오류가 발생합니다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실행예외는 컴파일과정에서 예외처리 코드를 검사하지 않는 예외를 말하며 둘다 예외처리가 필요합니다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자바는 예외를 클래스로 관리하며 </a:t>
            </a:r>
            <a:r>
              <a:rPr lang="en-US" altLang="ko-KR" sz="2200" b="1">
                <a:solidFill>
                  <a:srgbClr val="000000"/>
                </a:solidFill>
              </a:rPr>
              <a:t>JVM</a:t>
            </a:r>
            <a:r>
              <a:rPr lang="ko-KR" altLang="en-US" sz="2200" b="1">
                <a:solidFill>
                  <a:srgbClr val="000000"/>
                </a:solidFill>
              </a:rPr>
              <a:t>은 프로그램 실행 중 예외가 발생하면 해당 예외클래스를 사용해 객체로 만들어 예외처리 클래스에서 사용할 수 있게 해줍니다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1-3.</a:t>
            </a:r>
            <a:r>
              <a:rPr lang="ko-KR" altLang="en-US"/>
              <a:t> 자바 예외 클래스 구조</a:t>
            </a:r>
            <a:endParaRPr lang="ko-KR" altLang="en-US"/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5589" y="1019641"/>
            <a:ext cx="8392821" cy="481871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1" name=""/>
          <p:cNvSpPr txBox="1"/>
          <p:nvPr/>
        </p:nvSpPr>
        <p:spPr>
          <a:xfrm>
            <a:off x="5255568" y="692696"/>
            <a:ext cx="3888432" cy="1458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예외의 최상위 클래스는 </a:t>
            </a:r>
            <a:r>
              <a:rPr lang="en-US" altLang="ko-KR" b="1">
                <a:solidFill>
                  <a:srgbClr val="ff0000"/>
                </a:solidFill>
              </a:rPr>
              <a:t>Exception</a:t>
            </a:r>
            <a:r>
              <a:rPr lang="ko-KR" altLang="en-US" b="1"/>
              <a:t>클래스이며</a:t>
            </a:r>
            <a:r>
              <a:rPr lang="en-US" altLang="ko-KR" b="1"/>
              <a:t>,</a:t>
            </a:r>
            <a:r>
              <a:rPr lang="ko-KR" altLang="en-US" b="1"/>
              <a:t> 모든 예외 클래스는 이 클래스를 상속받고 있습니다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92" name=""/>
          <p:cNvSpPr/>
          <p:nvPr/>
        </p:nvSpPr>
        <p:spPr>
          <a:xfrm>
            <a:off x="4283968" y="1988840"/>
            <a:ext cx="100811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3995936" y="1772816"/>
            <a:ext cx="360040" cy="3600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예외처리 코드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직접 예외 처리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try ~ catch ~ finally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395535" y="836712"/>
            <a:ext cx="8424936" cy="51485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11560" y="1359788"/>
            <a:ext cx="3816424" cy="4448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solidFill>
                  <a:srgbClr val="ff0000"/>
                </a:solidFill>
              </a:rPr>
              <a:t>try</a:t>
            </a:r>
            <a:r>
              <a:rPr lang="en-US" altLang="ko-KR" sz="2200" b="1"/>
              <a:t> {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    </a:t>
            </a:r>
            <a:r>
              <a:rPr lang="ko-KR" altLang="en-US" sz="2200" b="1"/>
              <a:t>예외 발생 가능 코드</a:t>
            </a:r>
            <a:endParaRPr lang="ko-KR" altLang="en-US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}</a:t>
            </a:r>
            <a:r>
              <a:rPr lang="ko-KR" altLang="en-US" sz="2200" b="1"/>
              <a:t> </a:t>
            </a:r>
            <a:r>
              <a:rPr lang="en-US" altLang="ko-KR" sz="2200" b="1">
                <a:solidFill>
                  <a:srgbClr val="ff0000"/>
                </a:solidFill>
              </a:rPr>
              <a:t>catch</a:t>
            </a:r>
            <a:r>
              <a:rPr lang="en-US" altLang="ko-KR" sz="2200" b="1"/>
              <a:t>(</a:t>
            </a:r>
            <a:r>
              <a:rPr lang="ko-KR" altLang="en-US" sz="2200" b="1"/>
              <a:t>예외클래스 </a:t>
            </a:r>
            <a:r>
              <a:rPr lang="en-US" altLang="ko-KR" sz="2200" b="1"/>
              <a:t>e) {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    </a:t>
            </a:r>
            <a:r>
              <a:rPr lang="ko-KR" altLang="en-US" sz="2200" b="1"/>
              <a:t>예외 발생시 실행코드</a:t>
            </a:r>
            <a:endParaRPr lang="ko-KR" altLang="en-US" sz="2200" b="1"/>
          </a:p>
          <a:p>
            <a:pPr>
              <a:defRPr/>
            </a:pP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}</a:t>
            </a:r>
            <a:r>
              <a:rPr lang="ko-KR" altLang="en-US" sz="2200" b="1"/>
              <a:t> </a:t>
            </a:r>
            <a:r>
              <a:rPr lang="en-US" altLang="ko-KR" sz="2200" b="1">
                <a:solidFill>
                  <a:srgbClr val="ff0000"/>
                </a:solidFill>
              </a:rPr>
              <a:t>finally</a:t>
            </a:r>
            <a:r>
              <a:rPr lang="en-US" altLang="ko-KR" sz="2200" b="1"/>
              <a:t> {</a:t>
            </a:r>
            <a:endParaRPr lang="en-US" altLang="ko-KR" sz="2200" b="1"/>
          </a:p>
          <a:p>
            <a:pPr>
              <a:defRPr/>
            </a:pP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    </a:t>
            </a:r>
            <a:r>
              <a:rPr lang="ko-KR" altLang="en-US" sz="2200" b="1"/>
              <a:t>예외관계없이 항상 실행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  </a:t>
            </a: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}</a:t>
            </a:r>
            <a:endParaRPr lang="en-US" altLang="ko-KR" sz="2200" b="1"/>
          </a:p>
        </p:txBody>
      </p:sp>
      <p:cxnSp>
        <p:nvCxnSpPr>
          <p:cNvPr id="90" name=""/>
          <p:cNvCxnSpPr/>
          <p:nvPr/>
        </p:nvCxnSpPr>
        <p:spPr>
          <a:xfrm rot="16200000" flipH="1">
            <a:off x="1655676" y="2024844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/>
          <p:nvPr/>
        </p:nvCxnSpPr>
        <p:spPr>
          <a:xfrm>
            <a:off x="2339752" y="2564904"/>
            <a:ext cx="194421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/>
          <p:nvPr/>
        </p:nvCxnSpPr>
        <p:spPr>
          <a:xfrm rot="16200000" flipH="1">
            <a:off x="3455876" y="3537012"/>
            <a:ext cx="16561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/>
          <p:nvPr/>
        </p:nvCxnSpPr>
        <p:spPr>
          <a:xfrm rot="10800000">
            <a:off x="2267744" y="4365104"/>
            <a:ext cx="20162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/>
          <p:nvPr/>
        </p:nvCxnSpPr>
        <p:spPr>
          <a:xfrm rot="16200000" flipH="1">
            <a:off x="1691680" y="5085184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"/>
          <p:cNvSpPr/>
          <p:nvPr/>
        </p:nvSpPr>
        <p:spPr>
          <a:xfrm>
            <a:off x="539552" y="980728"/>
            <a:ext cx="352839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예외 없이 정상 실행시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4860032" y="1352546"/>
            <a:ext cx="3816424" cy="4452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try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 발생 가능 코드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catch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예외클래스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e) {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 발생시 실행코드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finally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예외관계없이 항상 실행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4788024" y="980728"/>
            <a:ext cx="3528392" cy="432048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 발생시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9" name=""/>
          <p:cNvCxnSpPr/>
          <p:nvPr/>
        </p:nvCxnSpPr>
        <p:spPr>
          <a:xfrm rot="16200000" flipH="1">
            <a:off x="64442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"/>
          <p:cNvSpPr/>
          <p:nvPr/>
        </p:nvSpPr>
        <p:spPr>
          <a:xfrm>
            <a:off x="6012160" y="1988840"/>
            <a:ext cx="1296144" cy="432048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03" name=""/>
          <p:cNvCxnSpPr/>
          <p:nvPr/>
        </p:nvCxnSpPr>
        <p:spPr>
          <a:xfrm rot="16200000" flipH="1">
            <a:off x="5436096" y="4293096"/>
            <a:ext cx="24482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"/>
          <p:cNvCxnSpPr/>
          <p:nvPr/>
        </p:nvCxnSpPr>
        <p:spPr>
          <a:xfrm>
            <a:off x="7308304" y="2204864"/>
            <a:ext cx="1224136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6" name=""/>
          <p:cNvCxnSpPr/>
          <p:nvPr/>
        </p:nvCxnSpPr>
        <p:spPr>
          <a:xfrm rot="16200000" flipH="1">
            <a:off x="8028384" y="2708920"/>
            <a:ext cx="864096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7" name=""/>
          <p:cNvCxnSpPr/>
          <p:nvPr/>
        </p:nvCxnSpPr>
        <p:spPr>
          <a:xfrm rot="10800000">
            <a:off x="6732240" y="3068960"/>
            <a:ext cx="1584176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8" name=""/>
          <p:cNvCxnSpPr/>
          <p:nvPr/>
        </p:nvCxnSpPr>
        <p:spPr>
          <a:xfrm rot="16200000" flipH="1">
            <a:off x="1835696" y="3429000"/>
            <a:ext cx="5184576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예외 떠넘기기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836712"/>
            <a:ext cx="7848872" cy="46805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903172"/>
            <a:ext cx="7704856" cy="40479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메서드 내부에서 예외가 발생할 수 있는 코드를 작성할 때 </a:t>
            </a:r>
            <a:r>
              <a:rPr lang="en-US" altLang="ko-KR" sz="2200" b="1">
                <a:solidFill>
                  <a:srgbClr val="000000"/>
                </a:solidFill>
              </a:rPr>
              <a:t>try ~ catch</a:t>
            </a:r>
            <a:r>
              <a:rPr lang="ko-KR" altLang="en-US" sz="2200" b="1">
                <a:solidFill>
                  <a:srgbClr val="000000"/>
                </a:solidFill>
              </a:rPr>
              <a:t>블록으로 예외를 처리하는 것이 기본이지만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경우에 따라서는 메서드를 호출한 곳으로 예외를 떠넘길 수도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endParaRPr lang="ko-KR" altLang="en-US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이 때 사용하는 키워드가 </a:t>
            </a:r>
            <a:r>
              <a:rPr lang="en-US" altLang="ko-KR" sz="2200" b="1">
                <a:solidFill>
                  <a:srgbClr val="000000"/>
                </a:solidFill>
              </a:rPr>
              <a:t>throws</a:t>
            </a:r>
            <a:r>
              <a:rPr lang="ko-KR" altLang="en-US" sz="2200" b="1">
                <a:solidFill>
                  <a:srgbClr val="000000"/>
                </a:solidFill>
              </a:rPr>
              <a:t>이며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메서드 선언부 끝에 작성되어 내부에서 처리되지 않은 예외를 호출부로 던집니다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000000"/>
                </a:solidFill>
              </a:rPr>
              <a:t>  </a:t>
            </a:r>
            <a:r>
              <a:rPr lang="ko-KR" altLang="en-US" sz="2000" b="1">
                <a:solidFill>
                  <a:srgbClr val="000000"/>
                </a:solidFill>
              </a:rPr>
              <a:t>리턴 타입   메서드명 </a:t>
            </a:r>
            <a:r>
              <a:rPr lang="en-US" altLang="ko-KR" sz="2000" b="1">
                <a:solidFill>
                  <a:srgbClr val="000000"/>
                </a:solidFill>
              </a:rPr>
              <a:t>(</a:t>
            </a:r>
            <a:r>
              <a:rPr lang="ko-KR" altLang="en-US" sz="2000" b="1">
                <a:solidFill>
                  <a:srgbClr val="000000"/>
                </a:solidFill>
              </a:rPr>
              <a:t>매개변수 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...)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throws </a:t>
            </a:r>
            <a:r>
              <a:rPr lang="ko-KR" altLang="en-US" sz="2000" b="1">
                <a:solidFill>
                  <a:srgbClr val="ff0000"/>
                </a:solidFill>
              </a:rPr>
              <a:t>예외클래스</a:t>
            </a:r>
            <a:r>
              <a:rPr lang="en-US" altLang="ko-KR" sz="2000" b="1">
                <a:solidFill>
                  <a:srgbClr val="ff0000"/>
                </a:solidFill>
              </a:rPr>
              <a:t>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...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{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</a:rPr>
              <a:t>   </a:t>
            </a:r>
            <a:r>
              <a:rPr lang="en-US" altLang="ko-KR" sz="2000" b="1">
                <a:solidFill>
                  <a:srgbClr val="000000"/>
                </a:solidFill>
              </a:rPr>
              <a:t>}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899592" y="3789040"/>
            <a:ext cx="7344816" cy="14401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강제 예외 발생시키기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836712"/>
            <a:ext cx="7848872" cy="46805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903172"/>
            <a:ext cx="7704856" cy="37812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코드 레벨에서 특정 상황에서 예외를 일으켜서 해당 상황을 종료시켜야 할 경우가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예를 들면 그대로 실행될 시 치명적인 비지니스 로직의 경우</a:t>
            </a:r>
            <a:r>
              <a:rPr lang="en-US" altLang="ko-KR" sz="2200" b="1">
                <a:solidFill>
                  <a:srgbClr val="000000"/>
                </a:solidFill>
              </a:rPr>
              <a:t>(</a:t>
            </a:r>
            <a:r>
              <a:rPr lang="ko-KR" altLang="en-US" sz="2200" b="1">
                <a:solidFill>
                  <a:srgbClr val="000000"/>
                </a:solidFill>
              </a:rPr>
              <a:t>계좌 잔액보다 출금액이 많은 경우 등</a:t>
            </a:r>
            <a:r>
              <a:rPr lang="en-US" altLang="ko-KR" sz="2200" b="1">
                <a:solidFill>
                  <a:srgbClr val="000000"/>
                </a:solidFill>
              </a:rPr>
              <a:t>)</a:t>
            </a:r>
            <a:r>
              <a:rPr lang="ko-KR" altLang="en-US" sz="2200" b="1">
                <a:solidFill>
                  <a:srgbClr val="000000"/>
                </a:solidFill>
              </a:rPr>
              <a:t>에 해당 상황이 왔을 때 강제로 예외를 발생시켜 차단해야 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이 때 </a:t>
            </a:r>
            <a:r>
              <a:rPr lang="en-US" altLang="ko-KR" sz="2200" b="1">
                <a:solidFill>
                  <a:srgbClr val="ff0000"/>
                </a:solidFill>
              </a:rPr>
              <a:t>throw</a:t>
            </a:r>
            <a:r>
              <a:rPr lang="ko-KR" altLang="en-US" sz="2200" b="1">
                <a:solidFill>
                  <a:srgbClr val="000000"/>
                </a:solidFill>
              </a:rPr>
              <a:t>라는 키워드를 사용해 예외를 발생시킵니다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000000"/>
                </a:solidFill>
              </a:rPr>
              <a:t>    </a:t>
            </a:r>
            <a:endParaRPr lang="ko-KR" altLang="en-US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000000"/>
                </a:solidFill>
              </a:rPr>
              <a:t>    </a:t>
            </a:r>
            <a:r>
              <a:rPr lang="en-US" altLang="ko-KR" sz="2200" b="1">
                <a:solidFill>
                  <a:srgbClr val="000000"/>
                </a:solidFill>
              </a:rPr>
              <a:t>  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r>
              <a:rPr lang="en-US" altLang="ko-KR" sz="2200" b="1">
                <a:solidFill>
                  <a:srgbClr val="ff0000"/>
                </a:solidFill>
              </a:rPr>
              <a:t>throw</a:t>
            </a:r>
            <a:r>
              <a:rPr lang="en-US" altLang="ko-KR" sz="2200" b="1">
                <a:solidFill>
                  <a:srgbClr val="000000"/>
                </a:solidFill>
              </a:rPr>
              <a:t> new XXXException();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899592" y="4005064"/>
            <a:ext cx="7344816" cy="10081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347</ep:Words>
  <ep:PresentationFormat>화면 슬라이드 쇼(4:3)</ep:PresentationFormat>
  <ep:Paragraphs>56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예외처리</vt:lpstr>
      <vt:lpstr>1. 예외란?</vt:lpstr>
      <vt:lpstr>1-1. 예외(Exception)란?</vt:lpstr>
      <vt:lpstr>1-2. 예외 클래스</vt:lpstr>
      <vt:lpstr>1-3. 자바 예외 클래스 구조</vt:lpstr>
      <vt:lpstr>2. 예외처리 코드</vt:lpstr>
      <vt:lpstr>2-1. 직접 예외 처리 : try ~ catch ~ finally</vt:lpstr>
      <vt:lpstr>2-2. 예외 떠넘기기</vt:lpstr>
      <vt:lpstr>2-3. 강제 예외 발생시키기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2020-09-16T09:00:09.713</dcterms:modified>
  <cp:revision>427</cp:revision>
  <dc:title>PowerPoint 프레젠테이션</dc:title>
  <cp:version/>
</cp:coreProperties>
</file>