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11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261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06896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자바언어의 기본구조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42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Hong(Kokono)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2-3.</a:t>
            </a:r>
            <a:r>
              <a:rPr lang="ko-KR" altLang="en-US"/>
              <a:t> 변수의 특징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560" y="1196752"/>
            <a:ext cx="7920880" cy="4659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/>
              <a:t>1. </a:t>
            </a:r>
            <a:r>
              <a:rPr lang="ko-KR" altLang="en-US" sz="2500" b="1">
                <a:solidFill>
                  <a:srgbClr val="FF0000"/>
                </a:solidFill>
              </a:rPr>
              <a:t>변수</a:t>
            </a:r>
            <a:r>
              <a:rPr lang="ko-KR" altLang="en-US" sz="2500" b="1"/>
              <a:t>는 데이터가 저장되는 공간에 이름을 붙여놓은 것입니다.</a:t>
            </a:r>
          </a:p>
          <a:p>
            <a:pPr>
              <a:defRPr/>
            </a:pPr>
            <a:endParaRPr lang="ko-KR" altLang="en-US" sz="2500" b="1"/>
          </a:p>
          <a:p>
            <a:pPr>
              <a:defRPr/>
            </a:pPr>
            <a:r>
              <a:rPr lang="ko-KR" altLang="en-US" sz="2500" b="1"/>
              <a:t>2. 변수를 생성할 때는 변수에 저장되는 데이터의 </a:t>
            </a:r>
            <a:r>
              <a:rPr lang="ko-KR" altLang="en-US" sz="2500" b="1">
                <a:solidFill>
                  <a:srgbClr val="FF0000"/>
                </a:solidFill>
              </a:rPr>
              <a:t>크기</a:t>
            </a:r>
            <a:r>
              <a:rPr lang="ko-KR" altLang="en-US" sz="2500" b="1"/>
              <a:t>와 </a:t>
            </a:r>
            <a:r>
              <a:rPr lang="ko-KR" altLang="en-US" sz="2500" b="1">
                <a:solidFill>
                  <a:srgbClr val="FF0000"/>
                </a:solidFill>
              </a:rPr>
              <a:t>모양</a:t>
            </a:r>
            <a:r>
              <a:rPr lang="ko-KR" altLang="en-US" sz="2500" b="1"/>
              <a:t>에 따라 적당한 데이터 타입을 설정합니다.</a:t>
            </a:r>
          </a:p>
          <a:p>
            <a:pPr>
              <a:defRPr/>
            </a:pPr>
            <a:endParaRPr lang="ko-KR" altLang="en-US" sz="2500" b="1"/>
          </a:p>
          <a:p>
            <a:pPr>
              <a:defRPr/>
            </a:pPr>
            <a:r>
              <a:rPr lang="ko-KR" altLang="en-US" sz="2500" b="1">
                <a:solidFill>
                  <a:srgbClr val="FF6600"/>
                </a:solidFill>
              </a:rPr>
              <a:t>ex) int: 4바이트 정수, String: 문자열(문장)</a:t>
            </a:r>
            <a:endParaRPr lang="ko-KR" altLang="en-US" sz="2500" b="1"/>
          </a:p>
          <a:p>
            <a:pPr>
              <a:defRPr/>
            </a:pPr>
            <a:endParaRPr lang="ko-KR" altLang="en-US" sz="2500" b="1"/>
          </a:p>
          <a:p>
            <a:pPr>
              <a:defRPr/>
            </a:pPr>
            <a:r>
              <a:rPr lang="ko-KR" altLang="en-US" sz="2500" b="1"/>
              <a:t>3. 변수는 동일한 이름으로 중복해서 선언할 수 없으며, </a:t>
            </a:r>
            <a:r>
              <a:rPr lang="ko-KR" altLang="en-US" sz="2500" b="1">
                <a:solidFill>
                  <a:srgbClr val="FF0000"/>
                </a:solidFill>
              </a:rPr>
              <a:t>하나의 변수</a:t>
            </a:r>
            <a:r>
              <a:rPr lang="ko-KR" altLang="en-US" sz="2500" b="1"/>
              <a:t>에는 </a:t>
            </a:r>
            <a:r>
              <a:rPr lang="ko-KR" altLang="en-US" sz="2500" b="1">
                <a:solidFill>
                  <a:srgbClr val="FF0000"/>
                </a:solidFill>
              </a:rPr>
              <a:t>하나의 데이터</a:t>
            </a:r>
            <a:r>
              <a:rPr lang="ko-KR" altLang="en-US" sz="2500" b="1"/>
              <a:t>만 저장할 수 있습니다.</a:t>
            </a:r>
          </a:p>
          <a:p>
            <a:pPr>
              <a:defRPr/>
            </a:pPr>
            <a:endParaRPr lang="ko-KR" altLang="en-US" sz="2500" b="1"/>
          </a:p>
          <a:p>
            <a:pPr>
              <a:defRPr/>
            </a:pPr>
            <a:r>
              <a:rPr lang="ko-KR" altLang="en-US" sz="2500" b="1"/>
              <a:t>4. 변수에 저장된 값은 언제든지 </a:t>
            </a:r>
            <a:r>
              <a:rPr lang="ko-KR" altLang="en-US" sz="2500" b="1">
                <a:solidFill>
                  <a:srgbClr val="FF0000"/>
                </a:solidFill>
              </a:rPr>
              <a:t>변경</a:t>
            </a:r>
            <a:r>
              <a:rPr lang="ko-KR" altLang="en-US" sz="2500" b="1"/>
              <a:t>할 수 있습니다.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2-4.</a:t>
            </a:r>
            <a:r>
              <a:rPr lang="ko-KR" altLang="en-US"/>
              <a:t> 변수의 범위</a:t>
            </a:r>
            <a:r>
              <a:rPr lang="en-US" altLang="ko-KR"/>
              <a:t>(Scope)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4" y="980728"/>
            <a:ext cx="8568954" cy="160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/>
              <a:t>- 변수는 </a:t>
            </a:r>
            <a:r>
              <a:rPr lang="ko-KR" altLang="en-US" sz="2500" b="1">
                <a:solidFill>
                  <a:srgbClr val="FF0000"/>
                </a:solidFill>
              </a:rPr>
              <a:t>선언된 블록</a:t>
            </a:r>
            <a:r>
              <a:rPr lang="ko-KR" altLang="en-US" sz="2500" b="1"/>
              <a:t>({})을 </a:t>
            </a:r>
            <a:r>
              <a:rPr lang="ko-KR" altLang="en-US" sz="2500" b="1">
                <a:solidFill>
                  <a:srgbClr val="FF0000"/>
                </a:solidFill>
              </a:rPr>
              <a:t>빠져나가는 순간</a:t>
            </a:r>
            <a:r>
              <a:rPr lang="en-US" altLang="ko-KR" sz="2500" b="1"/>
              <a:t> </a:t>
            </a:r>
            <a:r>
              <a:rPr lang="ko-KR" altLang="en-US" sz="2500" b="1"/>
              <a:t>메모리에서 자동으로 </a:t>
            </a:r>
            <a:r>
              <a:rPr lang="ko-KR" altLang="en-US" sz="2500" b="1">
                <a:solidFill>
                  <a:srgbClr val="FF0000"/>
                </a:solidFill>
              </a:rPr>
              <a:t>제거</a:t>
            </a:r>
            <a:r>
              <a:rPr lang="ko-KR" altLang="en-US" sz="2500" b="1"/>
              <a:t>됩니다.</a:t>
            </a:r>
          </a:p>
          <a:p>
            <a:pPr>
              <a:defRPr/>
            </a:pPr>
            <a:endParaRPr lang="ko-KR" altLang="en-US" sz="2500" b="1"/>
          </a:p>
          <a:p>
            <a:pPr>
              <a:defRPr/>
            </a:pPr>
            <a:r>
              <a:rPr lang="ko-KR" altLang="en-US" sz="2500" b="1"/>
              <a:t>- 따라서 </a:t>
            </a:r>
            <a:r>
              <a:rPr lang="ko-KR" altLang="en-US" sz="2500" b="1">
                <a:solidFill>
                  <a:srgbClr val="FF0000"/>
                </a:solidFill>
              </a:rPr>
              <a:t>선언된 블록 안에서만</a:t>
            </a:r>
            <a:r>
              <a:rPr lang="ko-KR" altLang="en-US" sz="2500" b="1"/>
              <a:t> 변수를 </a:t>
            </a:r>
            <a:r>
              <a:rPr lang="ko-KR" altLang="en-US" sz="2500" b="1">
                <a:solidFill>
                  <a:srgbClr val="FF0000"/>
                </a:solidFill>
              </a:rPr>
              <a:t>참조</a:t>
            </a:r>
            <a:r>
              <a:rPr lang="ko-KR" altLang="en-US" sz="2500" b="1"/>
              <a:t>할 수 있습니다.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0363" y="2996952"/>
            <a:ext cx="4372243" cy="2520280"/>
          </a:xfrm>
          <a:prstGeom prst="rect">
            <a:avLst/>
          </a:prstGeom>
        </p:spPr>
      </p:pic>
      <p:sp>
        <p:nvSpPr>
          <p:cNvPr id="19" name="설명선 1 18"/>
          <p:cNvSpPr/>
          <p:nvPr/>
        </p:nvSpPr>
        <p:spPr>
          <a:xfrm>
            <a:off x="5724128" y="2996952"/>
            <a:ext cx="3240360" cy="3024336"/>
          </a:xfrm>
          <a:prstGeom prst="borderCallout1">
            <a:avLst>
              <a:gd name="adj1" fmla="val 49725"/>
              <a:gd name="adj2" fmla="val -652"/>
              <a:gd name="adj3" fmla="val 56177"/>
              <a:gd name="adj4" fmla="val -22460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0" name="TextBox 19"/>
          <p:cNvSpPr txBox="1"/>
          <p:nvPr/>
        </p:nvSpPr>
        <p:spPr>
          <a:xfrm>
            <a:off x="5940152" y="3284984"/>
            <a:ext cx="2808312" cy="2551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num3</a:t>
            </a:r>
            <a:r>
              <a:rPr lang="ko-KR" altLang="en-US"/>
              <a:t>라는 변수는 </a:t>
            </a:r>
            <a:r>
              <a:rPr lang="en-US" altLang="ko-KR"/>
              <a:t>if</a:t>
            </a:r>
            <a:r>
              <a:rPr lang="ko-KR" altLang="en-US"/>
              <a:t>의 블록안에서 선언되었죠</a:t>
            </a:r>
            <a:r>
              <a:rPr lang="en-US" altLang="ko-KR"/>
              <a:t>?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따라서 </a:t>
            </a:r>
            <a:r>
              <a:rPr lang="en-US" altLang="ko-KR"/>
              <a:t>if</a:t>
            </a:r>
            <a:r>
              <a:rPr lang="ko-KR" altLang="en-US"/>
              <a:t>블록이 닫히면 </a:t>
            </a:r>
          </a:p>
          <a:p>
            <a:pPr>
              <a:defRPr/>
            </a:pPr>
            <a:r>
              <a:rPr lang="ko-KR" altLang="en-US"/>
              <a:t>메모리에서 사라진답니다</a:t>
            </a:r>
            <a:r>
              <a:rPr lang="en-US" altLang="ko-KR"/>
              <a:t>!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닫힌 이후에 </a:t>
            </a:r>
            <a:r>
              <a:rPr lang="en-US" altLang="ko-KR"/>
              <a:t>num3</a:t>
            </a:r>
            <a:r>
              <a:rPr lang="ko-KR" altLang="en-US"/>
              <a:t>를 프린트할 수 없는 것을 확인해보세요</a:t>
            </a:r>
            <a:r>
              <a:rPr lang="en-US" altLang="ko-KR"/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215900" y="342900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식별자</a:t>
            </a:r>
            <a:r>
              <a:rPr lang="en-US" altLang="ko-KR"/>
              <a:t>(identifier)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3-1.</a:t>
            </a:r>
            <a:r>
              <a:rPr lang="ko-KR" altLang="en-US"/>
              <a:t> 식별자란</a:t>
            </a:r>
            <a:r>
              <a:rPr lang="en-US" altLang="ko-KR"/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560" y="1196751"/>
            <a:ext cx="7920880" cy="4659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/>
              <a:t>-</a:t>
            </a:r>
            <a:r>
              <a:rPr lang="ko-KR" altLang="en-US" sz="2500" b="1"/>
              <a:t> </a:t>
            </a:r>
            <a:r>
              <a:rPr lang="ko-KR" altLang="en-US" sz="2500" b="1">
                <a:solidFill>
                  <a:srgbClr val="FF0000"/>
                </a:solidFill>
              </a:rPr>
              <a:t>식별자</a:t>
            </a:r>
            <a:r>
              <a:rPr lang="en-US" altLang="ko-KR" sz="2500" b="1"/>
              <a:t>(identifier)</a:t>
            </a:r>
            <a:r>
              <a:rPr lang="ko-KR" altLang="en-US" sz="2500" b="1"/>
              <a:t>란 개발자가 </a:t>
            </a:r>
            <a:r>
              <a:rPr lang="ko-KR" altLang="en-US" sz="2500" b="1">
                <a:solidFill>
                  <a:srgbClr val="FF0000"/>
                </a:solidFill>
              </a:rPr>
              <a:t>직접 이름을 지어주는 </a:t>
            </a:r>
            <a:r>
              <a:rPr lang="ko-KR" altLang="en-US" sz="2500" b="1"/>
              <a:t>것들을 말합니다</a:t>
            </a:r>
            <a:r>
              <a:rPr lang="en-US" altLang="ko-KR" sz="2500" b="1"/>
              <a:t>.</a:t>
            </a:r>
          </a:p>
          <a:p>
            <a:pPr>
              <a:defRPr/>
            </a:pPr>
            <a:endParaRPr lang="en-US" altLang="ko-KR" sz="2500" b="1"/>
          </a:p>
          <a:p>
            <a:pPr>
              <a:defRPr/>
            </a:pPr>
            <a:r>
              <a:rPr lang="en-US" altLang="ko-KR" sz="2500" b="1"/>
              <a:t>-</a:t>
            </a:r>
            <a:r>
              <a:rPr lang="ko-KR" altLang="en-US" sz="2500" b="1"/>
              <a:t> 프로그래밍을 하면서 이미 언어에서 이름이 정해져있는 것들을 </a:t>
            </a:r>
            <a:r>
              <a:rPr lang="ko-KR" altLang="en-US" sz="2500" b="1">
                <a:solidFill>
                  <a:srgbClr val="FF0000"/>
                </a:solidFill>
              </a:rPr>
              <a:t>예약어</a:t>
            </a:r>
            <a:r>
              <a:rPr lang="en-US" altLang="ko-KR" sz="2500" b="1">
                <a:solidFill>
                  <a:srgbClr val="FF0000"/>
                </a:solidFill>
              </a:rPr>
              <a:t>(</a:t>
            </a:r>
            <a:r>
              <a:rPr lang="ko-KR" altLang="en-US" sz="2500" b="1">
                <a:solidFill>
                  <a:srgbClr val="FF0000"/>
                </a:solidFill>
              </a:rPr>
              <a:t>키워드</a:t>
            </a:r>
            <a:r>
              <a:rPr lang="en-US" altLang="ko-KR" sz="2500" b="1">
                <a:solidFill>
                  <a:srgbClr val="FF0000"/>
                </a:solidFill>
              </a:rPr>
              <a:t>)</a:t>
            </a:r>
            <a:r>
              <a:rPr lang="ko-KR" altLang="en-US" sz="2500" b="1"/>
              <a:t>라고 합니다</a:t>
            </a:r>
            <a:r>
              <a:rPr lang="en-US" altLang="ko-KR" sz="2500" b="1"/>
              <a:t>.</a:t>
            </a:r>
            <a:r>
              <a:rPr lang="ko-KR" altLang="en-US" sz="2500" b="1"/>
              <a:t> 이런 예약어들은 우리가 바꿀 수 없습니다</a:t>
            </a:r>
            <a:r>
              <a:rPr lang="en-US" altLang="ko-KR" sz="2500" b="1"/>
              <a:t>.</a:t>
            </a:r>
          </a:p>
          <a:p>
            <a:pPr>
              <a:defRPr/>
            </a:pPr>
            <a:endParaRPr lang="en-US" altLang="ko-KR" sz="2500" b="1"/>
          </a:p>
          <a:p>
            <a:pPr>
              <a:defRPr/>
            </a:pPr>
            <a:r>
              <a:rPr lang="en-US" altLang="ko-KR" sz="2500" b="1"/>
              <a:t>-</a:t>
            </a:r>
            <a:r>
              <a:rPr lang="ko-KR" altLang="en-US" sz="2500" b="1"/>
              <a:t> 변수</a:t>
            </a:r>
            <a:r>
              <a:rPr lang="en-US" altLang="ko-KR" sz="2500" b="1"/>
              <a:t>,</a:t>
            </a:r>
            <a:r>
              <a:rPr lang="ko-KR" altLang="en-US" sz="2500" b="1"/>
              <a:t> 함수</a:t>
            </a:r>
            <a:r>
              <a:rPr lang="en-US" altLang="ko-KR" sz="2500" b="1"/>
              <a:t>,</a:t>
            </a:r>
            <a:r>
              <a:rPr lang="ko-KR" altLang="en-US" sz="2500" b="1"/>
              <a:t> 메서드</a:t>
            </a:r>
            <a:r>
              <a:rPr lang="en-US" altLang="ko-KR" sz="2500" b="1"/>
              <a:t>,</a:t>
            </a:r>
            <a:r>
              <a:rPr lang="ko-KR" altLang="en-US" sz="2500" b="1"/>
              <a:t> 클래스</a:t>
            </a:r>
            <a:r>
              <a:rPr lang="en-US" altLang="ko-KR" sz="2500" b="1"/>
              <a:t>,</a:t>
            </a:r>
            <a:r>
              <a:rPr lang="ko-KR" altLang="en-US" sz="2500" b="1"/>
              <a:t> 인터페이스 등의 이름을 식별자라고 부릅니다</a:t>
            </a:r>
            <a:r>
              <a:rPr lang="en-US" altLang="ko-KR" sz="2500" b="1"/>
              <a:t>.</a:t>
            </a:r>
          </a:p>
          <a:p>
            <a:pPr>
              <a:defRPr/>
            </a:pPr>
            <a:endParaRPr lang="en-US" altLang="ko-KR" sz="2500" b="1"/>
          </a:p>
          <a:p>
            <a:pPr>
              <a:defRPr/>
            </a:pPr>
            <a:r>
              <a:rPr lang="en-US" altLang="ko-KR" sz="2500" b="1"/>
              <a:t>-</a:t>
            </a:r>
            <a:r>
              <a:rPr lang="ko-KR" altLang="en-US" sz="2500" b="1"/>
              <a:t> 이런 식별자들의 이름을 지어줄 때는 </a:t>
            </a:r>
            <a:r>
              <a:rPr lang="ko-KR" altLang="en-US" sz="2500" b="1">
                <a:solidFill>
                  <a:srgbClr val="FF0000"/>
                </a:solidFill>
              </a:rPr>
              <a:t>몇가지 규칙</a:t>
            </a:r>
            <a:r>
              <a:rPr lang="ko-KR" altLang="en-US" sz="2500" b="1"/>
              <a:t>이 필요합니다</a:t>
            </a:r>
            <a:r>
              <a:rPr lang="en-US" altLang="ko-KR" sz="2500" b="1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3-2.</a:t>
            </a:r>
            <a:r>
              <a:rPr lang="ko-KR" altLang="en-US"/>
              <a:t> 식별자 이름 규칙</a:t>
            </a:r>
            <a:r>
              <a:rPr lang="en-US" altLang="ko-KR"/>
              <a:t>(</a:t>
            </a:r>
            <a:r>
              <a:rPr lang="ko-KR" altLang="en-US"/>
              <a:t>필수 규칙</a:t>
            </a:r>
            <a:r>
              <a:rPr lang="en-US" altLang="ko-KR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560" y="1196751"/>
            <a:ext cx="7992888" cy="3592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>
                <a:solidFill>
                  <a:schemeClr val="dk1"/>
                </a:solidFill>
              </a:rPr>
              <a:t>1. 식별자 이름은 </a:t>
            </a:r>
            <a:r>
              <a:rPr lang="ko-KR" altLang="en-US" sz="2300" b="1">
                <a:solidFill>
                  <a:srgbClr val="FF0000"/>
                </a:solidFill>
              </a:rPr>
              <a:t>중복</a:t>
            </a:r>
            <a:r>
              <a:rPr lang="ko-KR" altLang="en-US" sz="2300" b="1">
                <a:solidFill>
                  <a:schemeClr val="dk1"/>
                </a:solidFill>
              </a:rPr>
              <a:t>을 허용하지 않고 대/소문자를 구분</a:t>
            </a:r>
            <a:r>
              <a:rPr lang="en-US" altLang="ko-KR" sz="2300" b="1">
                <a:solidFill>
                  <a:schemeClr val="dk1"/>
                </a:solidFill>
              </a:rPr>
              <a:t>!</a:t>
            </a:r>
          </a:p>
          <a:p>
            <a:pPr>
              <a:defRPr/>
            </a:pPr>
            <a:endParaRPr lang="en-US" altLang="ko-KR" sz="23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300" b="1">
                <a:solidFill>
                  <a:schemeClr val="dk1"/>
                </a:solidFill>
              </a:rPr>
              <a:t>2.</a:t>
            </a:r>
            <a:r>
              <a:rPr lang="ko-KR" altLang="en-US" sz="2300" b="1">
                <a:solidFill>
                  <a:schemeClr val="dk1"/>
                </a:solidFill>
              </a:rPr>
              <a:t> 식별자 이름은 숫자만으로 구성하거나 </a:t>
            </a:r>
            <a:r>
              <a:rPr lang="ko-KR" altLang="en-US" sz="2300" b="1">
                <a:solidFill>
                  <a:srgbClr val="FF0000"/>
                </a:solidFill>
              </a:rPr>
              <a:t>숫자로 시작</a:t>
            </a:r>
            <a:r>
              <a:rPr lang="ko-KR" altLang="en-US" sz="2300" b="1">
                <a:solidFill>
                  <a:schemeClr val="dk1"/>
                </a:solidFill>
              </a:rPr>
              <a:t>하면 안됨!</a:t>
            </a:r>
          </a:p>
          <a:p>
            <a:pPr>
              <a:defRPr/>
            </a:pPr>
            <a:endParaRPr lang="ko-KR" altLang="en-US" sz="23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300" b="1">
                <a:solidFill>
                  <a:schemeClr val="dk1"/>
                </a:solidFill>
              </a:rPr>
              <a:t>3.</a:t>
            </a:r>
            <a:r>
              <a:rPr lang="ko-KR" altLang="en-US" sz="2300" b="1">
                <a:solidFill>
                  <a:schemeClr val="dk1"/>
                </a:solidFill>
              </a:rPr>
              <a:t> 식별자 이름에 </a:t>
            </a:r>
            <a:r>
              <a:rPr lang="ko-KR" altLang="en-US" sz="2300" b="1">
                <a:solidFill>
                  <a:srgbClr val="FF0000"/>
                </a:solidFill>
              </a:rPr>
              <a:t>공백</a:t>
            </a:r>
            <a:r>
              <a:rPr lang="ko-KR" altLang="en-US" sz="2300" b="1">
                <a:solidFill>
                  <a:schemeClr val="dk1"/>
                </a:solidFill>
              </a:rPr>
              <a:t>을 포함할 수 없음!</a:t>
            </a:r>
          </a:p>
          <a:p>
            <a:pPr>
              <a:defRPr/>
            </a:pPr>
            <a:endParaRPr lang="ko-KR" altLang="en-US" sz="23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300" b="1">
                <a:solidFill>
                  <a:schemeClr val="dk1"/>
                </a:solidFill>
              </a:rPr>
              <a:t>4.</a:t>
            </a:r>
            <a:r>
              <a:rPr lang="ko-KR" altLang="en-US" sz="2300" b="1">
                <a:solidFill>
                  <a:schemeClr val="dk1"/>
                </a:solidFill>
              </a:rPr>
              <a:t> </a:t>
            </a:r>
            <a:r>
              <a:rPr lang="en-US" altLang="en-US" sz="2300" b="1">
                <a:solidFill>
                  <a:schemeClr val="dk1"/>
                </a:solidFill>
              </a:rPr>
              <a:t>식별자 이름에는 </a:t>
            </a:r>
            <a:r>
              <a:rPr lang="en-US" altLang="en-US" sz="2300" b="1">
                <a:solidFill>
                  <a:srgbClr val="FF0000"/>
                </a:solidFill>
              </a:rPr>
              <a:t>특수문자</a:t>
            </a:r>
            <a:r>
              <a:rPr lang="en-US" altLang="en-US" sz="2300" b="1">
                <a:solidFill>
                  <a:schemeClr val="dk1"/>
                </a:solidFill>
              </a:rPr>
              <a:t>를 사용하면 안됨(예외: _, $)</a:t>
            </a:r>
          </a:p>
          <a:p>
            <a:pPr>
              <a:defRPr/>
            </a:pPr>
            <a:endParaRPr lang="en-US" altLang="en-US" sz="2300" b="1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300" b="1">
                <a:solidFill>
                  <a:schemeClr val="dk1"/>
                </a:solidFill>
              </a:rPr>
              <a:t>5.</a:t>
            </a:r>
            <a:r>
              <a:rPr lang="ko-KR" altLang="en-US" sz="2300" b="1">
                <a:solidFill>
                  <a:schemeClr val="dk1"/>
                </a:solidFill>
              </a:rPr>
              <a:t> </a:t>
            </a:r>
            <a:r>
              <a:rPr lang="ko-KR" altLang="en-US" sz="2300" b="1">
                <a:solidFill>
                  <a:srgbClr val="FF0000"/>
                </a:solidFill>
              </a:rPr>
              <a:t>키워드(예약어)</a:t>
            </a:r>
            <a:r>
              <a:rPr lang="ko-KR" altLang="en-US" sz="2300" b="1">
                <a:solidFill>
                  <a:schemeClr val="dk1"/>
                </a:solidFill>
              </a:rPr>
              <a:t>는 식별자 이름으로 사용 불가능!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3-3.</a:t>
            </a:r>
            <a:r>
              <a:rPr lang="ko-KR" altLang="en-US"/>
              <a:t> 식별자 이름 규칙</a:t>
            </a:r>
            <a:r>
              <a:rPr lang="en-US" altLang="ko-KR"/>
              <a:t>(</a:t>
            </a:r>
            <a:r>
              <a:rPr lang="ko-KR" altLang="en-US"/>
              <a:t>관례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convention)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7544" y="1124744"/>
            <a:ext cx="8424936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500" b="1" dirty="0">
                <a:solidFill>
                  <a:schemeClr val="dk1"/>
                </a:solidFill>
              </a:rPr>
              <a:t># </a:t>
            </a:r>
            <a:r>
              <a:rPr lang="en-US" altLang="en-US" sz="2500" b="1" dirty="0" smtClean="0">
                <a:solidFill>
                  <a:schemeClr val="dk1"/>
                </a:solidFill>
              </a:rPr>
              <a:t>naming convention</a:t>
            </a:r>
            <a:r>
              <a:rPr lang="en-US" altLang="en-US" sz="2500" b="1" dirty="0">
                <a:solidFill>
                  <a:schemeClr val="dk1"/>
                </a:solidFill>
              </a:rPr>
              <a:t>(</a:t>
            </a:r>
            <a:r>
              <a:rPr lang="en-US" altLang="en-US" sz="2500" b="1" dirty="0" err="1">
                <a:solidFill>
                  <a:schemeClr val="dk1"/>
                </a:solidFill>
              </a:rPr>
              <a:t>관례</a:t>
            </a:r>
            <a:r>
              <a:rPr lang="en-US" altLang="en-US" sz="2500" b="1" dirty="0">
                <a:solidFill>
                  <a:schemeClr val="dk1"/>
                </a:solidFill>
              </a:rPr>
              <a:t>): </a:t>
            </a:r>
            <a:r>
              <a:rPr lang="en-US" altLang="en-US" sz="2500" b="1" dirty="0" err="1">
                <a:solidFill>
                  <a:schemeClr val="dk1"/>
                </a:solidFill>
              </a:rPr>
              <a:t>개발자들의</a:t>
            </a:r>
            <a:r>
              <a:rPr lang="en-US" altLang="en-US" sz="2500" b="1" dirty="0">
                <a:solidFill>
                  <a:schemeClr val="dk1"/>
                </a:solidFill>
              </a:rPr>
              <a:t> </a:t>
            </a:r>
            <a:r>
              <a:rPr lang="en-US" altLang="en-US" sz="2500" b="1" dirty="0" err="1">
                <a:solidFill>
                  <a:schemeClr val="dk1"/>
                </a:solidFill>
              </a:rPr>
              <a:t>약속</a:t>
            </a:r>
            <a:endParaRPr lang="en-US" altLang="en-US" sz="2500" b="1" dirty="0">
              <a:solidFill>
                <a:schemeClr val="dk1"/>
              </a:solidFill>
            </a:endParaRPr>
          </a:p>
          <a:p>
            <a:pPr>
              <a:defRPr/>
            </a:pPr>
            <a:endParaRPr lang="en-US" altLang="en-US" sz="2500" b="1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en-US" sz="2300" dirty="0">
                <a:solidFill>
                  <a:schemeClr val="dk1"/>
                </a:solidFill>
              </a:rPr>
              <a:t>- camel case: </a:t>
            </a:r>
            <a:r>
              <a:rPr lang="en-US" altLang="en-US" sz="2300" dirty="0" err="1">
                <a:solidFill>
                  <a:schemeClr val="dk1"/>
                </a:solidFill>
              </a:rPr>
              <a:t>p</a:t>
            </a:r>
            <a:r>
              <a:rPr lang="en-US" altLang="en-US" sz="2300" dirty="0" err="1" smtClean="0">
                <a:solidFill>
                  <a:schemeClr val="dk1"/>
                </a:solidFill>
              </a:rPr>
              <a:t>honeNumber</a:t>
            </a:r>
            <a:r>
              <a:rPr lang="en-US" altLang="en-US" sz="2300" dirty="0" smtClean="0">
                <a:solidFill>
                  <a:schemeClr val="dk1"/>
                </a:solidFill>
              </a:rPr>
              <a:t> </a:t>
            </a:r>
            <a:r>
              <a:rPr lang="en-US" altLang="en-US" sz="2300" dirty="0">
                <a:solidFill>
                  <a:schemeClr val="dk1"/>
                </a:solidFill>
              </a:rPr>
              <a:t>(Java, JavaScript)</a:t>
            </a:r>
          </a:p>
          <a:p>
            <a:pPr>
              <a:defRPr/>
            </a:pPr>
            <a:r>
              <a:rPr lang="en-US" altLang="en-US" sz="2300" dirty="0">
                <a:solidFill>
                  <a:schemeClr val="dk1"/>
                </a:solidFill>
              </a:rPr>
              <a:t>- snake case: </a:t>
            </a:r>
            <a:r>
              <a:rPr lang="en-US" altLang="en-US" sz="2300" dirty="0" err="1">
                <a:solidFill>
                  <a:schemeClr val="dk1"/>
                </a:solidFill>
              </a:rPr>
              <a:t>phone_number</a:t>
            </a:r>
            <a:r>
              <a:rPr lang="en-US" altLang="en-US" sz="2300" dirty="0">
                <a:solidFill>
                  <a:schemeClr val="dk1"/>
                </a:solidFill>
              </a:rPr>
              <a:t> (Python, SQL)</a:t>
            </a:r>
            <a:endParaRPr lang="en-US" altLang="en-US" sz="2300" b="1" dirty="0">
              <a:solidFill>
                <a:schemeClr val="dk1"/>
              </a:solidFill>
            </a:endParaRPr>
          </a:p>
          <a:p>
            <a:pPr>
              <a:defRPr/>
            </a:pPr>
            <a:endParaRPr lang="en-US" altLang="en-US" sz="2300" b="1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en-US" sz="2300" b="1" dirty="0">
                <a:solidFill>
                  <a:schemeClr val="dk1"/>
                </a:solidFill>
              </a:rPr>
              <a:t>1. </a:t>
            </a:r>
            <a:r>
              <a:rPr lang="en-US" altLang="en-US" sz="2300" b="1" dirty="0" err="1">
                <a:solidFill>
                  <a:schemeClr val="dk1"/>
                </a:solidFill>
              </a:rPr>
              <a:t>클래스</a:t>
            </a:r>
            <a:r>
              <a:rPr lang="en-US" altLang="en-US" sz="2300" b="1" dirty="0">
                <a:solidFill>
                  <a:schemeClr val="dk1"/>
                </a:solidFill>
              </a:rPr>
              <a:t>/</a:t>
            </a:r>
            <a:r>
              <a:rPr lang="en-US" altLang="en-US" sz="2300" b="1" dirty="0" err="1">
                <a:solidFill>
                  <a:schemeClr val="dk1"/>
                </a:solidFill>
              </a:rPr>
              <a:t>인터페이스</a:t>
            </a:r>
            <a:r>
              <a:rPr lang="en-US" altLang="en-US" sz="2300" b="1" dirty="0">
                <a:solidFill>
                  <a:schemeClr val="dk1"/>
                </a:solidFill>
              </a:rPr>
              <a:t> </a:t>
            </a:r>
            <a:r>
              <a:rPr lang="en-US" altLang="en-US" sz="2300" b="1" dirty="0" err="1">
                <a:solidFill>
                  <a:schemeClr val="dk1"/>
                </a:solidFill>
              </a:rPr>
              <a:t>이름</a:t>
            </a:r>
            <a:endParaRPr lang="en-US" altLang="en-US" sz="2300" b="1" dirty="0">
              <a:solidFill>
                <a:schemeClr val="dk1"/>
              </a:solidFill>
            </a:endParaRPr>
          </a:p>
          <a:p>
            <a:pPr>
              <a:defRPr/>
            </a:pPr>
            <a:endParaRPr lang="en-US" altLang="en-US" sz="2300" b="1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en-US" sz="2300" dirty="0">
                <a:solidFill>
                  <a:schemeClr val="dk1"/>
                </a:solidFill>
              </a:rPr>
              <a:t>- </a:t>
            </a:r>
            <a:r>
              <a:rPr lang="en-US" altLang="en-US" sz="2300" dirty="0" err="1">
                <a:solidFill>
                  <a:schemeClr val="dk1"/>
                </a:solidFill>
              </a:rPr>
              <a:t>첫글자를</a:t>
            </a:r>
            <a:r>
              <a:rPr lang="en-US" altLang="en-US" sz="2300" dirty="0">
                <a:solidFill>
                  <a:schemeClr val="dk1"/>
                </a:solidFill>
              </a:rPr>
              <a:t> </a:t>
            </a:r>
            <a:r>
              <a:rPr lang="en-US" altLang="en-US" sz="2300" dirty="0" err="1">
                <a:solidFill>
                  <a:srgbClr val="FF0000"/>
                </a:solidFill>
              </a:rPr>
              <a:t>대문자</a:t>
            </a:r>
            <a:r>
              <a:rPr lang="en-US" altLang="en-US" sz="2300" dirty="0" err="1">
                <a:solidFill>
                  <a:schemeClr val="dk1"/>
                </a:solidFill>
              </a:rPr>
              <a:t>로</a:t>
            </a:r>
            <a:r>
              <a:rPr lang="en-US" altLang="en-US" sz="2300" dirty="0">
                <a:solidFill>
                  <a:schemeClr val="dk1"/>
                </a:solidFill>
              </a:rPr>
              <a:t> </a:t>
            </a:r>
            <a:r>
              <a:rPr lang="en-US" altLang="en-US" sz="2300" dirty="0" smtClean="0">
                <a:solidFill>
                  <a:schemeClr val="dk1"/>
                </a:solidFill>
              </a:rPr>
              <a:t>Pascal</a:t>
            </a:r>
            <a:r>
              <a:rPr lang="en-US" altLang="ko-KR" sz="2300" dirty="0" smtClean="0">
                <a:solidFill>
                  <a:schemeClr val="dk1"/>
                </a:solidFill>
              </a:rPr>
              <a:t> </a:t>
            </a:r>
            <a:r>
              <a:rPr lang="en-US" altLang="en-US" sz="2300" dirty="0" err="1">
                <a:solidFill>
                  <a:schemeClr val="dk1"/>
                </a:solidFill>
              </a:rPr>
              <a:t>case적용</a:t>
            </a:r>
            <a:endParaRPr lang="en-US" altLang="en-US" sz="23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en-US" sz="2300" dirty="0">
                <a:solidFill>
                  <a:srgbClr val="0000FF"/>
                </a:solidFill>
              </a:rPr>
              <a:t>ex) </a:t>
            </a:r>
            <a:r>
              <a:rPr lang="en-US" altLang="en-US" sz="2300" dirty="0" err="1">
                <a:solidFill>
                  <a:srgbClr val="0000FF"/>
                </a:solidFill>
              </a:rPr>
              <a:t>MyCalculatorForHim</a:t>
            </a:r>
            <a:endParaRPr lang="en-US" altLang="en-US" sz="2300" b="1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en-US" sz="2300" b="1" dirty="0">
                <a:solidFill>
                  <a:schemeClr val="dk1"/>
                </a:solidFill>
              </a:rPr>
              <a:t>		</a:t>
            </a:r>
          </a:p>
          <a:p>
            <a:pPr>
              <a:defRPr/>
            </a:pPr>
            <a:r>
              <a:rPr lang="en-US" altLang="en-US" sz="2300" b="1" dirty="0">
                <a:solidFill>
                  <a:schemeClr val="dk1"/>
                </a:solidFill>
              </a:rPr>
              <a:t>2. </a:t>
            </a:r>
            <a:r>
              <a:rPr lang="en-US" altLang="en-US" sz="2300" b="1" dirty="0" err="1">
                <a:solidFill>
                  <a:schemeClr val="dk1"/>
                </a:solidFill>
              </a:rPr>
              <a:t>변수</a:t>
            </a:r>
            <a:r>
              <a:rPr lang="en-US" altLang="en-US" sz="2300" b="1" dirty="0">
                <a:solidFill>
                  <a:schemeClr val="dk1"/>
                </a:solidFill>
              </a:rPr>
              <a:t>/ </a:t>
            </a:r>
            <a:r>
              <a:rPr lang="en-US" altLang="en-US" sz="2300" b="1" dirty="0" err="1">
                <a:solidFill>
                  <a:schemeClr val="dk1"/>
                </a:solidFill>
              </a:rPr>
              <a:t>메서드</a:t>
            </a:r>
            <a:r>
              <a:rPr lang="en-US" altLang="en-US" sz="2300" b="1" dirty="0">
                <a:solidFill>
                  <a:schemeClr val="dk1"/>
                </a:solidFill>
              </a:rPr>
              <a:t>(</a:t>
            </a:r>
            <a:r>
              <a:rPr lang="en-US" altLang="en-US" sz="2300" b="1" dirty="0" err="1">
                <a:solidFill>
                  <a:schemeClr val="dk1"/>
                </a:solidFill>
              </a:rPr>
              <a:t>함수</a:t>
            </a:r>
            <a:r>
              <a:rPr lang="en-US" altLang="en-US" sz="2300" b="1" dirty="0">
                <a:solidFill>
                  <a:schemeClr val="dk1"/>
                </a:solidFill>
              </a:rPr>
              <a:t>) </a:t>
            </a:r>
            <a:r>
              <a:rPr lang="en-US" altLang="en-US" sz="2300" b="1" dirty="0" err="1">
                <a:solidFill>
                  <a:schemeClr val="dk1"/>
                </a:solidFill>
              </a:rPr>
              <a:t>이름</a:t>
            </a:r>
            <a:endParaRPr lang="en-US" altLang="en-US" sz="2300" b="1" dirty="0">
              <a:solidFill>
                <a:schemeClr val="dk1"/>
              </a:solidFill>
            </a:endParaRPr>
          </a:p>
          <a:p>
            <a:pPr>
              <a:defRPr/>
            </a:pPr>
            <a:endParaRPr lang="en-US" altLang="en-US" sz="2300" b="1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en-US" sz="2300" dirty="0">
                <a:solidFill>
                  <a:schemeClr val="dk1"/>
                </a:solidFill>
              </a:rPr>
              <a:t>- </a:t>
            </a:r>
            <a:r>
              <a:rPr lang="en-US" altLang="en-US" sz="2300" dirty="0" err="1">
                <a:solidFill>
                  <a:schemeClr val="dk1"/>
                </a:solidFill>
              </a:rPr>
              <a:t>첫글자를</a:t>
            </a:r>
            <a:r>
              <a:rPr lang="en-US" altLang="en-US" sz="2300" dirty="0">
                <a:solidFill>
                  <a:schemeClr val="dk1"/>
                </a:solidFill>
              </a:rPr>
              <a:t> </a:t>
            </a:r>
            <a:r>
              <a:rPr lang="en-US" altLang="en-US" sz="2300" dirty="0" err="1">
                <a:solidFill>
                  <a:srgbClr val="FF0000"/>
                </a:solidFill>
              </a:rPr>
              <a:t>소문자</a:t>
            </a:r>
            <a:r>
              <a:rPr lang="en-US" altLang="en-US" sz="2300" dirty="0" err="1">
                <a:solidFill>
                  <a:schemeClr val="dk1"/>
                </a:solidFill>
              </a:rPr>
              <a:t>로</a:t>
            </a:r>
            <a:r>
              <a:rPr lang="en-US" altLang="en-US" sz="2300" dirty="0">
                <a:solidFill>
                  <a:schemeClr val="dk1"/>
                </a:solidFill>
              </a:rPr>
              <a:t> </a:t>
            </a:r>
            <a:r>
              <a:rPr lang="en-US" altLang="en-US" sz="2300" dirty="0" smtClean="0">
                <a:solidFill>
                  <a:schemeClr val="dk1"/>
                </a:solidFill>
              </a:rPr>
              <a:t>Camel</a:t>
            </a:r>
            <a:r>
              <a:rPr lang="en-US" altLang="ko-KR" sz="2300" dirty="0" smtClean="0">
                <a:solidFill>
                  <a:schemeClr val="dk1"/>
                </a:solidFill>
              </a:rPr>
              <a:t> </a:t>
            </a:r>
            <a:r>
              <a:rPr lang="en-US" altLang="en-US" sz="2300" dirty="0" err="1">
                <a:solidFill>
                  <a:schemeClr val="dk1"/>
                </a:solidFill>
              </a:rPr>
              <a:t>case적용</a:t>
            </a:r>
            <a:endParaRPr lang="en-US" altLang="en-US" sz="2300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en-US" sz="2300" dirty="0">
                <a:solidFill>
                  <a:srgbClr val="0000FF"/>
                </a:solidFill>
              </a:rPr>
              <a:t>ex) String </a:t>
            </a:r>
            <a:r>
              <a:rPr lang="en-US" altLang="en-US" sz="2300" dirty="0" err="1">
                <a:solidFill>
                  <a:srgbClr val="0000FF"/>
                </a:solidFill>
              </a:rPr>
              <a:t>userName</a:t>
            </a:r>
            <a:r>
              <a:rPr lang="en-US" altLang="en-US" sz="2300" dirty="0">
                <a:solidFill>
                  <a:srgbClr val="0000FF"/>
                </a:solidFill>
              </a:rPr>
              <a:t>; // void </a:t>
            </a:r>
            <a:r>
              <a:rPr lang="en-US" altLang="en-US" sz="2300" dirty="0" err="1">
                <a:solidFill>
                  <a:srgbClr val="0000FF"/>
                </a:solidFill>
              </a:rPr>
              <a:t>insertBoardArticle</a:t>
            </a:r>
            <a:r>
              <a:rPr lang="en-US" altLang="en-US" sz="2300" dirty="0">
                <a:solidFill>
                  <a:srgbClr val="0000FF"/>
                </a:solidFill>
              </a:rPr>
              <a:t>();</a:t>
            </a:r>
            <a:endParaRPr lang="en-US" altLang="en-US" sz="2300" b="1" dirty="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en-US" sz="2300" b="1" dirty="0">
                <a:solidFill>
                  <a:schemeClr val="dk1"/>
                </a:solidFill>
              </a:rPr>
              <a:t>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3-4.</a:t>
            </a:r>
            <a:r>
              <a:rPr lang="ko-KR" altLang="en-US"/>
              <a:t> 식별자 규칙 적용 예시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574" y="1157496"/>
            <a:ext cx="8118852" cy="4543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3-5.</a:t>
            </a:r>
            <a:r>
              <a:rPr lang="ko-KR" altLang="en-US"/>
              <a:t> 자바의 예약어</a:t>
            </a:r>
            <a:r>
              <a:rPr lang="en-US" altLang="ko-KR"/>
              <a:t>(</a:t>
            </a:r>
            <a:r>
              <a:rPr lang="ko-KR" altLang="en-US"/>
              <a:t>키워드</a:t>
            </a:r>
            <a:r>
              <a:rPr lang="en-US" altLang="ko-KR"/>
              <a:t>)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2661" y="984904"/>
            <a:ext cx="8338676" cy="4888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1834920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215899" y="342900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주석문과 기본규칙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주석문</a:t>
            </a:r>
            <a:r>
              <a:rPr lang="en-US" altLang="ko-KR"/>
              <a:t>(Comment)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576" y="1988840"/>
            <a:ext cx="2461260" cy="2255520"/>
          </a:xfrm>
          <a:prstGeom prst="rect">
            <a:avLst/>
          </a:prstGeom>
        </p:spPr>
      </p:pic>
      <p:sp>
        <p:nvSpPr>
          <p:cNvPr id="7" name="타원형 설명선 6"/>
          <p:cNvSpPr/>
          <p:nvPr/>
        </p:nvSpPr>
        <p:spPr>
          <a:xfrm>
            <a:off x="2843807" y="692696"/>
            <a:ext cx="2088232" cy="1728192"/>
          </a:xfrm>
          <a:prstGeom prst="wedgeEllipse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2915816" y="1086664"/>
            <a:ext cx="2232248" cy="902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public class</a:t>
            </a:r>
          </a:p>
          <a:p>
            <a:pPr>
              <a:defRPr/>
            </a:pPr>
            <a:r>
              <a:rPr lang="en-US" altLang="ko-KR"/>
              <a:t>~~~~</a:t>
            </a:r>
          </a:p>
          <a:p>
            <a:pPr>
              <a:defRPr/>
            </a:pPr>
            <a:r>
              <a:rPr lang="en-US" altLang="ko-KR"/>
              <a:t>System.out.print()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48064" y="1603246"/>
            <a:ext cx="2967701" cy="29058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1600" y="4653136"/>
            <a:ext cx="6984776" cy="793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b="1">
                <a:solidFill>
                  <a:srgbClr val="FF0000"/>
                </a:solidFill>
              </a:rPr>
              <a:t>주석</a:t>
            </a:r>
            <a:r>
              <a:rPr lang="ko-KR" altLang="en-US" sz="2300"/>
              <a:t>은 코드의 이해를 높이기 위해 사용하는 </a:t>
            </a:r>
            <a:r>
              <a:rPr lang="ko-KR" altLang="en-US" sz="2300">
                <a:solidFill>
                  <a:srgbClr val="FF0000"/>
                </a:solidFill>
              </a:rPr>
              <a:t>컴퓨터</a:t>
            </a:r>
            <a:r>
              <a:rPr lang="ko-KR" altLang="en-US" sz="2300"/>
              <a:t>가 아닌 </a:t>
            </a:r>
            <a:r>
              <a:rPr lang="ko-KR" altLang="en-US" sz="2300">
                <a:solidFill>
                  <a:srgbClr val="FF0000"/>
                </a:solidFill>
              </a:rPr>
              <a:t>사람</a:t>
            </a:r>
            <a:r>
              <a:rPr lang="ko-KR" altLang="en-US" sz="2300"/>
              <a:t>만이 이해할 수 있는 설명문입니다</a:t>
            </a:r>
            <a:r>
              <a:rPr lang="en-US" altLang="ko-KR" sz="23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1-1.</a:t>
            </a:r>
            <a:r>
              <a:rPr lang="ko-KR" altLang="en-US"/>
              <a:t> 주석문</a:t>
            </a:r>
            <a:r>
              <a:rPr lang="en-US" altLang="ko-KR"/>
              <a:t>(Comment)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908720"/>
            <a:ext cx="6552728" cy="422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/>
              <a:t>*</a:t>
            </a:r>
            <a:r>
              <a:rPr lang="ko-KR" altLang="en-US" sz="2200" b="1"/>
              <a:t> 자바에서 사용하는 주석의 종류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7537" y="1916832"/>
            <a:ext cx="7036830" cy="3539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1-1.</a:t>
            </a:r>
            <a:r>
              <a:rPr lang="ko-KR" altLang="en-US"/>
              <a:t> 주석문</a:t>
            </a:r>
            <a:r>
              <a:rPr lang="en-US" altLang="ko-KR"/>
              <a:t>(Comment)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908720"/>
            <a:ext cx="6552728" cy="422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b="1"/>
              <a:t>*</a:t>
            </a:r>
            <a:r>
              <a:rPr lang="ko-KR" altLang="en-US" sz="2200" b="1"/>
              <a:t> 주석을 사용한 예시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576" y="1484784"/>
            <a:ext cx="6552728" cy="28803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08392" y="3717032"/>
            <a:ext cx="5212079" cy="2583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1-2.</a:t>
            </a:r>
            <a:r>
              <a:rPr lang="ko-KR" altLang="en-US"/>
              <a:t> 기본규칙 </a:t>
            </a:r>
            <a:r>
              <a:rPr lang="en-US" altLang="ko-KR"/>
              <a:t>-</a:t>
            </a:r>
            <a:r>
              <a:rPr lang="ko-KR" altLang="en-US"/>
              <a:t> 세미콜론</a:t>
            </a:r>
            <a:r>
              <a:rPr lang="en-US" altLang="ko-KR"/>
              <a:t>(;),</a:t>
            </a:r>
            <a:r>
              <a:rPr lang="ko-KR" altLang="en-US"/>
              <a:t> 블록</a:t>
            </a:r>
            <a:r>
              <a:rPr lang="en-US" altLang="ko-KR"/>
              <a:t>({}),</a:t>
            </a:r>
            <a:r>
              <a:rPr lang="ko-KR" altLang="en-US"/>
              <a:t> 공백</a:t>
            </a:r>
            <a:r>
              <a:rPr lang="en-US" altLang="ko-KR"/>
              <a:t>(whitespace)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2965" y="1412776"/>
            <a:ext cx="8318069" cy="3384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07949" y="3429000"/>
            <a:ext cx="9359900" cy="129614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변수</a:t>
            </a:r>
            <a:r>
              <a:rPr lang="en-US" altLang="ko-KR"/>
              <a:t>(variable)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71800" y="2132856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4200"/>
              <a:t>자바 프로그래밍 기초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2-1.</a:t>
            </a:r>
            <a:r>
              <a:rPr lang="ko-KR" altLang="en-US"/>
              <a:t> 변수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7584" y="1268760"/>
            <a:ext cx="2880320" cy="15121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9632" y="1556792"/>
            <a:ext cx="1944216" cy="85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0" b="1"/>
              <a:t>100</a:t>
            </a:r>
          </a:p>
        </p:txBody>
      </p:sp>
      <p:sp>
        <p:nvSpPr>
          <p:cNvPr id="18" name="왼쪽 화살표 17"/>
          <p:cNvSpPr/>
          <p:nvPr/>
        </p:nvSpPr>
        <p:spPr>
          <a:xfrm>
            <a:off x="4139952" y="1772816"/>
            <a:ext cx="936104" cy="504056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508104" y="980728"/>
            <a:ext cx="3024336" cy="2981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</a:t>
            </a:r>
            <a:r>
              <a:rPr lang="ko-KR" altLang="en-US" sz="1900"/>
              <a:t>우리는 현재 비행기 게임을 만들고 있습니다</a:t>
            </a:r>
            <a:r>
              <a:rPr lang="en-US" altLang="ko-KR" sz="1900"/>
              <a:t>.</a:t>
            </a:r>
            <a:r>
              <a:rPr lang="ko-KR" altLang="en-US" sz="1900"/>
              <a:t> 현재 게이머의 점수는 </a:t>
            </a:r>
            <a:r>
              <a:rPr lang="en-US" altLang="ko-KR" sz="1900"/>
              <a:t>100</a:t>
            </a:r>
            <a:r>
              <a:rPr lang="ko-KR" altLang="en-US" sz="1900"/>
              <a:t>점이지만 게임을 진행할 수록 점수는 올라가겠죠</a:t>
            </a:r>
            <a:r>
              <a:rPr lang="en-US" altLang="ko-KR" sz="1900"/>
              <a:t>?</a:t>
            </a:r>
            <a:r>
              <a:rPr lang="ko-KR" altLang="en-US" sz="1900"/>
              <a:t> </a:t>
            </a:r>
          </a:p>
          <a:p>
            <a:pPr>
              <a:defRPr/>
            </a:pPr>
            <a:endParaRPr lang="ko-KR" altLang="en-US" sz="1900"/>
          </a:p>
          <a:p>
            <a:pPr>
              <a:defRPr/>
            </a:pPr>
            <a:r>
              <a:rPr lang="ko-KR" altLang="en-US" sz="1900"/>
              <a:t>어떻게 하면 메모리에 있는 </a:t>
            </a:r>
            <a:r>
              <a:rPr lang="en-US" altLang="ko-KR" sz="1900"/>
              <a:t>100</a:t>
            </a:r>
            <a:r>
              <a:rPr lang="ko-KR" altLang="en-US" sz="1900"/>
              <a:t>이라는 숫자를 지속적으로 변경할 수 있을까요</a:t>
            </a:r>
            <a:r>
              <a:rPr lang="en-US" altLang="ko-KR" sz="1900"/>
              <a:t>??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1600" y="3645024"/>
            <a:ext cx="4000500" cy="2674619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5292080" y="4941168"/>
            <a:ext cx="504056" cy="57606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940152" y="4941168"/>
            <a:ext cx="2880320" cy="57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>
                <a:solidFill>
                  <a:srgbClr val="FF0000"/>
                </a:solidFill>
              </a:rPr>
              <a:t>변수</a:t>
            </a:r>
            <a:r>
              <a:rPr lang="ko-KR" altLang="en-US" sz="3200" b="1"/>
              <a:t>를 활용</a:t>
            </a:r>
            <a:r>
              <a:rPr lang="en-US" altLang="ko-KR" sz="3200" b="1"/>
              <a:t>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2-2.</a:t>
            </a:r>
            <a:r>
              <a:rPr lang="ko-KR" altLang="en-US"/>
              <a:t> 변수의 선언과 초기화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2" y="1124743"/>
            <a:ext cx="7848872" cy="4931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b="1"/>
              <a:t>1.</a:t>
            </a:r>
            <a:r>
              <a:rPr lang="ko-KR" altLang="en-US" sz="2300" b="1"/>
              <a:t> 변수의 선언</a:t>
            </a:r>
          </a:p>
          <a:p>
            <a:pPr>
              <a:defRPr/>
            </a:pPr>
            <a:endParaRPr lang="ko-KR" altLang="en-US" sz="2300" b="1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변수를 만들기 위해서는 먼저 선언해야 합니다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선언 방법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     </a:t>
            </a:r>
            <a:r>
              <a:rPr lang="en-US" altLang="ko-KR" sz="2000" b="1">
                <a:solidFill>
                  <a:srgbClr val="FF0000"/>
                </a:solidFill>
              </a:rPr>
              <a:t>&lt;type&gt; &lt;name&gt;;</a:t>
            </a:r>
            <a:r>
              <a:rPr lang="ko-KR" altLang="en-US" sz="2000" b="1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altLang="ko-KR" sz="2000" b="1">
                <a:solidFill>
                  <a:srgbClr val="0000FF"/>
                </a:solidFill>
              </a:rPr>
              <a:t>ex)    int       var;  </a:t>
            </a:r>
          </a:p>
          <a:p>
            <a:pPr>
              <a:defRPr/>
            </a:pPr>
            <a:endParaRPr lang="en-US" altLang="ko-KR" sz="2000" b="1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ko-KR" sz="2300" b="1"/>
              <a:t>2.</a:t>
            </a:r>
            <a:r>
              <a:rPr lang="ko-KR" altLang="en-US" sz="2300" b="1"/>
              <a:t> 변수의 초기화</a:t>
            </a:r>
          </a:p>
          <a:p>
            <a:pPr>
              <a:defRPr/>
            </a:pPr>
            <a:endParaRPr lang="ko-KR" altLang="en-US" sz="2300" b="1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변수를 사용하기 위해선 어떤 변수에 값을 초기화해야합니다</a:t>
            </a:r>
            <a:r>
              <a:rPr lang="en-US" altLang="ko-KR"/>
              <a:t>.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초기화란 변수에 값을 저장하는 것을 말합니다</a:t>
            </a:r>
            <a:r>
              <a:rPr lang="en-US" altLang="ko-KR"/>
              <a:t>.(initialize)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초기화 방법</a:t>
            </a:r>
          </a:p>
          <a:p>
            <a:pPr>
              <a:defRPr/>
            </a:pPr>
            <a:r>
              <a:rPr lang="ko-KR" altLang="en-US"/>
              <a:t>  </a:t>
            </a:r>
            <a:r>
              <a:rPr lang="ko-KR" altLang="en-US" sz="2000" b="1">
                <a:solidFill>
                  <a:srgbClr val="0000FF"/>
                </a:solidFill>
              </a:rPr>
              <a:t>  </a:t>
            </a:r>
            <a:r>
              <a:rPr lang="en-US" altLang="ko-KR" sz="2000" b="1">
                <a:solidFill>
                  <a:srgbClr val="FF0000"/>
                </a:solidFill>
              </a:rPr>
              <a:t>&lt;name&gt; = &lt;value&gt;;</a:t>
            </a:r>
          </a:p>
          <a:p>
            <a:pPr>
              <a:defRPr/>
            </a:pPr>
            <a:r>
              <a:rPr lang="en-US" altLang="ko-KR" sz="2000" b="1">
                <a:solidFill>
                  <a:srgbClr val="0000FF"/>
                </a:solidFill>
              </a:rPr>
              <a:t>ex)  </a:t>
            </a:r>
            <a:r>
              <a:rPr lang="ko-KR" altLang="en-US" sz="2000" b="1">
                <a:solidFill>
                  <a:srgbClr val="0000FF"/>
                </a:solidFill>
              </a:rPr>
              <a:t> </a:t>
            </a:r>
            <a:r>
              <a:rPr lang="en-US" altLang="ko-KR" sz="2000" b="1">
                <a:solidFill>
                  <a:srgbClr val="0000FF"/>
                </a:solidFill>
              </a:rPr>
              <a:t>var     =   100;</a:t>
            </a:r>
          </a:p>
        </p:txBody>
      </p:sp>
      <p:sp>
        <p:nvSpPr>
          <p:cNvPr id="18" name="왼쪽 화살표 17"/>
          <p:cNvSpPr/>
          <p:nvPr/>
        </p:nvSpPr>
        <p:spPr>
          <a:xfrm>
            <a:off x="3707904" y="2708920"/>
            <a:ext cx="504056" cy="432048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5076056" y="2663964"/>
            <a:ext cx="3384376" cy="90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 나는 메모리에 </a:t>
            </a:r>
            <a:r>
              <a:rPr lang="en-US" altLang="ko-KR"/>
              <a:t>4</a:t>
            </a:r>
            <a:r>
              <a:rPr lang="ko-KR" altLang="en-US"/>
              <a:t>바이트 정수를 저장할 공간을 확보하고 그 이름을 </a:t>
            </a:r>
            <a:r>
              <a:rPr lang="en-US" altLang="ko-KR"/>
              <a:t>var</a:t>
            </a:r>
            <a:r>
              <a:rPr lang="ko-KR" altLang="en-US"/>
              <a:t>로 지정하겠어</a:t>
            </a:r>
            <a:r>
              <a:rPr lang="en-US" altLang="ko-KR"/>
              <a:t>!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860032" y="2348880"/>
            <a:ext cx="3744416" cy="14401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왼쪽 화살표 20"/>
          <p:cNvSpPr/>
          <p:nvPr/>
        </p:nvSpPr>
        <p:spPr>
          <a:xfrm>
            <a:off x="3707904" y="5445224"/>
            <a:ext cx="504056" cy="432048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BBB59">
              <a:alpha val="100000"/>
            </a:srgbClr>
          </a:solidFill>
          <a:ln w="25400" cap="flat" cmpd="sng" algn="ctr">
            <a:solidFill>
              <a:srgbClr val="4A592B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60032" y="4941168"/>
            <a:ext cx="3744416" cy="1440160"/>
          </a:xfrm>
          <a:prstGeom prst="rect">
            <a:avLst/>
          </a:prstGeom>
          <a:noFill/>
          <a:ln w="25400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04048" y="5157192"/>
            <a:ext cx="3384375" cy="90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나는 메모리에 만들어둔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var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라는 공간에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100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이라는 정수를 저장할거야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555</Words>
  <Application>Microsoft Office PowerPoint</Application>
  <PresentationFormat>화면 슬라이드 쇼(4:3)</PresentationFormat>
  <Paragraphs>102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자바언어의 기본구조</vt:lpstr>
      <vt:lpstr>1. 주석문과 기본규칙</vt:lpstr>
      <vt:lpstr>1. 주석문(Comment)</vt:lpstr>
      <vt:lpstr>1-1. 주석문(Comment)</vt:lpstr>
      <vt:lpstr>1-1. 주석문(Comment)</vt:lpstr>
      <vt:lpstr>1-2. 기본규칙 - 세미콜론(;), 블록({}), 공백(whitespace)</vt:lpstr>
      <vt:lpstr>2. 변수(variable)</vt:lpstr>
      <vt:lpstr>2-1. 변수</vt:lpstr>
      <vt:lpstr>2-2. 변수의 선언과 초기화</vt:lpstr>
      <vt:lpstr>2-3. 변수의 특징</vt:lpstr>
      <vt:lpstr>2-4. 변수의 범위(Scope)</vt:lpstr>
      <vt:lpstr>3. 식별자(identifier)</vt:lpstr>
      <vt:lpstr>3-1. 식별자란?</vt:lpstr>
      <vt:lpstr>3-2. 식별자 이름 규칙(필수 규칙)</vt:lpstr>
      <vt:lpstr>3-3. 식별자 이름 규칙(관례: convention)</vt:lpstr>
      <vt:lpstr>3-4. 식별자 규칙 적용 예시</vt:lpstr>
      <vt:lpstr>3-5. 자바의 예약어(키워드)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99</cp:revision>
  <dcterms:created xsi:type="dcterms:W3CDTF">2020-04-08T12:51:32Z</dcterms:created>
  <dcterms:modified xsi:type="dcterms:W3CDTF">2021-01-04T08:59:51Z</dcterms:modified>
  <cp:version/>
</cp:coreProperties>
</file>