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06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59"/>
  </p:normalViewPr>
  <p:slideViewPr>
    <p:cSldViewPr>
      <p:cViewPr varScale="1">
        <p:scale>
          <a:sx n="100" d="100"/>
          <a:sy n="100" d="100"/>
        </p:scale>
        <p:origin x="-3060" y="-7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4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2020-09-21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2020-09-21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5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theme" Target="../theme/theme1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EC3569D2-49F6-4A41-AEB0-51537D697DA4}" type="datetime1">
              <a:rPr lang="ko-KR" altLang="en-US"/>
              <a:pPr lvl="0">
                <a:defRPr/>
              </a:pPr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21D1DA14-FE77-40ED-816D-ED067BD07CF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180528" y="3068960"/>
            <a:ext cx="9359900" cy="129614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인터페이스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  <p:sp>
        <p:nvSpPr>
          <p:cNvPr id="6" name=""/>
          <p:cNvSpPr txBox="1"/>
          <p:nvPr/>
        </p:nvSpPr>
        <p:spPr>
          <a:xfrm>
            <a:off x="3851920" y="4437112"/>
            <a:ext cx="5112568" cy="542558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By SoonGu Hong(Kokono)</a:t>
            </a:r>
            <a:endParaRPr lang="en-US" altLang="ko-KR" sz="30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2-3.</a:t>
            </a:r>
            <a:r>
              <a:rPr lang="ko-KR" altLang="en-US"/>
              <a:t> 다중 인터페이스 구현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683568" y="980728"/>
            <a:ext cx="8136904" cy="540060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971600" y="2538183"/>
            <a:ext cx="3384375" cy="420361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pub</a:t>
            </a:r>
            <a:r>
              <a:rPr lang="en-US" altLang="ko-KR">
                <a:solidFill>
                  <a:schemeClr val="dk1"/>
                </a:solidFill>
              </a:rPr>
              <a:t>lic class </a:t>
            </a:r>
            <a:r>
              <a:rPr lang="en-US" altLang="ko-KR"/>
              <a:t>BullDog</a:t>
            </a:r>
            <a:endParaRPr lang="en-US" altLang="ko-KR"/>
          </a:p>
          <a:p>
            <a:pPr>
              <a:defRPr/>
            </a:pPr>
            <a:r>
              <a:rPr lang="en-US" altLang="ko-KR"/>
              <a:t>   </a:t>
            </a:r>
            <a:r>
              <a:rPr lang="en-US" altLang="ko-KR" b="1">
                <a:solidFill>
                  <a:srgbClr val="ff0000"/>
                </a:solidFill>
              </a:rPr>
              <a:t>implements</a:t>
            </a:r>
            <a:r>
              <a:rPr lang="en-US" altLang="ko-KR"/>
              <a:t> Pet, Huntable {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   </a:t>
            </a:r>
            <a:r>
              <a:rPr lang="en-US" altLang="ko-KR"/>
              <a:t>@Override</a:t>
            </a:r>
            <a:endParaRPr lang="en-US" altLang="ko-KR"/>
          </a:p>
          <a:p>
            <a:pPr>
              <a:defRPr/>
            </a:pPr>
            <a:r>
              <a:rPr lang="en-US" altLang="ko-KR"/>
              <a:t>   Happy eat(Food food){</a:t>
            </a:r>
            <a:endParaRPr lang="en-US" altLang="ko-KR"/>
          </a:p>
          <a:p>
            <a:pPr>
              <a:defRPr/>
            </a:pPr>
            <a:r>
              <a:rPr lang="en-US" altLang="ko-KR"/>
              <a:t>      //do something...</a:t>
            </a:r>
            <a:endParaRPr lang="en-US" altLang="ko-KR"/>
          </a:p>
          <a:p>
            <a:pPr>
              <a:defRPr/>
            </a:pPr>
            <a:r>
              <a:rPr lang="en-US" altLang="ko-KR"/>
              <a:t>   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   @Override</a:t>
            </a:r>
            <a:endParaRPr lang="en-US" altLang="ko-KR"/>
          </a:p>
          <a:p>
            <a:pPr>
              <a:defRPr/>
            </a:pPr>
            <a:r>
              <a:rPr lang="en-US" altLang="ko-KR"/>
              <a:t>   void hunt(Target target) {</a:t>
            </a:r>
            <a:endParaRPr lang="en-US" altLang="ko-KR"/>
          </a:p>
          <a:p>
            <a:pPr>
              <a:defRPr/>
            </a:pPr>
            <a:r>
              <a:rPr lang="en-US" altLang="ko-KR"/>
              <a:t>      //do something...</a:t>
            </a:r>
            <a:endParaRPr lang="en-US" altLang="ko-KR"/>
          </a:p>
          <a:p>
            <a:pPr>
              <a:defRPr/>
            </a:pPr>
            <a:r>
              <a:rPr lang="en-US" altLang="ko-KR"/>
              <a:t>   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136" name=""/>
          <p:cNvSpPr/>
          <p:nvPr/>
        </p:nvSpPr>
        <p:spPr>
          <a:xfrm>
            <a:off x="899592" y="2492896"/>
            <a:ext cx="3384376" cy="3672408"/>
          </a:xfrm>
          <a:prstGeom prst="rect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4572000" y="1340767"/>
            <a:ext cx="3816424" cy="39341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- </a:t>
            </a:r>
            <a:r>
              <a:rPr lang="ko-KR" altLang="en-US" b="1"/>
              <a:t>인터페이스는 클래스간 상속과 달리 여러 개의 인터페이스를 다중 구현할 수 있습니다</a:t>
            </a:r>
            <a:r>
              <a:rPr lang="en-US" altLang="ko-KR" b="1"/>
              <a:t>.</a:t>
            </a:r>
            <a:endParaRPr lang="en-US" altLang="ko-KR" b="1"/>
          </a:p>
          <a:p>
            <a:pPr>
              <a:defRPr/>
            </a:pPr>
            <a:endParaRPr lang="en-US" altLang="ko-KR" b="1"/>
          </a:p>
          <a:p>
            <a:pPr>
              <a:defRPr/>
            </a:pPr>
            <a:r>
              <a:rPr lang="en-US" altLang="ko-KR" b="1"/>
              <a:t>-</a:t>
            </a:r>
            <a:r>
              <a:rPr lang="ko-KR" altLang="en-US" b="1"/>
              <a:t> </a:t>
            </a:r>
            <a:r>
              <a:rPr lang="en-US" altLang="ko-KR" b="1"/>
              <a:t>implements</a:t>
            </a:r>
            <a:r>
              <a:rPr lang="ko-KR" altLang="en-US" b="1"/>
              <a:t> 키워드 뒤에 구현할 인터페이스들을 콤마로 나열합니다</a:t>
            </a:r>
            <a:r>
              <a:rPr lang="en-US" altLang="ko-KR" b="1"/>
              <a:t>.</a:t>
            </a:r>
            <a:endParaRPr lang="en-US" altLang="ko-KR" b="1"/>
          </a:p>
          <a:p>
            <a:pPr>
              <a:defRPr/>
            </a:pPr>
            <a:endParaRPr lang="en-US" altLang="ko-KR" b="1"/>
          </a:p>
          <a:p>
            <a:pPr>
              <a:defRPr/>
            </a:pPr>
            <a:r>
              <a:rPr lang="en-US" altLang="ko-KR" b="1"/>
              <a:t>-</a:t>
            </a:r>
            <a:r>
              <a:rPr lang="ko-KR" altLang="en-US" b="1"/>
              <a:t> 이 때 나열된 인터페이스의 모든 추상메서드를 전부 오버라이딩 해야 합니다</a:t>
            </a:r>
            <a:r>
              <a:rPr lang="en-US" altLang="ko-KR" b="1"/>
              <a:t>.</a:t>
            </a:r>
            <a:endParaRPr lang="en-US" altLang="ko-KR" b="1"/>
          </a:p>
          <a:p>
            <a:pPr>
              <a:defRPr/>
            </a:pPr>
            <a:endParaRPr lang="en-US" altLang="ko-KR" b="1"/>
          </a:p>
          <a:p>
            <a:pPr>
              <a:defRPr/>
            </a:pPr>
            <a:r>
              <a:rPr lang="en-US" altLang="ko-KR" b="1"/>
              <a:t>-</a:t>
            </a:r>
            <a:r>
              <a:rPr lang="ko-KR" altLang="en-US" b="1"/>
              <a:t> 의미상으로 본다면 현재 불독은 애완동물의 기능과 사냥개의 기능을 모두 가진 객체가 되겠죠</a:t>
            </a:r>
            <a:r>
              <a:rPr lang="en-US" altLang="ko-KR" b="1"/>
              <a:t>??</a:t>
            </a:r>
            <a:endParaRPr lang="en-US" altLang="ko-KR" b="1"/>
          </a:p>
        </p:txBody>
      </p:sp>
      <p:sp>
        <p:nvSpPr>
          <p:cNvPr id="141" name=""/>
          <p:cNvSpPr txBox="1"/>
          <p:nvPr/>
        </p:nvSpPr>
        <p:spPr>
          <a:xfrm>
            <a:off x="971600" y="1247793"/>
            <a:ext cx="3096344" cy="90295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public interface Huntable {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void hunt(Target target);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2" name=""/>
          <p:cNvSpPr/>
          <p:nvPr/>
        </p:nvSpPr>
        <p:spPr>
          <a:xfrm>
            <a:off x="899592" y="1175787"/>
            <a:ext cx="3384376" cy="1245101"/>
          </a:xfrm>
          <a:prstGeom prst="rect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2-4-1.</a:t>
            </a:r>
            <a:r>
              <a:rPr lang="ko-KR" altLang="en-US"/>
              <a:t> 클래스 상속과 인터페이스 구현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683568" y="980728"/>
            <a:ext cx="8136904" cy="540060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971598" y="3041813"/>
            <a:ext cx="3384375" cy="283320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pub</a:t>
            </a:r>
            <a:r>
              <a:rPr lang="en-US" altLang="ko-KR">
                <a:solidFill>
                  <a:schemeClr val="dk1"/>
                </a:solidFill>
              </a:rPr>
              <a:t>lic class </a:t>
            </a:r>
            <a:r>
              <a:rPr lang="en-US" altLang="ko-KR"/>
              <a:t>BullDog</a:t>
            </a:r>
            <a:endParaRPr lang="en-US" altLang="ko-KR"/>
          </a:p>
          <a:p>
            <a:pPr>
              <a:defRPr/>
            </a:pPr>
            <a:r>
              <a:rPr lang="en-US" altLang="ko-KR"/>
              <a:t>   </a:t>
            </a:r>
            <a:r>
              <a:rPr lang="en-US" altLang="ko-KR" b="1">
                <a:solidFill>
                  <a:srgbClr val="ff0000"/>
                </a:solidFill>
              </a:rPr>
              <a:t>extends</a:t>
            </a:r>
            <a:r>
              <a:rPr lang="en-US" altLang="ko-KR"/>
              <a:t> Animal </a:t>
            </a:r>
            <a:endParaRPr lang="en-US" altLang="ko-KR"/>
          </a:p>
          <a:p>
            <a:pPr>
              <a:defRPr/>
            </a:pPr>
            <a:r>
              <a:rPr lang="en-US" altLang="ko-KR"/>
              <a:t>   </a:t>
            </a:r>
            <a:r>
              <a:rPr lang="en-US" altLang="ko-KR" b="1">
                <a:solidFill>
                  <a:srgbClr val="ff0000"/>
                </a:solidFill>
              </a:rPr>
              <a:t>implements</a:t>
            </a:r>
            <a:r>
              <a:rPr lang="en-US" altLang="ko-KR"/>
              <a:t> Pet, Huntable {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//</a:t>
            </a:r>
            <a:r>
              <a:rPr lang="ko-KR" altLang="en-US"/>
              <a:t>모든 추상메서드 오버라이딩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   </a:t>
            </a:r>
            <a:r>
              <a:rPr lang="en-US" altLang="ko-KR"/>
              <a:t>.....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136" name=""/>
          <p:cNvSpPr/>
          <p:nvPr/>
        </p:nvSpPr>
        <p:spPr>
          <a:xfrm>
            <a:off x="899592" y="2924944"/>
            <a:ext cx="3384376" cy="2952328"/>
          </a:xfrm>
          <a:prstGeom prst="rect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4572000" y="1195952"/>
            <a:ext cx="3816424" cy="47552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- </a:t>
            </a:r>
            <a:r>
              <a:rPr lang="ko-KR" altLang="en-US" b="1"/>
              <a:t>인터페이스는 필드를 가질 수 없다고 했습니다</a:t>
            </a:r>
            <a:r>
              <a:rPr lang="en-US" altLang="ko-KR" b="1"/>
              <a:t>.</a:t>
            </a:r>
            <a:endParaRPr lang="en-US" altLang="ko-KR" b="1"/>
          </a:p>
          <a:p>
            <a:pPr>
              <a:defRPr/>
            </a:pPr>
            <a:endParaRPr lang="en-US" altLang="ko-KR" b="1"/>
          </a:p>
          <a:p>
            <a:pPr>
              <a:defRPr/>
            </a:pPr>
            <a:r>
              <a:rPr lang="en-US" altLang="ko-KR" b="1"/>
              <a:t>-</a:t>
            </a:r>
            <a:r>
              <a:rPr lang="ko-KR" altLang="en-US" b="1"/>
              <a:t> 다만 여러 동물들이 공통된 속성이 존재한다면</a:t>
            </a:r>
            <a:r>
              <a:rPr lang="en-US" altLang="ko-KR" b="1"/>
              <a:t>(</a:t>
            </a:r>
            <a:r>
              <a:rPr lang="ko-KR" altLang="en-US" b="1"/>
              <a:t>예</a:t>
            </a:r>
            <a:r>
              <a:rPr lang="en-US" altLang="ko-KR" b="1"/>
              <a:t>:</a:t>
            </a:r>
            <a:r>
              <a:rPr lang="ko-KR" altLang="en-US" b="1"/>
              <a:t> 몸무게</a:t>
            </a:r>
            <a:r>
              <a:rPr lang="en-US" altLang="ko-KR" b="1"/>
              <a:t>,</a:t>
            </a:r>
            <a:r>
              <a:rPr lang="ko-KR" altLang="en-US" b="1"/>
              <a:t> 나이 등</a:t>
            </a:r>
            <a:r>
              <a:rPr lang="en-US" altLang="ko-KR" b="1"/>
              <a:t>)</a:t>
            </a:r>
            <a:endParaRPr lang="en-US" altLang="ko-KR" b="1"/>
          </a:p>
          <a:p>
            <a:pPr>
              <a:defRPr/>
            </a:pPr>
            <a:r>
              <a:rPr lang="ko-KR" altLang="en-US" b="1"/>
              <a:t>상속을 통해 클래스를 설계하는 것이 좋겠죠</a:t>
            </a:r>
            <a:r>
              <a:rPr lang="en-US" altLang="ko-KR" b="1"/>
              <a:t>??</a:t>
            </a:r>
            <a:endParaRPr lang="en-US" altLang="ko-KR" b="1"/>
          </a:p>
          <a:p>
            <a:pPr>
              <a:defRPr/>
            </a:pPr>
            <a:endParaRPr lang="en-US" altLang="ko-KR" b="1"/>
          </a:p>
          <a:p>
            <a:pPr>
              <a:defRPr/>
            </a:pPr>
            <a:r>
              <a:rPr lang="en-US" altLang="ko-KR" b="1"/>
              <a:t>-</a:t>
            </a:r>
            <a:r>
              <a:rPr lang="ko-KR" altLang="en-US" b="1"/>
              <a:t> 이럴 때 클래스 상속과 인터페이스 구현을 동시에 할 수 있습니다</a:t>
            </a:r>
            <a:r>
              <a:rPr lang="en-US" altLang="ko-KR" b="1"/>
              <a:t>.</a:t>
            </a:r>
            <a:endParaRPr lang="en-US" altLang="ko-KR" b="1"/>
          </a:p>
          <a:p>
            <a:pPr>
              <a:defRPr/>
            </a:pPr>
            <a:endParaRPr lang="en-US" altLang="ko-KR" b="1"/>
          </a:p>
          <a:p>
            <a:pPr>
              <a:defRPr/>
            </a:pPr>
            <a:r>
              <a:rPr lang="en-US" altLang="ko-KR" b="1"/>
              <a:t>-</a:t>
            </a:r>
            <a:r>
              <a:rPr lang="ko-KR" altLang="en-US" b="1"/>
              <a:t> 상속 키워드 </a:t>
            </a:r>
            <a:r>
              <a:rPr lang="en-US" altLang="ko-KR" b="1"/>
              <a:t>extends</a:t>
            </a:r>
            <a:r>
              <a:rPr lang="ko-KR" altLang="en-US" b="1"/>
              <a:t>를 먼저 써주셔야 합니다</a:t>
            </a:r>
            <a:r>
              <a:rPr lang="en-US" altLang="ko-KR" b="1"/>
              <a:t>!</a:t>
            </a:r>
            <a:r>
              <a:rPr lang="ko-KR" altLang="en-US" b="1"/>
              <a:t> </a:t>
            </a:r>
            <a:r>
              <a:rPr lang="en-US" altLang="ko-KR" b="1"/>
              <a:t>(</a:t>
            </a:r>
            <a:r>
              <a:rPr lang="ko-KR" altLang="en-US" b="1"/>
              <a:t>순서 주의</a:t>
            </a:r>
            <a:r>
              <a:rPr lang="en-US" altLang="ko-KR" b="1"/>
              <a:t>!)</a:t>
            </a:r>
            <a:endParaRPr lang="en-US" altLang="ko-KR" b="1"/>
          </a:p>
          <a:p>
            <a:pPr>
              <a:defRPr/>
            </a:pPr>
            <a:endParaRPr lang="en-US" altLang="ko-KR" b="1"/>
          </a:p>
          <a:p>
            <a:pPr>
              <a:defRPr/>
            </a:pPr>
            <a:r>
              <a:rPr lang="en-US" altLang="ko-KR" b="1"/>
              <a:t>-</a:t>
            </a:r>
            <a:r>
              <a:rPr lang="ko-KR" altLang="en-US" b="1"/>
              <a:t> 만약 상속 부모클래스가 추상 클래스라면 내부의 추상메서드를 반드시 오버라이딩해야 합니다</a:t>
            </a:r>
            <a:r>
              <a:rPr lang="en-US" altLang="ko-KR" b="1"/>
              <a:t>.</a:t>
            </a:r>
            <a:endParaRPr lang="en-US" altLang="ko-KR" b="1"/>
          </a:p>
        </p:txBody>
      </p:sp>
      <p:sp>
        <p:nvSpPr>
          <p:cNvPr id="141" name=""/>
          <p:cNvSpPr txBox="1"/>
          <p:nvPr/>
        </p:nvSpPr>
        <p:spPr>
          <a:xfrm>
            <a:off x="971599" y="1247793"/>
            <a:ext cx="3312367" cy="14554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public abstract class Animal {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private String name;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private double weight;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private int age;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2" name=""/>
          <p:cNvSpPr/>
          <p:nvPr/>
        </p:nvSpPr>
        <p:spPr>
          <a:xfrm>
            <a:off x="899592" y="1175787"/>
            <a:ext cx="3384376" cy="1605141"/>
          </a:xfrm>
          <a:prstGeom prst="rect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2-4-2.</a:t>
            </a:r>
            <a:r>
              <a:rPr lang="ko-KR" altLang="en-US"/>
              <a:t> 추상 클래스와 인터페이스의 차이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503548" y="980728"/>
            <a:ext cx="8136904" cy="540060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611559" y="1052736"/>
            <a:ext cx="7920880" cy="49746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/>
              <a:t>- </a:t>
            </a:r>
            <a:r>
              <a:rPr lang="ko-KR" altLang="en-US" sz="2000" b="1"/>
              <a:t>여기까지 공부를 잘 따라오셨으면 이제 의문점이 생깁니다</a:t>
            </a:r>
            <a:r>
              <a:rPr lang="en-US" altLang="ko-KR" sz="2000" b="1"/>
              <a:t>.</a:t>
            </a:r>
            <a:endParaRPr lang="en-US" altLang="ko-KR" sz="2000" b="1"/>
          </a:p>
          <a:p>
            <a:pPr>
              <a:defRPr/>
            </a:pPr>
            <a:endParaRPr lang="en-US" altLang="ko-KR" sz="2000" b="1"/>
          </a:p>
          <a:p>
            <a:pPr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대체 인터페이스는 추상클래스와 다른점이 무엇인가</a:t>
            </a:r>
            <a:r>
              <a:rPr lang="en-US" altLang="ko-KR" sz="2000" b="1"/>
              <a:t>?</a:t>
            </a:r>
            <a:r>
              <a:rPr lang="ko-KR" altLang="en-US" sz="2000" b="1"/>
              <a:t> 에 대한 내용이죠</a:t>
            </a:r>
            <a:r>
              <a:rPr lang="en-US" altLang="ko-KR" sz="2000" b="1"/>
              <a:t>.</a:t>
            </a:r>
            <a:endParaRPr lang="en-US" altLang="ko-KR" sz="2000" b="1"/>
          </a:p>
          <a:p>
            <a:pPr>
              <a:defRPr/>
            </a:pPr>
            <a:endParaRPr lang="en-US" altLang="ko-KR" sz="2000" b="1"/>
          </a:p>
          <a:p>
            <a:pPr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추상클래스는 인스턴스 필드</a:t>
            </a:r>
            <a:r>
              <a:rPr lang="en-US" altLang="ko-KR" sz="2000" b="1"/>
              <a:t>,</a:t>
            </a:r>
            <a:r>
              <a:rPr lang="ko-KR" altLang="en-US" sz="2000" b="1"/>
              <a:t> 정적 필드</a:t>
            </a:r>
            <a:r>
              <a:rPr lang="en-US" altLang="ko-KR" sz="2000" b="1"/>
              <a:t>,</a:t>
            </a:r>
            <a:r>
              <a:rPr lang="ko-KR" altLang="en-US" sz="2000" b="1"/>
              <a:t> 상수를 모두 가질 수 있고 인스턴스 메서드</a:t>
            </a:r>
            <a:r>
              <a:rPr lang="en-US" altLang="ko-KR" sz="2000" b="1"/>
              <a:t>,</a:t>
            </a:r>
            <a:r>
              <a:rPr lang="ko-KR" altLang="en-US" sz="2000" b="1"/>
              <a:t> 정적 메서드</a:t>
            </a:r>
            <a:r>
              <a:rPr lang="en-US" altLang="ko-KR" sz="2000" b="1"/>
              <a:t>,</a:t>
            </a:r>
            <a:r>
              <a:rPr lang="ko-KR" altLang="en-US" sz="2000" b="1"/>
              <a:t> 파이널 메서드</a:t>
            </a:r>
            <a:r>
              <a:rPr lang="en-US" altLang="ko-KR" sz="2000" b="1"/>
              <a:t>,</a:t>
            </a:r>
            <a:r>
              <a:rPr lang="ko-KR" altLang="en-US" sz="2000" b="1"/>
              <a:t> 추상 메서드도 모두 가질 수 있는데 얼핏 보면 인터페이스보다 뛰어난 것처럼 보입니다</a:t>
            </a:r>
            <a:r>
              <a:rPr lang="en-US" altLang="ko-KR" sz="2000" b="1"/>
              <a:t>.</a:t>
            </a:r>
            <a:endParaRPr lang="en-US" altLang="ko-KR" sz="2000" b="1"/>
          </a:p>
          <a:p>
            <a:pPr>
              <a:defRPr/>
            </a:pPr>
            <a:endParaRPr lang="en-US" altLang="ko-KR" sz="2000" b="1"/>
          </a:p>
          <a:p>
            <a:pPr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</a:t>
            </a:r>
            <a:r>
              <a:rPr lang="en-US" altLang="ko-KR" sz="2000" b="1"/>
              <a:t>2</a:t>
            </a:r>
            <a:r>
              <a:rPr lang="ko-KR" altLang="en-US" sz="2000" b="1"/>
              <a:t>개의 차이는 사용 목적에 있습니다</a:t>
            </a:r>
            <a:r>
              <a:rPr lang="en-US" altLang="ko-KR" sz="2000" b="1"/>
              <a:t>.</a:t>
            </a:r>
            <a:r>
              <a:rPr lang="ko-KR" altLang="en-US" sz="2000" b="1"/>
              <a:t> </a:t>
            </a:r>
            <a:r>
              <a:rPr lang="ko-KR" altLang="en-US" sz="2000" b="1">
                <a:solidFill>
                  <a:srgbClr val="ff0000"/>
                </a:solidFill>
              </a:rPr>
              <a:t>추상 클래스</a:t>
            </a:r>
            <a:r>
              <a:rPr lang="ko-KR" altLang="en-US" sz="2000" b="1"/>
              <a:t>는 말 그대로 클래스입니다</a:t>
            </a:r>
            <a:r>
              <a:rPr lang="en-US" altLang="ko-KR" sz="2000" b="1"/>
              <a:t>.</a:t>
            </a:r>
            <a:r>
              <a:rPr lang="ko-KR" altLang="en-US" sz="2000" b="1"/>
              <a:t> </a:t>
            </a:r>
            <a:r>
              <a:rPr lang="ko-KR" altLang="en-US" sz="2000" b="1">
                <a:solidFill>
                  <a:srgbClr val="ff0000"/>
                </a:solidFill>
              </a:rPr>
              <a:t>상속을 통한 새로운 클래스 확장</a:t>
            </a:r>
            <a:r>
              <a:rPr lang="ko-KR" altLang="en-US" sz="2000" b="1"/>
              <a:t>을 위한 의도를 가지고 설계하는 것이 추상 클래스입니다</a:t>
            </a:r>
            <a:r>
              <a:rPr lang="en-US" altLang="ko-KR" sz="2000" b="1"/>
              <a:t>.</a:t>
            </a:r>
            <a:endParaRPr lang="en-US" altLang="ko-KR" sz="2000" b="1"/>
          </a:p>
          <a:p>
            <a:pPr>
              <a:defRPr/>
            </a:pPr>
            <a:endParaRPr lang="en-US" altLang="ko-KR" sz="2000" b="1"/>
          </a:p>
          <a:p>
            <a:pPr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</a:t>
            </a:r>
            <a:r>
              <a:rPr lang="ko-KR" altLang="en-US" sz="2000" b="1">
                <a:solidFill>
                  <a:srgbClr val="0000ff"/>
                </a:solidFill>
              </a:rPr>
              <a:t>인터페이스</a:t>
            </a:r>
            <a:r>
              <a:rPr lang="ko-KR" altLang="en-US" sz="2000" b="1"/>
              <a:t>는 </a:t>
            </a:r>
            <a:r>
              <a:rPr lang="ko-KR" altLang="en-US" sz="2000" b="1">
                <a:solidFill>
                  <a:srgbClr val="0000ff"/>
                </a:solidFill>
              </a:rPr>
              <a:t>기능을 명세</a:t>
            </a:r>
            <a:r>
              <a:rPr lang="ko-KR" altLang="en-US" sz="2000" b="1"/>
              <a:t>하여 </a:t>
            </a:r>
            <a:r>
              <a:rPr lang="ko-KR" altLang="en-US" sz="2000" b="1">
                <a:solidFill>
                  <a:srgbClr val="0000ff"/>
                </a:solidFill>
              </a:rPr>
              <a:t>객체를 규격화</a:t>
            </a:r>
            <a:r>
              <a:rPr lang="ko-KR" altLang="en-US" sz="2000" b="1"/>
              <a:t>하는 것에 의의를 둡니다</a:t>
            </a:r>
            <a:r>
              <a:rPr lang="en-US" altLang="ko-KR" sz="2000" b="1"/>
              <a:t>.</a:t>
            </a:r>
            <a:r>
              <a:rPr lang="ko-KR" altLang="en-US" sz="2000" b="1"/>
              <a:t> 그래서 상속에서 막아둔 다중 구현을 인터페이스에서 열어두어 설계의 유연성을 제공하고 있는 것입니다</a:t>
            </a:r>
            <a:r>
              <a:rPr lang="en-US" altLang="ko-KR" sz="2000" b="1"/>
              <a:t>.</a:t>
            </a:r>
            <a:endParaRPr lang="en-US" altLang="ko-KR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755576" y="1834920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<a:solidFill>
                <a:srgbClr val="eb58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ja-JP" altLang="ko-KR" sz="3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899" y="3429000"/>
            <a:ext cx="9359900" cy="1296144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인터페이스</a:t>
            </a:r>
            <a:r>
              <a:rPr lang="en-US" altLang="ko-KR"/>
              <a:t>(Interface)</a:t>
            </a:r>
            <a:endParaRPr lang="en-US" altLang="ko-KR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파이썬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1-1-1.</a:t>
            </a:r>
            <a:r>
              <a:rPr lang="ko-KR" altLang="en-US"/>
              <a:t> 인터페이스의 필요성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683567" y="4221088"/>
            <a:ext cx="7848872" cy="216024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8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73629" y="858003"/>
            <a:ext cx="4396740" cy="3147060"/>
          </a:xfrm>
          <a:prstGeom prst="rect">
            <a:avLst/>
          </a:prstGeom>
        </p:spPr>
      </p:pic>
      <p:sp>
        <p:nvSpPr>
          <p:cNvPr id="90" name=""/>
          <p:cNvSpPr txBox="1"/>
          <p:nvPr/>
        </p:nvSpPr>
        <p:spPr>
          <a:xfrm>
            <a:off x="971600" y="4395162"/>
            <a:ext cx="7200800" cy="191800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데이터베이스 관리시스템을 제어하는 자바 </a:t>
            </a:r>
            <a:r>
              <a:rPr lang="en-US" altLang="ko-KR" sz="2000" b="1"/>
              <a:t>API</a:t>
            </a:r>
            <a:r>
              <a:rPr lang="ko-KR" altLang="en-US" sz="2000" b="1"/>
              <a:t>에 대한 이야기로 인터페이스의 필요성을 말하려 합니다</a:t>
            </a:r>
            <a:r>
              <a:rPr lang="en-US" altLang="ko-KR" sz="2000" b="1"/>
              <a:t>.</a:t>
            </a:r>
            <a:endParaRPr lang="en-US" altLang="ko-KR" sz="2000" b="1"/>
          </a:p>
          <a:p>
            <a:pPr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데이터베이스 회사는 여러 회사가 존재하고 각각의 특수 문법</a:t>
            </a:r>
            <a:r>
              <a:rPr lang="en-US" altLang="ko-KR" sz="2000" b="1"/>
              <a:t>(</a:t>
            </a:r>
            <a:r>
              <a:rPr lang="ko-KR" altLang="en-US" sz="2000" b="1"/>
              <a:t>방언</a:t>
            </a:r>
            <a:r>
              <a:rPr lang="en-US" altLang="ko-KR" sz="2000" b="1"/>
              <a:t>)</a:t>
            </a:r>
            <a:r>
              <a:rPr lang="ko-KR" altLang="en-US" sz="2000" b="1"/>
              <a:t>들을 가지고 있습니다</a:t>
            </a:r>
            <a:r>
              <a:rPr lang="en-US" altLang="ko-KR" sz="2000" b="1"/>
              <a:t>.</a:t>
            </a:r>
            <a:endParaRPr lang="en-US" altLang="ko-KR" sz="2000" b="1"/>
          </a:p>
          <a:p>
            <a:pPr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그래서 과거에는 각 </a:t>
            </a:r>
            <a:r>
              <a:rPr lang="en-US" altLang="ko-KR" sz="2000" b="1"/>
              <a:t>DB</a:t>
            </a:r>
            <a:r>
              <a:rPr lang="ko-KR" altLang="en-US" sz="2000" b="1"/>
              <a:t>벤더회사들이 자기 회사의 </a:t>
            </a:r>
            <a:r>
              <a:rPr lang="en-US" altLang="ko-KR" sz="2000" b="1"/>
              <a:t>DB</a:t>
            </a:r>
            <a:r>
              <a:rPr lang="ko-KR" altLang="en-US" sz="2000" b="1"/>
              <a:t>연결을 할 수 있는 </a:t>
            </a:r>
            <a:r>
              <a:rPr lang="en-US" altLang="ko-KR" sz="2000" b="1"/>
              <a:t>JAVA API</a:t>
            </a:r>
            <a:r>
              <a:rPr lang="ko-KR" altLang="en-US" sz="2000" b="1"/>
              <a:t>를 각각 만들어서 배포했습니다</a:t>
            </a:r>
            <a:r>
              <a:rPr lang="en-US" altLang="ko-KR" sz="2000" b="1"/>
              <a:t>.</a:t>
            </a:r>
            <a:endParaRPr lang="en-US" altLang="ko-KR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1-1-2.</a:t>
            </a:r>
            <a:r>
              <a:rPr lang="ko-KR" altLang="en-US"/>
              <a:t> 인터페이스의 필요성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683567" y="3645024"/>
            <a:ext cx="7848872" cy="237626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971599" y="3815246"/>
            <a:ext cx="7200800" cy="191689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그 결과</a:t>
            </a:r>
            <a:r>
              <a:rPr lang="en-US" altLang="ko-KR" sz="2000" b="1"/>
              <a:t> ORACLE</a:t>
            </a:r>
            <a:r>
              <a:rPr lang="ko-KR" altLang="en-US" sz="2000" b="1"/>
              <a:t> 데이터베이스를 이용하는 자바개발자들은 </a:t>
            </a:r>
            <a:r>
              <a:rPr lang="en-US" altLang="ko-KR" sz="2000" b="1"/>
              <a:t>ORACLE</a:t>
            </a:r>
            <a:r>
              <a:rPr lang="ko-KR" altLang="en-US" sz="2000" b="1"/>
              <a:t>이 만든 </a:t>
            </a:r>
            <a:r>
              <a:rPr lang="en-US" altLang="ko-KR" sz="2000" b="1"/>
              <a:t>API</a:t>
            </a:r>
            <a:r>
              <a:rPr lang="ko-KR" altLang="en-US" sz="2000" b="1"/>
              <a:t>를 학습하여 </a:t>
            </a:r>
            <a:r>
              <a:rPr lang="en-US" altLang="ko-KR" sz="2000" b="1"/>
              <a:t>DB</a:t>
            </a:r>
            <a:r>
              <a:rPr lang="ko-KR" altLang="en-US" sz="2000" b="1"/>
              <a:t>와 통신을 하였고</a:t>
            </a:r>
            <a:r>
              <a:rPr lang="en-US" altLang="ko-KR" sz="2000" b="1"/>
              <a:t>,</a:t>
            </a:r>
            <a:r>
              <a:rPr lang="ko-KR" altLang="en-US" sz="2000" b="1"/>
              <a:t> </a:t>
            </a:r>
            <a:r>
              <a:rPr lang="en-US" altLang="ko-KR" sz="2000" b="1"/>
              <a:t>MYSQL</a:t>
            </a:r>
            <a:r>
              <a:rPr lang="ko-KR" altLang="en-US" sz="2000" b="1"/>
              <a:t> 데이터베이스를 이용하는 개발자들은 </a:t>
            </a:r>
            <a:r>
              <a:rPr lang="en-US" altLang="ko-KR" sz="2000" b="1"/>
              <a:t>MySQL</a:t>
            </a:r>
            <a:r>
              <a:rPr lang="ko-KR" altLang="en-US" sz="2000" b="1"/>
              <a:t>진영에서 만든 </a:t>
            </a:r>
            <a:r>
              <a:rPr lang="en-US" altLang="ko-KR" sz="2000" b="1"/>
              <a:t>API</a:t>
            </a:r>
            <a:r>
              <a:rPr lang="ko-KR" altLang="en-US" sz="2000" b="1"/>
              <a:t>를 학습해서 사용했었습니다</a:t>
            </a:r>
            <a:r>
              <a:rPr lang="en-US" altLang="ko-KR" sz="2000" b="1"/>
              <a:t>.</a:t>
            </a:r>
            <a:endParaRPr lang="en-US" altLang="ko-KR" sz="2000" b="1"/>
          </a:p>
          <a:p>
            <a:pPr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그 결과 사용하던 </a:t>
            </a:r>
            <a:r>
              <a:rPr lang="en-US" altLang="ko-KR" sz="2000" b="1"/>
              <a:t>DB</a:t>
            </a:r>
            <a:r>
              <a:rPr lang="ko-KR" altLang="en-US" sz="2000" b="1"/>
              <a:t>가 바뀔때마다 새로운 </a:t>
            </a:r>
            <a:r>
              <a:rPr lang="en-US" altLang="ko-KR" sz="2000" b="1"/>
              <a:t>API</a:t>
            </a:r>
            <a:r>
              <a:rPr lang="ko-KR" altLang="en-US" sz="2000" b="1"/>
              <a:t>를 학습하는 문제점이 발생했죠</a:t>
            </a:r>
            <a:r>
              <a:rPr lang="en-US" altLang="ko-KR" sz="2000" b="1"/>
              <a:t>.</a:t>
            </a:r>
            <a:endParaRPr lang="en-US" altLang="ko-KR" sz="2000" b="1"/>
          </a:p>
        </p:txBody>
      </p:sp>
      <p:pic>
        <p:nvPicPr>
          <p:cNvPr id="9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970404"/>
            <a:ext cx="2304256" cy="2284728"/>
          </a:xfrm>
          <a:prstGeom prst="rect">
            <a:avLst/>
          </a:prstGeom>
        </p:spPr>
      </p:pic>
      <p:pic>
        <p:nvPicPr>
          <p:cNvPr id="9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64088" y="918771"/>
            <a:ext cx="2088232" cy="25102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1-1-3.</a:t>
            </a:r>
            <a:r>
              <a:rPr lang="ko-KR" altLang="en-US"/>
              <a:t> 인터페이스의 필요성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683567" y="3429000"/>
            <a:ext cx="7848872" cy="288032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971599" y="3566796"/>
            <a:ext cx="7200800" cy="252729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이런 번거로운 문제를 해결하기 위해 자바진영에서는 인터페이스를 활용하게 됩니다</a:t>
            </a:r>
            <a:r>
              <a:rPr lang="en-US" altLang="ko-KR" sz="2000" b="1"/>
              <a:t>.</a:t>
            </a:r>
            <a:endParaRPr lang="en-US" altLang="ko-KR" sz="2000" b="1"/>
          </a:p>
          <a:p>
            <a:pPr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바로 </a:t>
            </a:r>
            <a:r>
              <a:rPr lang="en-US" altLang="ko-KR" sz="2000" b="1"/>
              <a:t>JDBC</a:t>
            </a:r>
            <a:r>
              <a:rPr lang="ko-KR" altLang="en-US" sz="2000" b="1"/>
              <a:t>라는 </a:t>
            </a:r>
            <a:r>
              <a:rPr lang="ko-KR" altLang="en-US" sz="2000" b="1">
                <a:solidFill>
                  <a:srgbClr val="ff0000"/>
                </a:solidFill>
              </a:rPr>
              <a:t>인터페이스</a:t>
            </a:r>
            <a:r>
              <a:rPr lang="ko-KR" altLang="en-US" sz="2000" b="1"/>
              <a:t>를 자바진영에서 제시하고 각 데이터베이스 회사들에게 이 인터페이스대로 </a:t>
            </a:r>
            <a:r>
              <a:rPr lang="en-US" altLang="ko-KR" sz="2000" b="1"/>
              <a:t>API</a:t>
            </a:r>
            <a:r>
              <a:rPr lang="ko-KR" altLang="en-US" sz="2000" b="1"/>
              <a:t>를 만들어달라 요구합니다</a:t>
            </a:r>
            <a:r>
              <a:rPr lang="en-US" altLang="ko-KR" sz="2000" b="1"/>
              <a:t>.</a:t>
            </a:r>
            <a:r>
              <a:rPr lang="ko-KR" altLang="en-US" sz="2000" b="1"/>
              <a:t> </a:t>
            </a:r>
            <a:endParaRPr lang="ko-KR" altLang="en-US" sz="2000" b="1"/>
          </a:p>
          <a:p>
            <a:pPr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그 결과 자바개발자들은 </a:t>
            </a:r>
            <a:r>
              <a:rPr lang="ko-KR" altLang="en-US" sz="2000" b="1">
                <a:solidFill>
                  <a:srgbClr val="ff0000"/>
                </a:solidFill>
              </a:rPr>
              <a:t>동일한 객체 타입</a:t>
            </a:r>
            <a:r>
              <a:rPr lang="en-US" altLang="ko-KR" sz="2000" b="1">
                <a:solidFill>
                  <a:srgbClr val="ff0000"/>
                </a:solidFill>
              </a:rPr>
              <a:t>,</a:t>
            </a:r>
            <a:r>
              <a:rPr lang="ko-KR" altLang="en-US" sz="2000" b="1">
                <a:solidFill>
                  <a:srgbClr val="ff0000"/>
                </a:solidFill>
              </a:rPr>
              <a:t> 메서드 이름을 사용</a:t>
            </a:r>
            <a:r>
              <a:rPr lang="ko-KR" altLang="en-US" sz="2000" b="1"/>
              <a:t>할 수 있게 되었고</a:t>
            </a:r>
            <a:r>
              <a:rPr lang="en-US" altLang="ko-KR" sz="2000" b="1"/>
              <a:t>,</a:t>
            </a:r>
            <a:r>
              <a:rPr lang="ko-KR" altLang="en-US" sz="2000" b="1"/>
              <a:t> </a:t>
            </a:r>
            <a:r>
              <a:rPr lang="en-US" altLang="ko-KR" sz="2000" b="1"/>
              <a:t>JDBC</a:t>
            </a:r>
            <a:r>
              <a:rPr lang="ko-KR" altLang="en-US" sz="2000" b="1"/>
              <a:t>만 학습하면 모든 </a:t>
            </a:r>
            <a:r>
              <a:rPr lang="en-US" altLang="ko-KR" sz="2000" b="1"/>
              <a:t>DB</a:t>
            </a:r>
            <a:r>
              <a:rPr lang="ko-KR" altLang="en-US" sz="2000" b="1"/>
              <a:t>를 다룰수 있게 되었습니다</a:t>
            </a:r>
            <a:r>
              <a:rPr lang="en-US" altLang="ko-KR" sz="2000" b="1"/>
              <a:t>.</a:t>
            </a:r>
            <a:endParaRPr lang="en-US" altLang="ko-KR" sz="2000" b="1"/>
          </a:p>
        </p:txBody>
      </p:sp>
      <p:pic>
        <p:nvPicPr>
          <p:cNvPr id="9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27860" y="692695"/>
            <a:ext cx="5288280" cy="25922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1-2.</a:t>
            </a:r>
            <a:r>
              <a:rPr lang="ko-KR" altLang="en-US"/>
              <a:t> 결론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683567" y="4869160"/>
            <a:ext cx="7848872" cy="1368152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719572" y="5013176"/>
            <a:ext cx="7704856" cy="109996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200" b="1">
                <a:solidFill>
                  <a:srgbClr val="000000"/>
                </a:solidFill>
              </a:rPr>
              <a:t>-</a:t>
            </a:r>
            <a:r>
              <a:rPr lang="ko-KR" altLang="en-US" sz="2200" b="1">
                <a:solidFill>
                  <a:srgbClr val="000000"/>
                </a:solidFill>
              </a:rPr>
              <a:t> 인터페이스는 </a:t>
            </a:r>
            <a:r>
              <a:rPr lang="ko-KR" altLang="en-US" sz="2200" b="1">
                <a:solidFill>
                  <a:srgbClr val="ff0000"/>
                </a:solidFill>
              </a:rPr>
              <a:t>객체들의 표준 사용방법</a:t>
            </a:r>
            <a:r>
              <a:rPr lang="ko-KR" altLang="en-US" sz="2200" b="1">
                <a:solidFill>
                  <a:srgbClr val="000000"/>
                </a:solidFill>
              </a:rPr>
              <a:t>을 제시합니다</a:t>
            </a:r>
            <a:r>
              <a:rPr lang="en-US" altLang="ko-KR" sz="2200" b="1">
                <a:solidFill>
                  <a:srgbClr val="000000"/>
                </a:solidFill>
              </a:rPr>
              <a:t>.</a:t>
            </a:r>
            <a:endParaRPr lang="en-US" altLang="ko-KR" sz="22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200" b="1">
                <a:solidFill>
                  <a:srgbClr val="000000"/>
                </a:solidFill>
              </a:rPr>
              <a:t>-</a:t>
            </a:r>
            <a:r>
              <a:rPr lang="ko-KR" altLang="en-US" sz="2200" b="1">
                <a:solidFill>
                  <a:srgbClr val="000000"/>
                </a:solidFill>
              </a:rPr>
              <a:t> 인터페이스는 객체들을 충실하게 </a:t>
            </a:r>
            <a:r>
              <a:rPr lang="ko-KR" altLang="en-US" sz="2200" b="1">
                <a:solidFill>
                  <a:srgbClr val="ff0000"/>
                </a:solidFill>
              </a:rPr>
              <a:t>추상화</a:t>
            </a:r>
            <a:r>
              <a:rPr lang="en-US" altLang="ko-KR" sz="2200" b="1">
                <a:solidFill>
                  <a:srgbClr val="ff0000"/>
                </a:solidFill>
              </a:rPr>
              <a:t>,</a:t>
            </a:r>
            <a:r>
              <a:rPr lang="ko-KR" altLang="en-US" sz="2200" b="1">
                <a:solidFill>
                  <a:srgbClr val="ff0000"/>
                </a:solidFill>
              </a:rPr>
              <a:t> 캡슐화</a:t>
            </a:r>
            <a:r>
              <a:rPr lang="ko-KR" altLang="en-US" sz="2200" b="1">
                <a:solidFill>
                  <a:srgbClr val="000000"/>
                </a:solidFill>
              </a:rPr>
              <a:t>할 수 있게 도와줍니다</a:t>
            </a:r>
            <a:r>
              <a:rPr lang="en-US" altLang="ko-KR" sz="2200" b="1">
                <a:solidFill>
                  <a:srgbClr val="000000"/>
                </a:solidFill>
              </a:rPr>
              <a:t>.</a:t>
            </a:r>
            <a:endParaRPr lang="en-US" altLang="ko-KR" sz="2200" b="1">
              <a:solidFill>
                <a:srgbClr val="000000"/>
              </a:solidFill>
            </a:endParaRPr>
          </a:p>
        </p:txBody>
      </p:sp>
      <p:pic>
        <p:nvPicPr>
          <p:cNvPr id="8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83768" y="714762"/>
            <a:ext cx="4409527" cy="4082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899" y="3429000"/>
            <a:ext cx="9359900" cy="1296144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인터페이스 사용법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파이썬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2-1.</a:t>
            </a:r>
            <a:r>
              <a:rPr lang="ko-KR" altLang="en-US"/>
              <a:t> 인터페이스 선언 방법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683568" y="980728"/>
            <a:ext cx="8136904" cy="5112568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971600" y="1340766"/>
            <a:ext cx="3096344" cy="44771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public </a:t>
            </a:r>
            <a:r>
              <a:rPr lang="en-US" altLang="ko-KR" b="1">
                <a:solidFill>
                  <a:srgbClr val="ff0000"/>
                </a:solidFill>
              </a:rPr>
              <a:t>interface </a:t>
            </a:r>
            <a:r>
              <a:rPr lang="en-US" altLang="ko-KR"/>
              <a:t>Pet {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   </a:t>
            </a:r>
            <a:r>
              <a:rPr lang="en-US" altLang="ko-KR"/>
              <a:t>//</a:t>
            </a:r>
            <a:r>
              <a:rPr lang="ko-KR" altLang="en-US"/>
              <a:t>상수</a:t>
            </a:r>
            <a:endParaRPr lang="ko-KR" altLang="en-US"/>
          </a:p>
          <a:p>
            <a:pPr>
              <a:defRPr/>
            </a:pPr>
            <a:r>
              <a:rPr lang="ko-KR" altLang="en-US"/>
              <a:t>   </a:t>
            </a:r>
            <a:r>
              <a:rPr lang="en-US" altLang="ko-KR"/>
              <a:t>String kind = “</a:t>
            </a:r>
            <a:r>
              <a:rPr lang="ko-KR" altLang="en-US"/>
              <a:t>애완동물</a:t>
            </a:r>
            <a:r>
              <a:rPr lang="en-US" altLang="ko-KR"/>
              <a:t>”;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   </a:t>
            </a:r>
            <a:r>
              <a:rPr lang="en-US" altLang="ko-KR"/>
              <a:t>//</a:t>
            </a:r>
            <a:r>
              <a:rPr lang="ko-KR" altLang="en-US"/>
              <a:t>추상 메서드</a:t>
            </a:r>
            <a:endParaRPr lang="ko-KR" altLang="en-US"/>
          </a:p>
          <a:p>
            <a:pPr>
              <a:defRPr/>
            </a:pPr>
            <a:r>
              <a:rPr lang="ko-KR" altLang="en-US"/>
              <a:t>   </a:t>
            </a:r>
            <a:r>
              <a:rPr lang="en-US" altLang="ko-KR"/>
              <a:t>Happy eat(Food food);</a:t>
            </a:r>
            <a:endParaRPr lang="en-US" altLang="ko-KR"/>
          </a:p>
          <a:p>
            <a:pPr>
              <a:defRPr/>
            </a:pPr>
            <a:r>
              <a:rPr lang="en-US" altLang="ko-KR"/>
              <a:t>   </a:t>
            </a:r>
            <a:endParaRPr lang="en-US" altLang="ko-KR"/>
          </a:p>
          <a:p>
            <a:pPr>
              <a:defRPr/>
            </a:pPr>
            <a:r>
              <a:rPr lang="en-US" altLang="ko-KR"/>
              <a:t>   //</a:t>
            </a:r>
            <a:r>
              <a:rPr lang="ko-KR" altLang="en-US"/>
              <a:t>디폴트 메서드</a:t>
            </a:r>
            <a:endParaRPr lang="en-US" altLang="ko-KR"/>
          </a:p>
          <a:p>
            <a:pPr>
              <a:defRPr/>
            </a:pPr>
            <a:r>
              <a:rPr lang="ko-KR" altLang="en-US"/>
              <a:t>   </a:t>
            </a:r>
            <a:r>
              <a:rPr lang="en-US" altLang="ko-KR"/>
              <a:t>default void feelHappy() {}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   //</a:t>
            </a:r>
            <a:r>
              <a:rPr lang="ko-KR" altLang="en-US"/>
              <a:t>정적 메서드</a:t>
            </a:r>
            <a:endParaRPr lang="en-US" altLang="ko-KR"/>
          </a:p>
          <a:p>
            <a:pPr>
              <a:defRPr/>
            </a:pPr>
            <a:r>
              <a:rPr lang="ko-KR" altLang="en-US"/>
              <a:t>   </a:t>
            </a:r>
            <a:r>
              <a:rPr lang="en-US" altLang="ko-KR"/>
              <a:t>static void play() {} </a:t>
            </a:r>
            <a:r>
              <a:rPr lang="ko-KR" altLang="en-US"/>
              <a:t>    </a:t>
            </a:r>
            <a:endParaRPr lang="ko-KR" altLang="en-US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136" name=""/>
          <p:cNvSpPr/>
          <p:nvPr/>
        </p:nvSpPr>
        <p:spPr>
          <a:xfrm>
            <a:off x="899592" y="1268760"/>
            <a:ext cx="3312368" cy="4392488"/>
          </a:xfrm>
          <a:prstGeom prst="rect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4572000" y="1340768"/>
            <a:ext cx="3816424" cy="338172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- </a:t>
            </a:r>
            <a:r>
              <a:rPr lang="ko-KR" altLang="en-US" b="1"/>
              <a:t>인터페이스는 선언시에 </a:t>
            </a:r>
            <a:r>
              <a:rPr lang="en-US" altLang="ko-KR" b="1"/>
              <a:t>class</a:t>
            </a:r>
            <a:r>
              <a:rPr lang="ko-KR" altLang="en-US" b="1"/>
              <a:t>자리에 </a:t>
            </a:r>
            <a:r>
              <a:rPr lang="en-US" altLang="ko-KR" b="1"/>
              <a:t>interface</a:t>
            </a:r>
            <a:r>
              <a:rPr lang="ko-KR" altLang="en-US" b="1"/>
              <a:t>라는 키워드를 넣어서 선언합니다</a:t>
            </a:r>
            <a:r>
              <a:rPr lang="en-US" altLang="ko-KR" b="1"/>
              <a:t>.</a:t>
            </a:r>
            <a:endParaRPr lang="en-US" altLang="ko-KR" b="1"/>
          </a:p>
          <a:p>
            <a:pPr>
              <a:defRPr/>
            </a:pPr>
            <a:endParaRPr lang="en-US" altLang="ko-KR" b="1"/>
          </a:p>
          <a:p>
            <a:pPr>
              <a:defRPr/>
            </a:pPr>
            <a:r>
              <a:rPr lang="en-US" altLang="ko-KR" b="1"/>
              <a:t>- </a:t>
            </a:r>
            <a:r>
              <a:rPr lang="ko-KR" altLang="en-US" b="1"/>
              <a:t>인터페이스에는 인스턴스 필드를 선언할 수 없으며</a:t>
            </a:r>
            <a:r>
              <a:rPr lang="en-US" altLang="ko-KR" b="1"/>
              <a:t>,</a:t>
            </a:r>
            <a:r>
              <a:rPr lang="ko-KR" altLang="en-US" b="1"/>
              <a:t> 상수만 선언할 수 있습니다</a:t>
            </a:r>
            <a:r>
              <a:rPr lang="en-US" altLang="ko-KR" b="1"/>
              <a:t>.</a:t>
            </a:r>
            <a:r>
              <a:rPr lang="ko-KR" altLang="en-US" b="1"/>
              <a:t> </a:t>
            </a:r>
            <a:r>
              <a:rPr lang="en-US" altLang="ko-KR" b="1"/>
              <a:t>static final</a:t>
            </a:r>
            <a:r>
              <a:rPr lang="ko-KR" altLang="en-US" b="1"/>
              <a:t>을 생략해도 자동으로 붙어서 처리됩니다</a:t>
            </a:r>
            <a:r>
              <a:rPr lang="en-US" altLang="ko-KR" b="1"/>
              <a:t>.</a:t>
            </a:r>
            <a:endParaRPr lang="en-US" altLang="ko-KR" b="1"/>
          </a:p>
          <a:p>
            <a:pPr>
              <a:defRPr/>
            </a:pPr>
            <a:endParaRPr lang="en-US" altLang="ko-KR" b="1"/>
          </a:p>
          <a:p>
            <a:pPr>
              <a:defRPr/>
            </a:pPr>
            <a:r>
              <a:rPr lang="en-US" altLang="ko-KR" b="1"/>
              <a:t>-</a:t>
            </a:r>
            <a:r>
              <a:rPr lang="ko-KR" altLang="en-US" b="1"/>
              <a:t> 인터페이스에는 추상 메서드</a:t>
            </a:r>
            <a:r>
              <a:rPr lang="en-US" altLang="ko-KR" b="1"/>
              <a:t>,</a:t>
            </a:r>
            <a:r>
              <a:rPr lang="ko-KR" altLang="en-US" b="1"/>
              <a:t> 정적 메서드</a:t>
            </a:r>
            <a:r>
              <a:rPr lang="en-US" altLang="ko-KR" b="1"/>
              <a:t>,</a:t>
            </a:r>
            <a:r>
              <a:rPr lang="ko-KR" altLang="en-US" b="1"/>
              <a:t> 디폴트 메서드</a:t>
            </a:r>
            <a:r>
              <a:rPr lang="en-US" altLang="ko-KR" b="1"/>
              <a:t>(</a:t>
            </a:r>
            <a:r>
              <a:rPr lang="ko-KR" altLang="en-US" b="1"/>
              <a:t>자바</a:t>
            </a:r>
            <a:r>
              <a:rPr lang="en-US" altLang="ko-KR" b="1"/>
              <a:t>8</a:t>
            </a:r>
            <a:r>
              <a:rPr lang="ko-KR" altLang="en-US" b="1"/>
              <a:t>이후</a:t>
            </a:r>
            <a:r>
              <a:rPr lang="en-US" altLang="ko-KR" b="1"/>
              <a:t>)</a:t>
            </a:r>
            <a:r>
              <a:rPr lang="ko-KR" altLang="en-US" b="1"/>
              <a:t>를 선언할 수 있습니다</a:t>
            </a:r>
            <a:r>
              <a:rPr lang="en-US" altLang="ko-KR" b="1"/>
              <a:t>.</a:t>
            </a:r>
            <a:endParaRPr lang="en-US" altLang="ko-KR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2-2.</a:t>
            </a:r>
            <a:r>
              <a:rPr lang="ko-KR" altLang="en-US"/>
              <a:t> 인터페이스 사용 방법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implements</a:t>
            </a:r>
            <a:endParaRPr lang="en-US" altLang="ko-KR"/>
          </a:p>
        </p:txBody>
      </p:sp>
      <p:sp>
        <p:nvSpPr>
          <p:cNvPr id="68" name=""/>
          <p:cNvSpPr/>
          <p:nvPr/>
        </p:nvSpPr>
        <p:spPr>
          <a:xfrm>
            <a:off x="683568" y="980728"/>
            <a:ext cx="8136904" cy="5112568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971600" y="1340765"/>
            <a:ext cx="3096344" cy="282927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pub</a:t>
            </a:r>
            <a:r>
              <a:rPr lang="en-US" altLang="ko-KR">
                <a:solidFill>
                  <a:schemeClr val="dk1"/>
                </a:solidFill>
              </a:rPr>
              <a:t>lic class </a:t>
            </a:r>
            <a:r>
              <a:rPr lang="en-US" altLang="ko-KR"/>
              <a:t>BullDog</a:t>
            </a:r>
            <a:endParaRPr lang="en-US" altLang="ko-KR"/>
          </a:p>
          <a:p>
            <a:pPr>
              <a:defRPr/>
            </a:pPr>
            <a:r>
              <a:rPr lang="en-US" altLang="ko-KR"/>
              <a:t>   </a:t>
            </a:r>
            <a:r>
              <a:rPr lang="en-US" altLang="ko-KR" b="1">
                <a:solidFill>
                  <a:srgbClr val="ff0000"/>
                </a:solidFill>
              </a:rPr>
              <a:t>implements</a:t>
            </a:r>
            <a:r>
              <a:rPr lang="en-US" altLang="ko-KR"/>
              <a:t> Pet {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   </a:t>
            </a:r>
            <a:r>
              <a:rPr lang="en-US" altLang="ko-KR"/>
              <a:t>@Override</a:t>
            </a:r>
            <a:endParaRPr lang="en-US" altLang="ko-KR"/>
          </a:p>
          <a:p>
            <a:pPr>
              <a:defRPr/>
            </a:pPr>
            <a:r>
              <a:rPr lang="en-US" altLang="ko-KR"/>
              <a:t>   Happy eat(Food food){</a:t>
            </a:r>
            <a:endParaRPr lang="en-US" altLang="ko-KR"/>
          </a:p>
          <a:p>
            <a:pPr>
              <a:defRPr/>
            </a:pPr>
            <a:r>
              <a:rPr lang="en-US" altLang="ko-KR"/>
              <a:t>      //do something...</a:t>
            </a:r>
            <a:endParaRPr lang="en-US" altLang="ko-KR"/>
          </a:p>
          <a:p>
            <a:pPr>
              <a:defRPr/>
            </a:pPr>
            <a:r>
              <a:rPr lang="en-US" altLang="ko-KR"/>
              <a:t>   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136" name=""/>
          <p:cNvSpPr/>
          <p:nvPr/>
        </p:nvSpPr>
        <p:spPr>
          <a:xfrm>
            <a:off x="899592" y="1268760"/>
            <a:ext cx="3312368" cy="2736304"/>
          </a:xfrm>
          <a:prstGeom prst="rect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4572000" y="1340767"/>
            <a:ext cx="3816424" cy="31055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- </a:t>
            </a:r>
            <a:r>
              <a:rPr lang="ko-KR" altLang="en-US" b="1"/>
              <a:t>인터페이스 자체로는 객체를 생성할 수 없습니다</a:t>
            </a:r>
            <a:r>
              <a:rPr lang="en-US" altLang="ko-KR" b="1"/>
              <a:t>.</a:t>
            </a:r>
            <a:endParaRPr lang="en-US" altLang="ko-KR" b="1"/>
          </a:p>
          <a:p>
            <a:pPr>
              <a:defRPr/>
            </a:pPr>
            <a:endParaRPr lang="en-US" altLang="ko-KR" b="1"/>
          </a:p>
          <a:p>
            <a:pPr>
              <a:defRPr/>
            </a:pPr>
            <a:r>
              <a:rPr lang="en-US" altLang="ko-KR" b="1"/>
              <a:t>- </a:t>
            </a:r>
            <a:r>
              <a:rPr lang="ko-KR" altLang="en-US" b="1"/>
              <a:t>따라서 인터페이스에서 명세한 기능을 구체화할 클래스가 필요하며</a:t>
            </a:r>
            <a:endParaRPr lang="ko-KR" altLang="en-US" b="1"/>
          </a:p>
          <a:p>
            <a:pPr>
              <a:defRPr/>
            </a:pPr>
            <a:r>
              <a:rPr lang="en-US" altLang="ko-KR" b="1"/>
              <a:t>implements</a:t>
            </a:r>
            <a:r>
              <a:rPr lang="ko-KR" altLang="en-US" b="1"/>
              <a:t>라는 키워드를 사용하여 인터페이스를 명시합니다</a:t>
            </a:r>
            <a:r>
              <a:rPr lang="en-US" altLang="ko-KR" b="1"/>
              <a:t>.</a:t>
            </a:r>
            <a:endParaRPr lang="en-US" altLang="ko-KR" b="1"/>
          </a:p>
          <a:p>
            <a:pPr>
              <a:defRPr/>
            </a:pPr>
            <a:endParaRPr lang="en-US" altLang="ko-KR" b="1"/>
          </a:p>
          <a:p>
            <a:pPr>
              <a:defRPr/>
            </a:pPr>
            <a:r>
              <a:rPr lang="en-US" altLang="ko-KR" b="1"/>
              <a:t>-</a:t>
            </a:r>
            <a:r>
              <a:rPr lang="ko-KR" altLang="en-US" b="1"/>
              <a:t> 인터페이스를 구현한 클래스는 인터페이스의 추상메서드들을 모두 오버라이딩해야 합니다</a:t>
            </a:r>
            <a:r>
              <a:rPr lang="en-US" altLang="ko-KR" b="1"/>
              <a:t>.</a:t>
            </a:r>
            <a:endParaRPr lang="en-US" altLang="ko-KR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514</ep:Words>
  <ep:PresentationFormat>화면 슬라이드 쇼(4:3)</ep:PresentationFormat>
  <ep:Paragraphs>93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>인터페이스</vt:lpstr>
      <vt:lpstr>1. 인터페이스(Interface)</vt:lpstr>
      <vt:lpstr>1-1-1. 인터페이스의 필요성</vt:lpstr>
      <vt:lpstr>1-1-2. 인터페이스의 필요성</vt:lpstr>
      <vt:lpstr>1-1-3. 인터페이스의 필요성</vt:lpstr>
      <vt:lpstr>1-2. 결론</vt:lpstr>
      <vt:lpstr>2. 인터페이스 사용법</vt:lpstr>
      <vt:lpstr>2-1. 인터페이스 선언 방법</vt:lpstr>
      <vt:lpstr>2-2. 인터페이스 사용 방법 - implements</vt:lpstr>
      <vt:lpstr>2-3. 다중 인터페이스 구현</vt:lpstr>
      <vt:lpstr>2-4-1. 클래스 상속과 인터페이스 구현</vt:lpstr>
      <vt:lpstr>2-4-2. 추상 클래스와 인터페이스의 차이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2020-04-08T12:51:32.000</dcterms:created>
  <dc:creator>Joker</dc:creator>
  <cp:lastModifiedBy>hong</cp:lastModifiedBy>
  <dcterms:modified xsi:type="dcterms:W3CDTF">2020-09-21T07:03:54.156</dcterms:modified>
  <cp:revision>443</cp:revision>
  <dc:title>PowerPoint 프레젠테이션</dc:title>
  <cp:version/>
</cp:coreProperties>
</file>