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4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A19EC50-B813-4FCE-9F78-2F8D5DE6B856}" styleName="Normal Style 2 - Accent 1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>
              <a:shade val="50000"/>
              <a:satMod val="230000"/>
            </a:schemeClr>
          </a:solidFill>
        </a:fill>
      </a:tcStyle>
    </a:firstRow>
  </a:tblStyle>
  <a:tblStyle styleId="{F86EB55A-D8E4-4A66-8E5A-C34D8BC1693A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6"/>
      </a:tcTxStyle>
      <a:tcStyle>
        <a:tcBdr>
          <a:top>
            <a:ln w="6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6">
          <a:shade val="40000"/>
        </a:schemeClr>
      </a:tcTxStyle>
      <a:tcStyle>
        <a:tcBdr/>
        <a:fill>
          <a:solidFill>
            <a:schemeClr val="accent6">
              <a:alpha val="40000"/>
            </a:schemeClr>
          </a:solidFill>
        </a:fill>
      </a:tcStyle>
    </a:firstRow>
  </a:tblStyle>
  <a:tblStyle styleId="{F8D88D6A-5F01-457D-8EC9-7B5F63248C40}" styleName="Normal Style 1 - Body/Background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59"/>
  </p:normalViewPr>
  <p:slideViewPr>
    <p:cSldViewPr>
      <p:cViewPr varScale="1">
        <p:scale>
          <a:sx n="100" d="100"/>
          <a:sy n="100" d="100"/>
        </p:scale>
        <p:origin x="-3060" y="-72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4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handoutMaster" Target="handoutMasters/handoutMaster1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2020-09-23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2020-09-23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5.jpe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theme" Target="../theme/theme1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EC3569D2-49F6-4A41-AEB0-51537D697DA4}" type="datetime1">
              <a:rPr lang="ko-KR" altLang="en-US"/>
              <a:pPr lvl="0">
                <a:defRPr/>
              </a:pPr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21D1DA14-FE77-40ED-816D-ED067BD07CF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9.png"  /><Relationship Id="rId3" Type="http://schemas.openxmlformats.org/officeDocument/2006/relationships/hyperlink" Target="https://docs.oracle.com/en/java/javase/11/docs/api/java.base/java/time/format/DateTimeFormatter.html" TargetMode="External"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hyperlink" Target="http://docs.oracle.com/javase/8/docs/api" TargetMode="External" /><Relationship Id="rId3" Type="http://schemas.openxmlformats.org/officeDocument/2006/relationships/hyperlink" Target="https://docs.oracle.com/en/java/javase/11/docs/api/index.html" TargetMode="External" /><Relationship Id="rId4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180528" y="3068960"/>
            <a:ext cx="9359900" cy="129614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API</a:t>
            </a:r>
            <a:endParaRPr lang="en-US" altLang="ko-KR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  <p:sp>
        <p:nvSpPr>
          <p:cNvPr id="6" name=""/>
          <p:cNvSpPr txBox="1"/>
          <p:nvPr/>
        </p:nvSpPr>
        <p:spPr>
          <a:xfrm>
            <a:off x="3851920" y="4437112"/>
            <a:ext cx="5112568" cy="542558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By SoonGu Hong(Kokono)</a:t>
            </a:r>
            <a:endParaRPr lang="en-US" altLang="ko-KR" sz="30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2-5. Class</a:t>
            </a:r>
            <a:r>
              <a:rPr lang="ko-KR" altLang="en-US"/>
              <a:t> 클래스</a:t>
            </a: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647564" y="1196752"/>
            <a:ext cx="7848872" cy="1792595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719571" y="1412776"/>
            <a:ext cx="7704856" cy="143329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200" b="1">
                <a:solidFill>
                  <a:srgbClr val="000000"/>
                </a:solidFill>
              </a:rPr>
              <a:t>-</a:t>
            </a:r>
            <a:r>
              <a:rPr lang="ko-KR" altLang="en-US" sz="2200" b="1">
                <a:solidFill>
                  <a:srgbClr val="000000"/>
                </a:solidFill>
              </a:rPr>
              <a:t> 자바는 클래스와 인터페이스의 메타 데이터를 </a:t>
            </a:r>
            <a:r>
              <a:rPr lang="en-US" altLang="ko-KR" sz="2200" b="1">
                <a:solidFill>
                  <a:srgbClr val="000000"/>
                </a:solidFill>
              </a:rPr>
              <a:t>Class</a:t>
            </a:r>
            <a:r>
              <a:rPr lang="ko-KR" altLang="en-US" sz="2200" b="1">
                <a:solidFill>
                  <a:srgbClr val="000000"/>
                </a:solidFill>
              </a:rPr>
              <a:t> 클래스로 관리합니다</a:t>
            </a:r>
            <a:r>
              <a:rPr lang="en-US" altLang="ko-KR" sz="2200" b="1">
                <a:solidFill>
                  <a:srgbClr val="000000"/>
                </a:solidFill>
              </a:rPr>
              <a:t>.</a:t>
            </a:r>
            <a:endParaRPr lang="en-US" altLang="ko-KR" sz="22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200" b="1">
                <a:solidFill>
                  <a:srgbClr val="000000"/>
                </a:solidFill>
              </a:rPr>
              <a:t>-</a:t>
            </a:r>
            <a:r>
              <a:rPr lang="ko-KR" altLang="en-US" sz="2200" b="1">
                <a:solidFill>
                  <a:srgbClr val="000000"/>
                </a:solidFill>
              </a:rPr>
              <a:t> 여기서 메타 데이터란 클래스명</a:t>
            </a:r>
            <a:r>
              <a:rPr lang="en-US" altLang="ko-KR" sz="2200" b="1">
                <a:solidFill>
                  <a:srgbClr val="000000"/>
                </a:solidFill>
              </a:rPr>
              <a:t>,</a:t>
            </a:r>
            <a:r>
              <a:rPr lang="ko-KR" altLang="en-US" sz="2200" b="1">
                <a:solidFill>
                  <a:srgbClr val="000000"/>
                </a:solidFill>
              </a:rPr>
              <a:t> 필드정보</a:t>
            </a:r>
            <a:r>
              <a:rPr lang="en-US" altLang="ko-KR" sz="2200" b="1">
                <a:solidFill>
                  <a:srgbClr val="000000"/>
                </a:solidFill>
              </a:rPr>
              <a:t>,</a:t>
            </a:r>
            <a:r>
              <a:rPr lang="ko-KR" altLang="en-US" sz="2200" b="1">
                <a:solidFill>
                  <a:srgbClr val="000000"/>
                </a:solidFill>
              </a:rPr>
              <a:t> 생성자정보</a:t>
            </a:r>
            <a:r>
              <a:rPr lang="en-US" altLang="ko-KR" sz="2200" b="1">
                <a:solidFill>
                  <a:srgbClr val="000000"/>
                </a:solidFill>
              </a:rPr>
              <a:t>,</a:t>
            </a:r>
            <a:r>
              <a:rPr lang="ko-KR" altLang="en-US" sz="2200" b="1">
                <a:solidFill>
                  <a:srgbClr val="000000"/>
                </a:solidFill>
              </a:rPr>
              <a:t> 메서드정보를 말합니다</a:t>
            </a:r>
            <a:r>
              <a:rPr lang="en-US" altLang="ko-KR" sz="2200" b="1">
                <a:solidFill>
                  <a:srgbClr val="000000"/>
                </a:solidFill>
              </a:rPr>
              <a:t>.</a:t>
            </a:r>
            <a:endParaRPr lang="en-US" altLang="ko-KR" sz="2200" b="1">
              <a:solidFill>
                <a:srgbClr val="000000"/>
              </a:solidFill>
            </a:endParaRPr>
          </a:p>
        </p:txBody>
      </p:sp>
      <p:graphicFrame>
        <p:nvGraphicFramePr>
          <p:cNvPr id="90" name=""/>
          <p:cNvGraphicFramePr>
            <a:graphicFrameLocks noGrp="1"/>
          </p:cNvGraphicFramePr>
          <p:nvPr/>
        </p:nvGraphicFramePr>
        <p:xfrm>
          <a:off x="681892" y="3569305"/>
          <a:ext cx="7780214" cy="2019935"/>
        </p:xfrm>
        <a:graphic>
          <a:graphicData uri="http://schemas.openxmlformats.org/drawingml/2006/table">
            <a:tbl>
              <a:tblPr firstRow="1" bandRow="1">
                <a:tableStyleId>{0A19EC50-B813-4FCE-9F78-2F8D5DE6B856}</a:tableStyleId>
              </a:tblPr>
              <a:tblGrid>
                <a:gridCol w="3097530"/>
                <a:gridCol w="4682684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주요 메서드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용도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getClass(), forName()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Class</a:t>
                      </a:r>
                      <a:r>
                        <a:rPr lang="ko-KR" altLang="en-US"/>
                        <a:t>객체 얻기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getDeclaredContructors(), getDeclaredFields,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getDeclaredMethods()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리플렉션 메서드들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ko-KR" altLang="en-US"/>
                        <a:t>생성자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필드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메서드 정보를 얻어옴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newInstance()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동적 객체 생성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2-6. String </a:t>
            </a:r>
            <a:r>
              <a:rPr lang="ko-KR" altLang="en-US"/>
              <a:t>클래스</a:t>
            </a: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647564" y="980728"/>
            <a:ext cx="7848872" cy="108012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719571" y="1196752"/>
            <a:ext cx="7704856" cy="75396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200" b="1">
                <a:solidFill>
                  <a:srgbClr val="000000"/>
                </a:solidFill>
              </a:rPr>
              <a:t>- String </a:t>
            </a:r>
            <a:r>
              <a:rPr lang="ko-KR" altLang="en-US" sz="2200" b="1">
                <a:solidFill>
                  <a:srgbClr val="000000"/>
                </a:solidFill>
              </a:rPr>
              <a:t>클래스는 문자열 저장 및 문자열 조작메서드들을 제공합니다</a:t>
            </a:r>
            <a:r>
              <a:rPr lang="en-US" altLang="ko-KR" sz="2200" b="1">
                <a:solidFill>
                  <a:srgbClr val="000000"/>
                </a:solidFill>
              </a:rPr>
              <a:t>.</a:t>
            </a:r>
            <a:endParaRPr lang="en-US" altLang="ko-KR" sz="2200" b="1">
              <a:solidFill>
                <a:srgbClr val="000000"/>
              </a:solidFill>
            </a:endParaRPr>
          </a:p>
        </p:txBody>
      </p:sp>
      <p:graphicFrame>
        <p:nvGraphicFramePr>
          <p:cNvPr id="90" name=""/>
          <p:cNvGraphicFramePr>
            <a:graphicFrameLocks noGrp="1"/>
          </p:cNvGraphicFramePr>
          <p:nvPr/>
        </p:nvGraphicFramePr>
        <p:xfrm>
          <a:off x="683894" y="2316063"/>
          <a:ext cx="7776210" cy="4076065"/>
        </p:xfrm>
        <a:graphic>
          <a:graphicData uri="http://schemas.openxmlformats.org/drawingml/2006/table">
            <a:tbl>
              <a:tblPr firstRow="1" bandRow="1">
                <a:tableStyleId>{0A19EC50-B813-4FCE-9F78-2F8D5DE6B856}</a:tableStyleId>
              </a:tblPr>
              <a:tblGrid>
                <a:gridCol w="3384049"/>
                <a:gridCol w="4392161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주요 메서드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용도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charAt()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문자열의 특정 인덱스 문자 리턴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getBytes()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문자열을 바이트배열로 변환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indexOf()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특정 문자의 인덱스 리턴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length()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문자열의 길이 리턴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replace()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문자열을 대체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substring()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문자열 잘라내기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toLowerCase(), toUpperCase()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영문 대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소문자 변환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trim()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문자열 공백 제거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valueOf()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다른 타입 데이터를 문자열로 변환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split()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문자열을 분리하여 배열로 리턴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2-7. Wrapper </a:t>
            </a:r>
            <a:r>
              <a:rPr lang="ko-KR" altLang="en-US"/>
              <a:t>클래스</a:t>
            </a: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647564" y="1484783"/>
            <a:ext cx="7848872" cy="158417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719571" y="1594911"/>
            <a:ext cx="7704856" cy="137498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100" b="1">
                <a:solidFill>
                  <a:srgbClr val="000000"/>
                </a:solidFill>
              </a:rPr>
              <a:t>- Wrapper</a:t>
            </a:r>
            <a:r>
              <a:rPr lang="ko-KR" altLang="en-US" sz="2100" b="1">
                <a:solidFill>
                  <a:srgbClr val="000000"/>
                </a:solidFill>
              </a:rPr>
              <a:t>클래스는 자바의 기본타입 </a:t>
            </a:r>
            <a:r>
              <a:rPr lang="en-US" altLang="ko-KR" sz="2100" b="1">
                <a:solidFill>
                  <a:srgbClr val="000000"/>
                </a:solidFill>
              </a:rPr>
              <a:t>8</a:t>
            </a:r>
            <a:r>
              <a:rPr lang="ko-KR" altLang="en-US" sz="2100" b="1">
                <a:solidFill>
                  <a:srgbClr val="000000"/>
                </a:solidFill>
              </a:rPr>
              <a:t>가지를 객체로 포장한 클래스들을 말합니다</a:t>
            </a:r>
            <a:r>
              <a:rPr lang="en-US" altLang="ko-KR" sz="2100" b="1">
                <a:solidFill>
                  <a:srgbClr val="000000"/>
                </a:solidFill>
              </a:rPr>
              <a:t>.</a:t>
            </a:r>
            <a:endParaRPr lang="en-US" altLang="ko-KR" sz="21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100" b="1">
                <a:solidFill>
                  <a:srgbClr val="000000"/>
                </a:solidFill>
              </a:rPr>
              <a:t>-</a:t>
            </a:r>
            <a:r>
              <a:rPr lang="ko-KR" altLang="en-US" sz="2100" b="1">
                <a:solidFill>
                  <a:srgbClr val="000000"/>
                </a:solidFill>
              </a:rPr>
              <a:t> </a:t>
            </a:r>
            <a:r>
              <a:rPr lang="en-US" altLang="ko-KR" sz="2100" b="1">
                <a:solidFill>
                  <a:srgbClr val="000000"/>
                </a:solidFill>
              </a:rPr>
              <a:t>Byte, Short, Integer, Long, Float, Double, Boolean, Character </a:t>
            </a:r>
            <a:r>
              <a:rPr lang="ko-KR" altLang="en-US" sz="2100" b="1">
                <a:solidFill>
                  <a:srgbClr val="000000"/>
                </a:solidFill>
              </a:rPr>
              <a:t>총 </a:t>
            </a:r>
            <a:r>
              <a:rPr lang="en-US" altLang="ko-KR" sz="2100" b="1">
                <a:solidFill>
                  <a:srgbClr val="000000"/>
                </a:solidFill>
              </a:rPr>
              <a:t>8</a:t>
            </a:r>
            <a:r>
              <a:rPr lang="ko-KR" altLang="en-US" sz="2100" b="1">
                <a:solidFill>
                  <a:srgbClr val="000000"/>
                </a:solidFill>
              </a:rPr>
              <a:t>가지 클래스를 말합니다</a:t>
            </a:r>
            <a:r>
              <a:rPr lang="en-US" altLang="ko-KR" sz="2100" b="1">
                <a:solidFill>
                  <a:srgbClr val="000000"/>
                </a:solidFill>
              </a:rPr>
              <a:t>.</a:t>
            </a:r>
            <a:endParaRPr lang="en-US" altLang="ko-KR" sz="2100" b="1">
              <a:solidFill>
                <a:srgbClr val="000000"/>
              </a:solidFill>
            </a:endParaRPr>
          </a:p>
        </p:txBody>
      </p:sp>
      <p:graphicFrame>
        <p:nvGraphicFramePr>
          <p:cNvPr id="90" name=""/>
          <p:cNvGraphicFramePr>
            <a:graphicFrameLocks noGrp="1"/>
          </p:cNvGraphicFramePr>
          <p:nvPr/>
        </p:nvGraphicFramePr>
        <p:xfrm>
          <a:off x="684279" y="3645024"/>
          <a:ext cx="7775441" cy="1480185"/>
        </p:xfrm>
        <a:graphic>
          <a:graphicData uri="http://schemas.openxmlformats.org/drawingml/2006/table">
            <a:tbl>
              <a:tblPr firstRow="1" bandRow="1">
                <a:tableStyleId>{0A19EC50-B813-4FCE-9F78-2F8D5DE6B856}</a:tableStyleId>
              </a:tblPr>
              <a:tblGrid>
                <a:gridCol w="3672081"/>
                <a:gridCol w="4103360"/>
              </a:tblGrid>
              <a:tr h="33286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주요 메서드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용도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Integer.parseInt(”</a:t>
                      </a:r>
                      <a:r>
                        <a:rPr lang="ko-KR" altLang="en-US"/>
                        <a:t>문자열</a:t>
                      </a:r>
                      <a:r>
                        <a:rPr lang="en-US" altLang="ko-KR"/>
                        <a:t>”)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문자열을 정수로 변환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Double.parseDouble(”</a:t>
                      </a:r>
                      <a:r>
                        <a:rPr lang="ko-KR" altLang="en-US"/>
                        <a:t>문자열</a:t>
                      </a:r>
                      <a:r>
                        <a:rPr lang="en-US" altLang="ko-KR"/>
                        <a:t>”)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문자열을 실수로 변환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Boolean.parseBoolean(”</a:t>
                      </a:r>
                      <a:r>
                        <a:rPr lang="ko-KR" altLang="en-US"/>
                        <a:t>문자열</a:t>
                      </a:r>
                      <a:r>
                        <a:rPr lang="en-US" altLang="ko-KR"/>
                        <a:t>”)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문자열을 논리로 변환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2-8. Math </a:t>
            </a:r>
            <a:r>
              <a:rPr lang="ko-KR" altLang="en-US"/>
              <a:t>클래스</a:t>
            </a: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647564" y="980728"/>
            <a:ext cx="7848872" cy="108012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719571" y="1196752"/>
            <a:ext cx="7704856" cy="75396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200" b="1">
                <a:solidFill>
                  <a:srgbClr val="000000"/>
                </a:solidFill>
              </a:rPr>
              <a:t>- Math </a:t>
            </a:r>
            <a:r>
              <a:rPr lang="ko-KR" altLang="en-US" sz="2200" b="1">
                <a:solidFill>
                  <a:srgbClr val="000000"/>
                </a:solidFill>
              </a:rPr>
              <a:t>클래스는 수학 관련 함수들을 제공합니다</a:t>
            </a:r>
            <a:r>
              <a:rPr lang="en-US" altLang="ko-KR" sz="2200" b="1">
                <a:solidFill>
                  <a:srgbClr val="000000"/>
                </a:solidFill>
              </a:rPr>
              <a:t>.</a:t>
            </a:r>
            <a:endParaRPr lang="en-US" altLang="ko-KR" sz="22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200" b="1">
                <a:solidFill>
                  <a:srgbClr val="000000"/>
                </a:solidFill>
              </a:rPr>
              <a:t>-</a:t>
            </a:r>
            <a:r>
              <a:rPr lang="ko-KR" altLang="en-US" sz="2200" b="1">
                <a:solidFill>
                  <a:srgbClr val="000000"/>
                </a:solidFill>
              </a:rPr>
              <a:t> 모든 메서드는 </a:t>
            </a:r>
            <a:r>
              <a:rPr lang="en-US" altLang="ko-KR" sz="2200" b="1">
                <a:solidFill>
                  <a:srgbClr val="000000"/>
                </a:solidFill>
              </a:rPr>
              <a:t>static</a:t>
            </a:r>
            <a:r>
              <a:rPr lang="ko-KR" altLang="en-US" sz="2200" b="1">
                <a:solidFill>
                  <a:srgbClr val="000000"/>
                </a:solidFill>
              </a:rPr>
              <a:t>으로 구성되어 있습니다</a:t>
            </a:r>
            <a:r>
              <a:rPr lang="en-US" altLang="ko-KR" sz="2200" b="1">
                <a:solidFill>
                  <a:srgbClr val="000000"/>
                </a:solidFill>
              </a:rPr>
              <a:t>.</a:t>
            </a:r>
            <a:endParaRPr lang="en-US" altLang="ko-KR" sz="2200" b="1">
              <a:solidFill>
                <a:srgbClr val="000000"/>
              </a:solidFill>
            </a:endParaRPr>
          </a:p>
        </p:txBody>
      </p:sp>
      <p:graphicFrame>
        <p:nvGraphicFramePr>
          <p:cNvPr id="90" name=""/>
          <p:cNvGraphicFramePr>
            <a:graphicFrameLocks noGrp="1"/>
          </p:cNvGraphicFramePr>
          <p:nvPr/>
        </p:nvGraphicFramePr>
        <p:xfrm>
          <a:off x="683894" y="2636912"/>
          <a:ext cx="7776210" cy="2963545"/>
        </p:xfrm>
        <a:graphic>
          <a:graphicData uri="http://schemas.openxmlformats.org/drawingml/2006/table">
            <a:tbl>
              <a:tblPr firstRow="1" bandRow="1">
                <a:tableStyleId>{0A19EC50-B813-4FCE-9F78-2F8D5DE6B856}</a:tableStyleId>
              </a:tblPr>
              <a:tblGrid>
                <a:gridCol w="3384049"/>
                <a:gridCol w="4392161"/>
              </a:tblGrid>
              <a:tr h="15603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주요 메서드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용도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abs(</a:t>
                      </a:r>
                      <a:r>
                        <a:rPr lang="ko-KR" altLang="en-US"/>
                        <a:t>숫자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절대값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ceil(</a:t>
                      </a:r>
                      <a:r>
                        <a:rPr lang="ko-KR" altLang="en-US"/>
                        <a:t>숫자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올림값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floor(</a:t>
                      </a:r>
                      <a:r>
                        <a:rPr lang="ko-KR" altLang="en-US"/>
                        <a:t>숫자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버림값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round(</a:t>
                      </a:r>
                      <a:r>
                        <a:rPr lang="ko-KR" altLang="en-US"/>
                        <a:t>숫자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반올림값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max(</a:t>
                      </a:r>
                      <a:r>
                        <a:rPr lang="ko-KR" altLang="en-US"/>
                        <a:t>숫자</a:t>
                      </a:r>
                      <a:r>
                        <a:rPr lang="en-US" altLang="ko-KR"/>
                        <a:t>1,</a:t>
                      </a:r>
                      <a:r>
                        <a:rPr lang="ko-KR" altLang="en-US"/>
                        <a:t> 숫자</a:t>
                      </a:r>
                      <a:r>
                        <a:rPr lang="en-US" altLang="ko-KR"/>
                        <a:t>2)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최대값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min(</a:t>
                      </a:r>
                      <a:r>
                        <a:rPr lang="ko-KR" altLang="en-US"/>
                        <a:t>숫자</a:t>
                      </a:r>
                      <a:r>
                        <a:rPr lang="en-US" altLang="ko-KR"/>
                        <a:t>1,</a:t>
                      </a:r>
                      <a:r>
                        <a:rPr lang="ko-KR" altLang="en-US"/>
                        <a:t> 숫자</a:t>
                      </a:r>
                      <a:r>
                        <a:rPr lang="en-US" altLang="ko-KR"/>
                        <a:t>2)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최소값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random()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랜덤값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899" y="3429000"/>
            <a:ext cx="9359900" cy="1296144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java.util</a:t>
            </a:r>
            <a:r>
              <a:rPr lang="ko-KR" altLang="en-US"/>
              <a:t>패키지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파이썬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3-1.</a:t>
            </a:r>
            <a:r>
              <a:rPr lang="ko-KR" altLang="en-US"/>
              <a:t> </a:t>
            </a:r>
            <a:r>
              <a:rPr lang="en-US" altLang="ko-KR"/>
              <a:t>java.util</a:t>
            </a:r>
            <a:r>
              <a:rPr lang="ko-KR" altLang="en-US"/>
              <a:t> 주요 클래스</a:t>
            </a: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647564" y="1447845"/>
            <a:ext cx="7848872" cy="129614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719572" y="1591861"/>
            <a:ext cx="7704856" cy="104505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100" b="1">
                <a:solidFill>
                  <a:srgbClr val="000000"/>
                </a:solidFill>
              </a:rPr>
              <a:t>- java.util</a:t>
            </a:r>
            <a:r>
              <a:rPr lang="ko-KR" altLang="en-US" sz="2100" b="1">
                <a:solidFill>
                  <a:srgbClr val="000000"/>
                </a:solidFill>
              </a:rPr>
              <a:t>패키지는 프로그램 개발의 유틸리티성 클래스들을 포함하고 있습니다</a:t>
            </a:r>
            <a:r>
              <a:rPr lang="en-US" altLang="ko-KR" sz="2100" b="1">
                <a:solidFill>
                  <a:srgbClr val="000000"/>
                </a:solidFill>
              </a:rPr>
              <a:t>.</a:t>
            </a:r>
            <a:endParaRPr lang="en-US" altLang="ko-KR" sz="21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100" b="1">
                <a:solidFill>
                  <a:srgbClr val="000000"/>
                </a:solidFill>
              </a:rPr>
              <a:t>-</a:t>
            </a:r>
            <a:r>
              <a:rPr lang="ko-KR" altLang="en-US" sz="2100" b="1">
                <a:solidFill>
                  <a:srgbClr val="000000"/>
                </a:solidFill>
              </a:rPr>
              <a:t> 다음은 </a:t>
            </a:r>
            <a:r>
              <a:rPr lang="en-US" altLang="ko-KR" sz="2100" b="1">
                <a:solidFill>
                  <a:srgbClr val="000000"/>
                </a:solidFill>
              </a:rPr>
              <a:t>java.util </a:t>
            </a:r>
            <a:r>
              <a:rPr lang="ko-KR" altLang="en-US" sz="2100" b="1">
                <a:solidFill>
                  <a:srgbClr val="000000"/>
                </a:solidFill>
              </a:rPr>
              <a:t>패키지의 주요 클래스들을 설명한 표입니다</a:t>
            </a:r>
            <a:r>
              <a:rPr lang="en-US" altLang="ko-KR" sz="2100" b="1">
                <a:solidFill>
                  <a:srgbClr val="000000"/>
                </a:solidFill>
              </a:rPr>
              <a:t>.</a:t>
            </a:r>
            <a:endParaRPr lang="en-US" altLang="ko-KR" sz="2100" b="1">
              <a:solidFill>
                <a:srgbClr val="000000"/>
              </a:solidFill>
            </a:endParaRPr>
          </a:p>
        </p:txBody>
      </p:sp>
      <p:graphicFrame>
        <p:nvGraphicFramePr>
          <p:cNvPr id="90" name=""/>
          <p:cNvGraphicFramePr>
            <a:graphicFrameLocks noGrp="1"/>
          </p:cNvGraphicFramePr>
          <p:nvPr/>
        </p:nvGraphicFramePr>
        <p:xfrm>
          <a:off x="683895" y="3429000"/>
          <a:ext cx="7776210" cy="1854200"/>
        </p:xfrm>
        <a:graphic>
          <a:graphicData uri="http://schemas.openxmlformats.org/drawingml/2006/table">
            <a:tbl>
              <a:tblPr firstRow="1" bandRow="1">
                <a:tableStyleId>{0A19EC50-B813-4FCE-9F78-2F8D5DE6B856}</a:tableStyleId>
              </a:tblPr>
              <a:tblGrid>
                <a:gridCol w="2954655"/>
                <a:gridCol w="4821555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클래스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용도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Arrays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배열복사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정렬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비교 등의 기능을 지원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Random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난수 생성 기능을 지원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Date, Calendar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날짜 표현 기능을 지원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Collections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다양한 자료구조를 지원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3-2. Arrays </a:t>
            </a:r>
            <a:r>
              <a:rPr lang="ko-KR" altLang="en-US"/>
              <a:t>클래스</a:t>
            </a: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647564" y="980728"/>
            <a:ext cx="7848872" cy="108012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719572" y="1124744"/>
            <a:ext cx="7704856" cy="749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200" b="1">
                <a:solidFill>
                  <a:srgbClr val="000000"/>
                </a:solidFill>
              </a:rPr>
              <a:t>- Arrays </a:t>
            </a:r>
            <a:r>
              <a:rPr lang="ko-KR" altLang="en-US" sz="2200" b="1">
                <a:solidFill>
                  <a:srgbClr val="000000"/>
                </a:solidFill>
              </a:rPr>
              <a:t>클래스는 배열을 다루는 다양한 기능들</a:t>
            </a:r>
            <a:r>
              <a:rPr lang="en-US" altLang="ko-KR" sz="2200" b="1">
                <a:solidFill>
                  <a:srgbClr val="000000"/>
                </a:solidFill>
              </a:rPr>
              <a:t>(</a:t>
            </a:r>
            <a:r>
              <a:rPr lang="ko-KR" altLang="en-US" sz="2200" b="1">
                <a:solidFill>
                  <a:srgbClr val="000000"/>
                </a:solidFill>
              </a:rPr>
              <a:t>복사</a:t>
            </a:r>
            <a:r>
              <a:rPr lang="en-US" altLang="ko-KR" sz="2200" b="1">
                <a:solidFill>
                  <a:srgbClr val="000000"/>
                </a:solidFill>
              </a:rPr>
              <a:t>,</a:t>
            </a:r>
            <a:r>
              <a:rPr lang="ko-KR" altLang="en-US" sz="2200" b="1">
                <a:solidFill>
                  <a:srgbClr val="000000"/>
                </a:solidFill>
              </a:rPr>
              <a:t> 정렬</a:t>
            </a:r>
            <a:r>
              <a:rPr lang="en-US" altLang="ko-KR" sz="2200" b="1">
                <a:solidFill>
                  <a:srgbClr val="000000"/>
                </a:solidFill>
              </a:rPr>
              <a:t>,</a:t>
            </a:r>
            <a:r>
              <a:rPr lang="ko-KR" altLang="en-US" sz="2200" b="1">
                <a:solidFill>
                  <a:srgbClr val="000000"/>
                </a:solidFill>
              </a:rPr>
              <a:t> 탐색 등</a:t>
            </a:r>
            <a:r>
              <a:rPr lang="en-US" altLang="ko-KR" sz="2200" b="1">
                <a:solidFill>
                  <a:srgbClr val="000000"/>
                </a:solidFill>
              </a:rPr>
              <a:t>)</a:t>
            </a:r>
            <a:r>
              <a:rPr lang="ko-KR" altLang="en-US" sz="2200" b="1">
                <a:solidFill>
                  <a:srgbClr val="000000"/>
                </a:solidFill>
              </a:rPr>
              <a:t>을 제공합니다</a:t>
            </a:r>
            <a:r>
              <a:rPr lang="en-US" altLang="ko-KR" sz="2200" b="1">
                <a:solidFill>
                  <a:srgbClr val="000000"/>
                </a:solidFill>
              </a:rPr>
              <a:t>.</a:t>
            </a:r>
            <a:endParaRPr lang="en-US" altLang="ko-KR" sz="2200" b="1">
              <a:solidFill>
                <a:srgbClr val="000000"/>
              </a:solidFill>
            </a:endParaRPr>
          </a:p>
        </p:txBody>
      </p:sp>
      <p:graphicFrame>
        <p:nvGraphicFramePr>
          <p:cNvPr id="90" name=""/>
          <p:cNvGraphicFramePr>
            <a:graphicFrameLocks noGrp="1"/>
          </p:cNvGraphicFramePr>
          <p:nvPr/>
        </p:nvGraphicFramePr>
        <p:xfrm>
          <a:off x="683894" y="2316063"/>
          <a:ext cx="7776210" cy="3978275"/>
        </p:xfrm>
        <a:graphic>
          <a:graphicData uri="http://schemas.openxmlformats.org/drawingml/2006/table">
            <a:tbl>
              <a:tblPr firstRow="1" bandRow="1">
                <a:tableStyleId>{0A19EC50-B813-4FCE-9F78-2F8D5DE6B856}</a:tableStyleId>
              </a:tblPr>
              <a:tblGrid>
                <a:gridCol w="3383280"/>
                <a:gridCol w="4392930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주요 메서드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용도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copyOf(</a:t>
                      </a:r>
                      <a:r>
                        <a:rPr lang="ko-KR" altLang="en-US"/>
                        <a:t>원본배열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복사할 길이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원본의 </a:t>
                      </a:r>
                      <a:r>
                        <a:rPr lang="en-US" altLang="ko-KR"/>
                        <a:t>0</a:t>
                      </a:r>
                      <a:r>
                        <a:rPr lang="ko-KR" altLang="en-US"/>
                        <a:t>번부터 길이만큼 복사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copyOfRange(</a:t>
                      </a:r>
                      <a:r>
                        <a:rPr lang="ko-KR" altLang="en-US"/>
                        <a:t>원본배열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시작</a:t>
                      </a:r>
                      <a:r>
                        <a:rPr lang="en-US" altLang="ko-KR"/>
                        <a:t>idx,</a:t>
                      </a:r>
                      <a:r>
                        <a:rPr lang="ko-KR" altLang="en-US"/>
                        <a:t> 끝</a:t>
                      </a:r>
                      <a:r>
                        <a:rPr lang="en-US" altLang="ko-KR"/>
                        <a:t>idx)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원본의 시작인덱스부터 끝인덱스까지 복사한 배열 리턴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equals(</a:t>
                      </a:r>
                      <a:r>
                        <a:rPr lang="ko-KR" altLang="en-US"/>
                        <a:t>배열</a:t>
                      </a:r>
                      <a:r>
                        <a:rPr lang="en-US" altLang="ko-KR"/>
                        <a:t>1,</a:t>
                      </a:r>
                      <a:r>
                        <a:rPr lang="ko-KR" altLang="en-US"/>
                        <a:t> 배열</a:t>
                      </a:r>
                      <a:r>
                        <a:rPr lang="en-US" altLang="ko-KR"/>
                        <a:t>2)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두 배열의 얕은 비교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deepEquals(</a:t>
                      </a:r>
                      <a:r>
                        <a:rPr lang="ko-KR" altLang="en-US"/>
                        <a:t>배열</a:t>
                      </a:r>
                      <a:r>
                        <a:rPr lang="en-US" altLang="ko-KR"/>
                        <a:t>1,</a:t>
                      </a:r>
                      <a:r>
                        <a:rPr lang="ko-KR" altLang="en-US"/>
                        <a:t> 배열</a:t>
                      </a:r>
                      <a:r>
                        <a:rPr lang="en-US" altLang="ko-KR"/>
                        <a:t>2)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두 배열의 깊은 비교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중첩 배열까지 비교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sort(</a:t>
                      </a:r>
                      <a:r>
                        <a:rPr lang="ko-KR" altLang="en-US"/>
                        <a:t>배열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배열 항목을 오름차순으로 정렬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toString(</a:t>
                      </a:r>
                      <a:r>
                        <a:rPr lang="ko-KR" altLang="en-US"/>
                        <a:t>배열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배열 항목을 문자열로 리턴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fill(</a:t>
                      </a:r>
                      <a:r>
                        <a:rPr lang="ko-KR" altLang="en-US"/>
                        <a:t>배열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값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전체 배열에 동일한 값을 저장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fill(</a:t>
                      </a:r>
                      <a:r>
                        <a:rPr lang="ko-KR" altLang="en-US"/>
                        <a:t>배열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시작</a:t>
                      </a:r>
                      <a:r>
                        <a:rPr lang="en-US" altLang="ko-KR"/>
                        <a:t>idx,</a:t>
                      </a:r>
                      <a:r>
                        <a:rPr lang="ko-KR" altLang="en-US"/>
                        <a:t> 끝</a:t>
                      </a:r>
                      <a:r>
                        <a:rPr lang="en-US" altLang="ko-KR"/>
                        <a:t>idx,</a:t>
                      </a:r>
                      <a:r>
                        <a:rPr lang="ko-KR" altLang="en-US"/>
                        <a:t> 값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시작</a:t>
                      </a:r>
                      <a:r>
                        <a:rPr lang="en-US" altLang="ko-KR"/>
                        <a:t>idx</a:t>
                      </a:r>
                      <a:r>
                        <a:rPr lang="ko-KR" altLang="en-US"/>
                        <a:t>부터 끝</a:t>
                      </a:r>
                      <a:r>
                        <a:rPr lang="en-US" altLang="ko-KR"/>
                        <a:t>idx</a:t>
                      </a:r>
                      <a:r>
                        <a:rPr lang="ko-KR" altLang="en-US"/>
                        <a:t>까지 동일값 저장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binarySearch(</a:t>
                      </a:r>
                      <a:r>
                        <a:rPr lang="ko-KR" altLang="en-US"/>
                        <a:t>배열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찾는값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이진 탐색 수행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3-3. Random </a:t>
            </a:r>
            <a:r>
              <a:rPr lang="ko-KR" altLang="en-US"/>
              <a:t>클래스</a:t>
            </a: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647564" y="980728"/>
            <a:ext cx="7848872" cy="108012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719572" y="1124744"/>
            <a:ext cx="7704856" cy="749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200" b="1">
                <a:solidFill>
                  <a:srgbClr val="000000"/>
                </a:solidFill>
              </a:rPr>
              <a:t>- Random </a:t>
            </a:r>
            <a:r>
              <a:rPr lang="ko-KR" altLang="en-US" sz="2200" b="1">
                <a:solidFill>
                  <a:srgbClr val="000000"/>
                </a:solidFill>
              </a:rPr>
              <a:t>클래스는 난수를 생성하는 다양한 메서드들을 제공합니다</a:t>
            </a:r>
            <a:r>
              <a:rPr lang="en-US" altLang="ko-KR" sz="2200" b="1">
                <a:solidFill>
                  <a:srgbClr val="000000"/>
                </a:solidFill>
              </a:rPr>
              <a:t>.</a:t>
            </a:r>
            <a:endParaRPr lang="en-US" altLang="ko-KR" sz="2200" b="1">
              <a:solidFill>
                <a:srgbClr val="000000"/>
              </a:solidFill>
            </a:endParaRPr>
          </a:p>
        </p:txBody>
      </p:sp>
      <p:graphicFrame>
        <p:nvGraphicFramePr>
          <p:cNvPr id="90" name=""/>
          <p:cNvGraphicFramePr>
            <a:graphicFrameLocks noGrp="1"/>
          </p:cNvGraphicFramePr>
          <p:nvPr/>
        </p:nvGraphicFramePr>
        <p:xfrm>
          <a:off x="683894" y="2636912"/>
          <a:ext cx="7776210" cy="1851025"/>
        </p:xfrm>
        <a:graphic>
          <a:graphicData uri="http://schemas.openxmlformats.org/drawingml/2006/table">
            <a:tbl>
              <a:tblPr firstRow="1" bandRow="1">
                <a:tableStyleId>{0A19EC50-B813-4FCE-9F78-2F8D5DE6B856}</a:tableStyleId>
              </a:tblPr>
              <a:tblGrid>
                <a:gridCol w="3383280"/>
                <a:gridCol w="4392930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주요 메서드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용도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nextBoolean()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랜덤 논리값 리턴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nextDouble()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0.0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&lt;=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~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&lt;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1.0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nextInt()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int</a:t>
                      </a:r>
                      <a:r>
                        <a:rPr lang="ko-KR" altLang="en-US"/>
                        <a:t> 허용범위안에서 랜덤 정수 리턴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nextInt(int n)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0 &lt;= ~ &lt; n 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899" y="3429000"/>
            <a:ext cx="9359900" cy="1296144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날짜 관련 </a:t>
            </a:r>
            <a:r>
              <a:rPr lang="en-US" altLang="ko-KR"/>
              <a:t>API</a:t>
            </a:r>
            <a:endParaRPr lang="en-US" altLang="ko-KR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파이썬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4-1.</a:t>
            </a:r>
            <a:r>
              <a:rPr lang="ko-KR" altLang="en-US"/>
              <a:t> 날짜 관련 패키지 </a:t>
            </a:r>
            <a:r>
              <a:rPr lang="en-US" altLang="ko-KR"/>
              <a:t>java.time</a:t>
            </a:r>
            <a:endParaRPr lang="en-US" altLang="ko-KR"/>
          </a:p>
        </p:txBody>
      </p:sp>
      <p:sp>
        <p:nvSpPr>
          <p:cNvPr id="68" name=""/>
          <p:cNvSpPr/>
          <p:nvPr/>
        </p:nvSpPr>
        <p:spPr>
          <a:xfrm>
            <a:off x="647564" y="1412776"/>
            <a:ext cx="7848872" cy="216024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719571" y="1628800"/>
            <a:ext cx="7704856" cy="176019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200" b="1">
                <a:solidFill>
                  <a:srgbClr val="000000"/>
                </a:solidFill>
              </a:rPr>
              <a:t>-</a:t>
            </a:r>
            <a:r>
              <a:rPr lang="ko-KR" altLang="en-US" sz="2200" b="1">
                <a:solidFill>
                  <a:srgbClr val="000000"/>
                </a:solidFill>
              </a:rPr>
              <a:t> </a:t>
            </a:r>
            <a:r>
              <a:rPr lang="en-US" altLang="ko-KR" sz="2200" b="1">
                <a:solidFill>
                  <a:srgbClr val="000000"/>
                </a:solidFill>
              </a:rPr>
              <a:t>java8 </a:t>
            </a:r>
            <a:r>
              <a:rPr lang="ko-KR" altLang="en-US" sz="2200" b="1">
                <a:solidFill>
                  <a:srgbClr val="000000"/>
                </a:solidFill>
              </a:rPr>
              <a:t>이전까지 활용되던 </a:t>
            </a:r>
            <a:r>
              <a:rPr lang="en-US" altLang="ko-KR" sz="2200" b="1">
                <a:solidFill>
                  <a:srgbClr val="000000"/>
                </a:solidFill>
              </a:rPr>
              <a:t>Date, Calendar</a:t>
            </a:r>
            <a:r>
              <a:rPr lang="ko-KR" altLang="en-US" sz="2200" b="1">
                <a:solidFill>
                  <a:srgbClr val="000000"/>
                </a:solidFill>
              </a:rPr>
              <a:t>클래스의 불편성 때문에 </a:t>
            </a:r>
            <a:r>
              <a:rPr lang="en-US" altLang="ko-KR" sz="2200" b="1">
                <a:solidFill>
                  <a:srgbClr val="000000"/>
                </a:solidFill>
              </a:rPr>
              <a:t>java8</a:t>
            </a:r>
            <a:r>
              <a:rPr lang="ko-KR" altLang="en-US" sz="2200" b="1">
                <a:solidFill>
                  <a:srgbClr val="000000"/>
                </a:solidFill>
              </a:rPr>
              <a:t>버전부터는 </a:t>
            </a:r>
            <a:r>
              <a:rPr lang="en-US" altLang="ko-KR" sz="2200" b="1">
                <a:solidFill>
                  <a:srgbClr val="000000"/>
                </a:solidFill>
              </a:rPr>
              <a:t>time</a:t>
            </a:r>
            <a:r>
              <a:rPr lang="ko-KR" altLang="en-US" sz="2200" b="1">
                <a:solidFill>
                  <a:srgbClr val="000000"/>
                </a:solidFill>
              </a:rPr>
              <a:t>패키지가 추가되어 날짜 데이터를 편리하게 다룰 수 있게 되었습니다</a:t>
            </a:r>
            <a:r>
              <a:rPr lang="en-US" altLang="ko-KR" sz="2200" b="1">
                <a:solidFill>
                  <a:srgbClr val="000000"/>
                </a:solidFill>
              </a:rPr>
              <a:t>.</a:t>
            </a:r>
            <a:endParaRPr lang="en-US" altLang="ko-KR" sz="22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200" b="1">
                <a:solidFill>
                  <a:srgbClr val="000000"/>
                </a:solidFill>
              </a:rPr>
              <a:t>-</a:t>
            </a:r>
            <a:r>
              <a:rPr lang="ko-KR" altLang="en-US" sz="2200" b="1">
                <a:solidFill>
                  <a:srgbClr val="000000"/>
                </a:solidFill>
              </a:rPr>
              <a:t> </a:t>
            </a:r>
            <a:r>
              <a:rPr lang="en-US" altLang="ko-KR" sz="2200" b="1">
                <a:solidFill>
                  <a:srgbClr val="000000"/>
                </a:solidFill>
              </a:rPr>
              <a:t>now()</a:t>
            </a:r>
            <a:r>
              <a:rPr lang="ko-KR" altLang="en-US" sz="2200" b="1">
                <a:solidFill>
                  <a:srgbClr val="000000"/>
                </a:solidFill>
              </a:rPr>
              <a:t> 메서드로 현재 시간정보를 읽어올 수 있으며</a:t>
            </a:r>
            <a:r>
              <a:rPr lang="en-US" altLang="ko-KR" sz="2200" b="1">
                <a:solidFill>
                  <a:srgbClr val="000000"/>
                </a:solidFill>
              </a:rPr>
              <a:t>,</a:t>
            </a:r>
            <a:r>
              <a:rPr lang="ko-KR" altLang="en-US" sz="2200" b="1">
                <a:solidFill>
                  <a:srgbClr val="000000"/>
                </a:solidFill>
              </a:rPr>
              <a:t> </a:t>
            </a:r>
            <a:r>
              <a:rPr lang="en-US" altLang="ko-KR" sz="2200" b="1">
                <a:solidFill>
                  <a:srgbClr val="000000"/>
                </a:solidFill>
              </a:rPr>
              <a:t>of()</a:t>
            </a:r>
            <a:r>
              <a:rPr lang="ko-KR" altLang="en-US" sz="2200" b="1">
                <a:solidFill>
                  <a:srgbClr val="000000"/>
                </a:solidFill>
              </a:rPr>
              <a:t>메서드로 특정 시간정보를 만들 수 있습니다</a:t>
            </a:r>
            <a:r>
              <a:rPr lang="en-US" altLang="ko-KR" sz="2200" b="1">
                <a:solidFill>
                  <a:srgbClr val="000000"/>
                </a:solidFill>
              </a:rPr>
              <a:t>.</a:t>
            </a:r>
            <a:endParaRPr lang="en-US" altLang="ko-KR" sz="2200" b="1">
              <a:solidFill>
                <a:srgbClr val="000000"/>
              </a:solidFill>
            </a:endParaRPr>
          </a:p>
        </p:txBody>
      </p:sp>
      <p:graphicFrame>
        <p:nvGraphicFramePr>
          <p:cNvPr id="90" name=""/>
          <p:cNvGraphicFramePr>
            <a:graphicFrameLocks noGrp="1"/>
          </p:cNvGraphicFramePr>
          <p:nvPr/>
        </p:nvGraphicFramePr>
        <p:xfrm>
          <a:off x="683895" y="4149080"/>
          <a:ext cx="7776210" cy="1483360"/>
        </p:xfrm>
        <a:graphic>
          <a:graphicData uri="http://schemas.openxmlformats.org/drawingml/2006/table">
            <a:tbl>
              <a:tblPr firstRow="1" bandRow="1">
                <a:tableStyleId>{0A19EC50-B813-4FCE-9F78-2F8D5DE6B856}</a:tableStyleId>
              </a:tblPr>
              <a:tblGrid>
                <a:gridCol w="2954655"/>
                <a:gridCol w="4821555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클래스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용도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LocalDate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날짜 정보만을 저장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제어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LocalTime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시간 정보만을 저장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제어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LocalDateTime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위 </a:t>
                      </a:r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 클래스를 결합한 형태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899" y="3429000"/>
            <a:ext cx="9359900" cy="1296144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API</a:t>
            </a:r>
            <a:r>
              <a:rPr lang="ko-KR" altLang="en-US"/>
              <a:t>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파이썬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4-2. </a:t>
            </a:r>
            <a:r>
              <a:rPr lang="ko-KR" altLang="en-US"/>
              <a:t>날짜와 시간에 대한 정보 얻기</a:t>
            </a: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647564" y="980728"/>
            <a:ext cx="7848872" cy="129614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719572" y="1124744"/>
            <a:ext cx="7704856" cy="10926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200" b="1">
                <a:solidFill>
                  <a:srgbClr val="000000"/>
                </a:solidFill>
              </a:rPr>
              <a:t>- LocalDate</a:t>
            </a:r>
            <a:r>
              <a:rPr lang="ko-KR" altLang="en-US" sz="2200" b="1">
                <a:solidFill>
                  <a:srgbClr val="000000"/>
                </a:solidFill>
              </a:rPr>
              <a:t>와 </a:t>
            </a:r>
            <a:r>
              <a:rPr lang="en-US" altLang="ko-KR" sz="2200" b="1">
                <a:solidFill>
                  <a:srgbClr val="000000"/>
                </a:solidFill>
              </a:rPr>
              <a:t>LocalTime</a:t>
            </a:r>
            <a:r>
              <a:rPr lang="ko-KR" altLang="en-US" sz="2200" b="1">
                <a:solidFill>
                  <a:srgbClr val="000000"/>
                </a:solidFill>
              </a:rPr>
              <a:t>에서는 각각 날짜와 시간 정보를 얻기 위한 메서드들을 제공하며 </a:t>
            </a:r>
            <a:r>
              <a:rPr lang="en-US" altLang="ko-KR" sz="2200" b="1">
                <a:solidFill>
                  <a:srgbClr val="000000"/>
                </a:solidFill>
              </a:rPr>
              <a:t>LocalDateTime</a:t>
            </a:r>
            <a:r>
              <a:rPr lang="ko-KR" altLang="en-US" sz="2200" b="1">
                <a:solidFill>
                  <a:srgbClr val="000000"/>
                </a:solidFill>
              </a:rPr>
              <a:t>은 모두 제공합니다</a:t>
            </a:r>
            <a:r>
              <a:rPr lang="en-US" altLang="ko-KR" sz="2200" b="1">
                <a:solidFill>
                  <a:srgbClr val="000000"/>
                </a:solidFill>
              </a:rPr>
              <a:t>.</a:t>
            </a:r>
            <a:endParaRPr lang="en-US" altLang="ko-KR" sz="2200" b="1">
              <a:solidFill>
                <a:srgbClr val="000000"/>
              </a:solidFill>
            </a:endParaRPr>
          </a:p>
        </p:txBody>
      </p:sp>
      <p:graphicFrame>
        <p:nvGraphicFramePr>
          <p:cNvPr id="90" name=""/>
          <p:cNvGraphicFramePr>
            <a:graphicFrameLocks noGrp="1"/>
          </p:cNvGraphicFramePr>
          <p:nvPr/>
        </p:nvGraphicFramePr>
        <p:xfrm>
          <a:off x="683894" y="2420888"/>
          <a:ext cx="7776210" cy="3705225"/>
        </p:xfrm>
        <a:graphic>
          <a:graphicData uri="http://schemas.openxmlformats.org/drawingml/2006/table">
            <a:tbl>
              <a:tblPr firstRow="1" bandRow="1">
                <a:tableStyleId>{0A19EC50-B813-4FCE-9F78-2F8D5DE6B856}</a:tableStyleId>
              </a:tblPr>
              <a:tblGrid>
                <a:gridCol w="3383280"/>
                <a:gridCol w="4392930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주요 메서드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용도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getYear()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연도 정보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숫자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getMonth()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월 정보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문자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getMonthValue()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월 정보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숫자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getDayOfYear()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년중 몇번째 일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getDayOfMonth()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일 정보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숫자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getDayOfWeek()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요일 정보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문자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getHour()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시간 정보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숫자 </a:t>
                      </a:r>
                      <a:r>
                        <a:rPr lang="en-US" altLang="ko-KR"/>
                        <a:t>0~23)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getMinute()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분 정보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getSecond()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초 정보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4-3. </a:t>
            </a:r>
            <a:r>
              <a:rPr lang="ko-KR" altLang="en-US"/>
              <a:t>날짜와 시간 조작하기</a:t>
            </a:r>
            <a:endParaRPr lang="ko-KR" altLang="en-US"/>
          </a:p>
        </p:txBody>
      </p:sp>
      <p:graphicFrame>
        <p:nvGraphicFramePr>
          <p:cNvPr id="90" name=""/>
          <p:cNvGraphicFramePr>
            <a:graphicFrameLocks noGrp="1"/>
          </p:cNvGraphicFramePr>
          <p:nvPr/>
        </p:nvGraphicFramePr>
        <p:xfrm>
          <a:off x="682753" y="1484784"/>
          <a:ext cx="7778492" cy="2963545"/>
        </p:xfrm>
        <a:graphic>
          <a:graphicData uri="http://schemas.openxmlformats.org/drawingml/2006/table">
            <a:tbl>
              <a:tblPr firstRow="1" bandRow="1">
                <a:tableStyleId>{0A19EC50-B813-4FCE-9F78-2F8D5DE6B856}</a:tableStyleId>
              </a:tblPr>
              <a:tblGrid>
                <a:gridCol w="4536177"/>
                <a:gridCol w="3242315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주요 메서드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용도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plusYears(long) / minusYears(long)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년 더하기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빼기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plusMonths(long) / minusMonths(long)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월 더하기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빼기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plusDays(long) / minusDays(long)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일 더하기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빼기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plusWeeks(long) / minusWeeks(long)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주 더하기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빼기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plusHours(long) / minusHours(long)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시 더하기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빼기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plusMinutes(long) / minusMinutes(long)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분 더하기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빼기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plusSeconds(long) / minusSeconds(long)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초 더하기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빼기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4-4. </a:t>
            </a:r>
            <a:r>
              <a:rPr lang="ko-KR" altLang="en-US"/>
              <a:t>날짜와 시간 비교하기</a:t>
            </a:r>
            <a:endParaRPr lang="ko-KR" altLang="en-US"/>
          </a:p>
        </p:txBody>
      </p:sp>
      <p:graphicFrame>
        <p:nvGraphicFramePr>
          <p:cNvPr id="90" name=""/>
          <p:cNvGraphicFramePr>
            <a:graphicFrameLocks noGrp="1"/>
          </p:cNvGraphicFramePr>
          <p:nvPr/>
        </p:nvGraphicFramePr>
        <p:xfrm>
          <a:off x="682754" y="1844824"/>
          <a:ext cx="7778492" cy="1480185"/>
        </p:xfrm>
        <a:graphic>
          <a:graphicData uri="http://schemas.openxmlformats.org/drawingml/2006/table">
            <a:tbl>
              <a:tblPr firstRow="1" bandRow="1">
                <a:tableStyleId>{0A19EC50-B813-4FCE-9F78-2F8D5DE6B856}</a:tableStyleId>
              </a:tblPr>
              <a:tblGrid>
                <a:gridCol w="3313183"/>
                <a:gridCol w="4465309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주요 메서드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용도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isAfter(other)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이후 날짜인지 비교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isBefore(other)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이전 날짜인지 비교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isEqual(other)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동일 날짜인지 비교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4-5. </a:t>
            </a:r>
            <a:r>
              <a:rPr lang="ko-KR" altLang="en-US"/>
              <a:t>날짜와 시간 포맷팅</a:t>
            </a:r>
            <a:endParaRPr lang="ko-KR" altLang="en-US"/>
          </a:p>
        </p:txBody>
      </p:sp>
      <p:pic>
        <p:nvPicPr>
          <p:cNvPr id="9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0107" y="1172608"/>
            <a:ext cx="8843785" cy="2832456"/>
          </a:xfrm>
          <a:prstGeom prst="rect">
            <a:avLst/>
          </a:prstGeom>
        </p:spPr>
      </p:pic>
      <p:sp>
        <p:nvSpPr>
          <p:cNvPr id="92" name=""/>
          <p:cNvSpPr txBox="1"/>
          <p:nvPr/>
        </p:nvSpPr>
        <p:spPr>
          <a:xfrm>
            <a:off x="683568" y="4581128"/>
            <a:ext cx="7488832" cy="6938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 sz="2000">
                <a:hlinkClick r:id="rId3"/>
              </a:rPr>
              <a:t>https://docs.oracle.com/en/java/javase/11/docs/api/java.base/java/time/format/DateTimeFormatter.html</a:t>
            </a:r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755576" y="1834920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<a:solidFill>
                <a:srgbClr val="eb58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ja-JP" altLang="ko-KR" sz="3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1-1.</a:t>
            </a:r>
            <a:r>
              <a:rPr lang="ko-KR" altLang="en-US"/>
              <a:t> </a:t>
            </a:r>
            <a:r>
              <a:rPr lang="en-US" altLang="ko-KR"/>
              <a:t>API</a:t>
            </a:r>
            <a:r>
              <a:rPr lang="ko-KR" altLang="en-US"/>
              <a:t>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68" name=""/>
          <p:cNvSpPr/>
          <p:nvPr/>
        </p:nvSpPr>
        <p:spPr>
          <a:xfrm>
            <a:off x="683567" y="4221088"/>
            <a:ext cx="7848872" cy="216024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971600" y="4395162"/>
            <a:ext cx="7200800" cy="16132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/>
              <a:t>-</a:t>
            </a:r>
            <a:r>
              <a:rPr lang="ko-KR" altLang="en-US" sz="2000" b="1"/>
              <a:t> </a:t>
            </a:r>
            <a:r>
              <a:rPr lang="en-US" altLang="ko-KR" sz="2000" b="1"/>
              <a:t>API</a:t>
            </a:r>
            <a:r>
              <a:rPr lang="ko-KR" altLang="en-US" sz="2000" b="1"/>
              <a:t>란 </a:t>
            </a:r>
            <a:r>
              <a:rPr lang="en-US" altLang="ko-KR" sz="2000" b="1"/>
              <a:t>Application Programming Interface</a:t>
            </a:r>
            <a:r>
              <a:rPr lang="ko-KR" altLang="en-US" sz="2000" b="1"/>
              <a:t>의 약자로 프로그램 개발에 자주 사용되는 클래스 및 인터페이스의 모음을 말합니다</a:t>
            </a:r>
            <a:r>
              <a:rPr lang="en-US" altLang="ko-KR" sz="2000" b="1"/>
              <a:t>.</a:t>
            </a:r>
            <a:endParaRPr lang="en-US" altLang="ko-KR" sz="2000" b="1"/>
          </a:p>
          <a:p>
            <a:pPr>
              <a:defRPr/>
            </a:pPr>
            <a:r>
              <a:rPr lang="en-US" altLang="ko-KR" sz="2000" b="1"/>
              <a:t>-</a:t>
            </a:r>
            <a:r>
              <a:rPr lang="ko-KR" altLang="en-US" sz="2000" b="1"/>
              <a:t> 우리가 자주 사용한 </a:t>
            </a:r>
            <a:r>
              <a:rPr lang="en-US" altLang="ko-KR" sz="2000" b="1"/>
              <a:t>String</a:t>
            </a:r>
            <a:r>
              <a:rPr lang="ko-KR" altLang="en-US" sz="2000" b="1"/>
              <a:t>클래스나 </a:t>
            </a:r>
            <a:r>
              <a:rPr lang="en-US" altLang="ko-KR" sz="2000" b="1"/>
              <a:t>System</a:t>
            </a:r>
            <a:r>
              <a:rPr lang="ko-KR" altLang="en-US" sz="2000" b="1"/>
              <a:t>클래스도 모두 </a:t>
            </a:r>
            <a:r>
              <a:rPr lang="en-US" altLang="ko-KR" sz="2000" b="1"/>
              <a:t>API</a:t>
            </a:r>
            <a:r>
              <a:rPr lang="ko-KR" altLang="en-US" sz="2000" b="1"/>
              <a:t>에 속한 클래스들입니다</a:t>
            </a:r>
            <a:r>
              <a:rPr lang="en-US" altLang="ko-KR" sz="2000" b="1"/>
              <a:t>.</a:t>
            </a:r>
            <a:endParaRPr lang="en-US" altLang="ko-KR" sz="2000" b="1"/>
          </a:p>
        </p:txBody>
      </p:sp>
      <p:pic>
        <p:nvPicPr>
          <p:cNvPr id="9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03658" y="973655"/>
            <a:ext cx="5736684" cy="2959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1-2.</a:t>
            </a:r>
            <a:r>
              <a:rPr lang="ko-KR" altLang="en-US"/>
              <a:t> </a:t>
            </a:r>
            <a:r>
              <a:rPr lang="en-US" altLang="ko-KR"/>
              <a:t>Java API Document</a:t>
            </a:r>
            <a:endParaRPr lang="en-US" altLang="ko-KR"/>
          </a:p>
        </p:txBody>
      </p:sp>
      <p:sp>
        <p:nvSpPr>
          <p:cNvPr id="68" name=""/>
          <p:cNvSpPr/>
          <p:nvPr/>
        </p:nvSpPr>
        <p:spPr>
          <a:xfrm>
            <a:off x="323528" y="3645024"/>
            <a:ext cx="8568952" cy="273630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539551" y="3789040"/>
            <a:ext cx="8064897" cy="24669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/>
              <a:t>-</a:t>
            </a:r>
            <a:r>
              <a:rPr lang="ko-KR" altLang="en-US" sz="2000" b="1"/>
              <a:t> </a:t>
            </a:r>
            <a:r>
              <a:rPr lang="en-US" altLang="ko-KR" sz="2000" b="1"/>
              <a:t>API</a:t>
            </a:r>
            <a:r>
              <a:rPr lang="ko-KR" altLang="en-US" sz="2000" b="1"/>
              <a:t>는 일반적으로 </a:t>
            </a:r>
            <a:r>
              <a:rPr lang="en-US" altLang="ko-KR" sz="2000" b="1"/>
              <a:t>API Document</a:t>
            </a:r>
            <a:r>
              <a:rPr lang="ko-KR" altLang="en-US" sz="2000" b="1"/>
              <a:t>라는 문서화된 파일을 가지고 있습니다</a:t>
            </a:r>
            <a:r>
              <a:rPr lang="en-US" altLang="ko-KR" sz="2000" b="1"/>
              <a:t>.</a:t>
            </a:r>
            <a:endParaRPr lang="en-US" altLang="ko-KR" sz="2000" b="1"/>
          </a:p>
          <a:p>
            <a:pPr>
              <a:defRPr/>
            </a:pPr>
            <a:r>
              <a:rPr lang="en-US" altLang="ko-KR" sz="2000" b="1"/>
              <a:t>-</a:t>
            </a:r>
            <a:r>
              <a:rPr lang="ko-KR" altLang="en-US" sz="2000" b="1"/>
              <a:t> </a:t>
            </a:r>
            <a:r>
              <a:rPr lang="en-US" altLang="ko-KR" sz="2000" b="1"/>
              <a:t>API</a:t>
            </a:r>
            <a:r>
              <a:rPr lang="ko-KR" altLang="en-US" sz="2000" b="1"/>
              <a:t>를 개발한 개발자들이 해당 </a:t>
            </a:r>
            <a:r>
              <a:rPr lang="en-US" altLang="ko-KR" sz="2000" b="1"/>
              <a:t>API</a:t>
            </a:r>
            <a:r>
              <a:rPr lang="ko-KR" altLang="en-US" sz="2000" b="1"/>
              <a:t>의 사용법을 써놓은 문서라고 보시면 이해하기 쉬울 것입니다</a:t>
            </a:r>
            <a:r>
              <a:rPr lang="en-US" altLang="ko-KR" sz="2000" b="1"/>
              <a:t>.</a:t>
            </a:r>
            <a:endParaRPr lang="en-US" altLang="ko-KR" sz="2000" b="1"/>
          </a:p>
          <a:p>
            <a:pPr>
              <a:defRPr/>
            </a:pPr>
            <a:r>
              <a:rPr lang="en-US" altLang="ko-KR" sz="2000" b="1"/>
              <a:t>-</a:t>
            </a:r>
            <a:r>
              <a:rPr lang="ko-KR" altLang="en-US" sz="2000" b="1"/>
              <a:t> 자바 </a:t>
            </a:r>
            <a:r>
              <a:rPr lang="en-US" altLang="ko-KR" sz="2000" b="1"/>
              <a:t>API</a:t>
            </a:r>
            <a:r>
              <a:rPr lang="ko-KR" altLang="en-US" sz="2000" b="1"/>
              <a:t>의 경우 웹문서로 내용을 제공하고 있습니다</a:t>
            </a:r>
            <a:r>
              <a:rPr lang="en-US" altLang="ko-KR" sz="2000" b="1"/>
              <a:t>.</a:t>
            </a:r>
            <a:endParaRPr lang="en-US" altLang="ko-KR" sz="2000" b="1"/>
          </a:p>
          <a:p>
            <a:pPr>
              <a:defRPr/>
            </a:pPr>
            <a:endParaRPr lang="en-US" altLang="ko-KR" sz="2000" b="1"/>
          </a:p>
          <a:p>
            <a:pPr>
              <a:defRPr/>
            </a:pPr>
            <a:r>
              <a:rPr lang="en-US" altLang="ko-KR"/>
              <a:t>* java 8:</a:t>
            </a:r>
            <a:r>
              <a:rPr lang="ko-KR" altLang="en-US"/>
              <a:t> </a:t>
            </a:r>
            <a:r>
              <a:rPr lang="en-US" altLang="ko-KR">
                <a:hlinkClick r:id="rId2"/>
              </a:rPr>
              <a:t>http://docs.oracle.com/javase/8/docs/api</a:t>
            </a:r>
            <a:endParaRPr lang="en-US" altLang="ko-KR"/>
          </a:p>
          <a:p>
            <a:pPr>
              <a:defRPr/>
            </a:pPr>
            <a:r>
              <a:rPr lang="en-US" altLang="ko-KR"/>
              <a:t>* java 11: </a:t>
            </a:r>
            <a:r>
              <a:rPr lang="en-US" altLang="ko-KR">
                <a:hlinkClick r:id="rId3"/>
              </a:rPr>
              <a:t>https://docs.oracle.com/en/java/javase/11/docs/api/index.html</a:t>
            </a:r>
            <a:endParaRPr lang="en-US" altLang="ko-KR"/>
          </a:p>
        </p:txBody>
      </p:sp>
      <p:pic>
        <p:nvPicPr>
          <p:cNvPr id="9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5742" y="1168916"/>
            <a:ext cx="7852515" cy="19720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899" y="3429000"/>
            <a:ext cx="9359900" cy="1296144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java.lang</a:t>
            </a:r>
            <a:r>
              <a:rPr lang="ko-KR" altLang="en-US"/>
              <a:t>패키지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파이썬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2-1.</a:t>
            </a:r>
            <a:r>
              <a:rPr lang="ko-KR" altLang="en-US"/>
              <a:t> </a:t>
            </a:r>
            <a:r>
              <a:rPr lang="en-US" altLang="ko-KR"/>
              <a:t>java.lang</a:t>
            </a:r>
            <a:r>
              <a:rPr lang="ko-KR" altLang="en-US"/>
              <a:t> 패키지</a:t>
            </a: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647564" y="3789040"/>
            <a:ext cx="7848872" cy="230425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935597" y="3959572"/>
            <a:ext cx="7200800" cy="191849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/>
              <a:t>-</a:t>
            </a:r>
            <a:r>
              <a:rPr lang="ko-KR" altLang="en-US" sz="2000" b="1"/>
              <a:t> </a:t>
            </a:r>
            <a:r>
              <a:rPr lang="en-US" altLang="ko-KR" sz="2000" b="1"/>
              <a:t>java.lang</a:t>
            </a:r>
            <a:r>
              <a:rPr lang="ko-KR" altLang="en-US" sz="2000" b="1"/>
              <a:t>패키지는 자바 프로그램의 기본적인 클래스들을 담고 있는 패키지입니다</a:t>
            </a:r>
            <a:r>
              <a:rPr lang="en-US" altLang="ko-KR" sz="2000" b="1"/>
              <a:t>.</a:t>
            </a:r>
            <a:r>
              <a:rPr lang="ko-KR" altLang="en-US" sz="2000" b="1"/>
              <a:t> </a:t>
            </a:r>
            <a:endParaRPr lang="ko-KR" altLang="en-US" sz="2000" b="1"/>
          </a:p>
          <a:p>
            <a:pPr>
              <a:defRPr/>
            </a:pPr>
            <a:r>
              <a:rPr lang="en-US" altLang="ko-KR" sz="2000" b="1"/>
              <a:t>-</a:t>
            </a:r>
            <a:r>
              <a:rPr lang="ko-KR" altLang="en-US" sz="2000" b="1"/>
              <a:t> 그래서 </a:t>
            </a:r>
            <a:r>
              <a:rPr lang="en-US" altLang="ko-KR" sz="2000" b="1"/>
              <a:t>import</a:t>
            </a:r>
            <a:r>
              <a:rPr lang="ko-KR" altLang="en-US" sz="2000" b="1"/>
              <a:t>문 없이도 해당 패키지의 클래스들을 바로 사용할 수 있습니다</a:t>
            </a:r>
            <a:r>
              <a:rPr lang="en-US" altLang="ko-KR" sz="2000" b="1"/>
              <a:t>.</a:t>
            </a:r>
            <a:endParaRPr lang="en-US" altLang="ko-KR" sz="2000" b="1"/>
          </a:p>
          <a:p>
            <a:pPr>
              <a:defRPr/>
            </a:pPr>
            <a:r>
              <a:rPr lang="en-US" altLang="ko-KR" sz="2000" b="1"/>
              <a:t>-</a:t>
            </a:r>
            <a:r>
              <a:rPr lang="ko-KR" altLang="en-US" sz="2000" b="1"/>
              <a:t> 우리가 </a:t>
            </a:r>
            <a:r>
              <a:rPr lang="en-US" altLang="ko-KR" sz="2000" b="1"/>
              <a:t>import</a:t>
            </a:r>
            <a:r>
              <a:rPr lang="ko-KR" altLang="en-US" sz="2000" b="1"/>
              <a:t>없이 사용했던 </a:t>
            </a:r>
            <a:r>
              <a:rPr lang="en-US" altLang="ko-KR" sz="2000" b="1"/>
              <a:t>Math, String, System</a:t>
            </a:r>
            <a:r>
              <a:rPr lang="ko-KR" altLang="en-US" sz="2000" b="1"/>
              <a:t>등이 </a:t>
            </a:r>
            <a:r>
              <a:rPr lang="en-US" altLang="ko-KR" sz="2000" b="1"/>
              <a:t>lang</a:t>
            </a:r>
            <a:r>
              <a:rPr lang="ko-KR" altLang="en-US" sz="2000" b="1"/>
              <a:t>패키지의 클래스들입니다</a:t>
            </a:r>
            <a:r>
              <a:rPr lang="en-US" altLang="ko-KR" sz="2000" b="1"/>
              <a:t>.</a:t>
            </a:r>
            <a:endParaRPr lang="en-US" altLang="ko-KR" sz="2000" b="1"/>
          </a:p>
        </p:txBody>
      </p:sp>
      <p:pic>
        <p:nvPicPr>
          <p:cNvPr id="9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3140" y="1340768"/>
            <a:ext cx="7877718" cy="2088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2-2.</a:t>
            </a:r>
            <a:r>
              <a:rPr lang="ko-KR" altLang="en-US"/>
              <a:t> </a:t>
            </a:r>
            <a:r>
              <a:rPr lang="en-US" altLang="ko-KR"/>
              <a:t>java.lang</a:t>
            </a:r>
            <a:r>
              <a:rPr lang="ko-KR" altLang="en-US"/>
              <a:t> 주요 클래스</a:t>
            </a: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647564" y="1412776"/>
            <a:ext cx="7848872" cy="86409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719571" y="1628800"/>
            <a:ext cx="7704856" cy="42444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200" b="1">
                <a:solidFill>
                  <a:srgbClr val="000000"/>
                </a:solidFill>
              </a:rPr>
              <a:t>-</a:t>
            </a:r>
            <a:r>
              <a:rPr lang="ko-KR" altLang="en-US" sz="2200" b="1">
                <a:solidFill>
                  <a:srgbClr val="000000"/>
                </a:solidFill>
              </a:rPr>
              <a:t> </a:t>
            </a:r>
            <a:r>
              <a:rPr lang="en-US" altLang="ko-KR" sz="2200" b="1">
                <a:solidFill>
                  <a:srgbClr val="000000"/>
                </a:solidFill>
              </a:rPr>
              <a:t>java.lang</a:t>
            </a:r>
            <a:r>
              <a:rPr lang="ko-KR" altLang="en-US" sz="2200" b="1">
                <a:solidFill>
                  <a:srgbClr val="000000"/>
                </a:solidFill>
              </a:rPr>
              <a:t>패키지의 주요 클래스들을 설명한 표입니다</a:t>
            </a:r>
            <a:r>
              <a:rPr lang="en-US" altLang="ko-KR" sz="2200" b="1">
                <a:solidFill>
                  <a:srgbClr val="000000"/>
                </a:solidFill>
              </a:rPr>
              <a:t>.</a:t>
            </a:r>
            <a:endParaRPr lang="en-US" altLang="ko-KR" sz="2200" b="1">
              <a:solidFill>
                <a:srgbClr val="000000"/>
              </a:solidFill>
            </a:endParaRPr>
          </a:p>
        </p:txBody>
      </p:sp>
      <p:graphicFrame>
        <p:nvGraphicFramePr>
          <p:cNvPr id="90" name=""/>
          <p:cNvGraphicFramePr>
            <a:graphicFrameLocks noGrp="1"/>
          </p:cNvGraphicFramePr>
          <p:nvPr/>
        </p:nvGraphicFramePr>
        <p:xfrm>
          <a:off x="683731" y="2636912"/>
          <a:ext cx="7776537" cy="3506470"/>
        </p:xfrm>
        <a:graphic>
          <a:graphicData uri="http://schemas.openxmlformats.org/drawingml/2006/table">
            <a:tbl>
              <a:tblPr firstRow="1" bandRow="1">
                <a:tableStyleId>{0A19EC50-B813-4FCE-9F78-2F8D5DE6B856}</a:tableStyleId>
              </a:tblPr>
              <a:tblGrid>
                <a:gridCol w="2952328"/>
                <a:gridCol w="4824209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클래스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용도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Object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자바 최상위 클래스로 사용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System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표준 입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출력 제어 및 시스템 접근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Class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클래스를 동적 로딩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리플렉션할 때 사용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String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문자열을 저장하고 제어하기 위해 사용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StringBuilder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문자열을 효율적으로 저장할 때 사용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Math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수학 함수를 이용할 때 사용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Byte, Short, Integer, Long, Float, Double, Boolean, Character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기본 타입 데이터를 객체로 만들 때 사용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문자열을 기본타입으로 변환할 때 사용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입력값 검사에 사용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2-3. Object</a:t>
            </a:r>
            <a:r>
              <a:rPr lang="ko-KR" altLang="en-US"/>
              <a:t> 클래스</a:t>
            </a: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647564" y="1196752"/>
            <a:ext cx="7848872" cy="1792595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719571" y="1412776"/>
            <a:ext cx="7704856" cy="143330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200" b="1">
                <a:solidFill>
                  <a:srgbClr val="000000"/>
                </a:solidFill>
              </a:rPr>
              <a:t>-</a:t>
            </a:r>
            <a:r>
              <a:rPr lang="ko-KR" altLang="en-US" sz="2200" b="1">
                <a:solidFill>
                  <a:srgbClr val="000000"/>
                </a:solidFill>
              </a:rPr>
              <a:t> 자바의 클래스는 명시적으로 </a:t>
            </a:r>
            <a:r>
              <a:rPr lang="en-US" altLang="ko-KR" sz="2200" b="1">
                <a:solidFill>
                  <a:srgbClr val="000000"/>
                </a:solidFill>
              </a:rPr>
              <a:t>extends</a:t>
            </a:r>
            <a:r>
              <a:rPr lang="ko-KR" altLang="en-US" sz="2200" b="1">
                <a:solidFill>
                  <a:srgbClr val="000000"/>
                </a:solidFill>
              </a:rPr>
              <a:t>를 쓰지 않으면 암묵적으로 </a:t>
            </a:r>
            <a:r>
              <a:rPr lang="en-US" altLang="ko-KR" sz="2200" b="1">
                <a:solidFill>
                  <a:srgbClr val="000000"/>
                </a:solidFill>
              </a:rPr>
              <a:t>Object</a:t>
            </a:r>
            <a:r>
              <a:rPr lang="ko-KR" altLang="en-US" sz="2200" b="1">
                <a:solidFill>
                  <a:srgbClr val="000000"/>
                </a:solidFill>
              </a:rPr>
              <a:t>를 상속받도록 구성되어있습니다</a:t>
            </a:r>
            <a:r>
              <a:rPr lang="en-US" altLang="ko-KR" sz="2200" b="1">
                <a:solidFill>
                  <a:srgbClr val="000000"/>
                </a:solidFill>
              </a:rPr>
              <a:t>.</a:t>
            </a:r>
            <a:endParaRPr lang="en-US" altLang="ko-KR" sz="22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200" b="1">
                <a:solidFill>
                  <a:srgbClr val="000000"/>
                </a:solidFill>
              </a:rPr>
              <a:t>-</a:t>
            </a:r>
            <a:r>
              <a:rPr lang="ko-KR" altLang="en-US" sz="2200" b="1">
                <a:solidFill>
                  <a:srgbClr val="000000"/>
                </a:solidFill>
              </a:rPr>
              <a:t> 즉</a:t>
            </a:r>
            <a:r>
              <a:rPr lang="en-US" altLang="ko-KR" sz="2200" b="1">
                <a:solidFill>
                  <a:srgbClr val="000000"/>
                </a:solidFill>
              </a:rPr>
              <a:t>,</a:t>
            </a:r>
            <a:r>
              <a:rPr lang="ko-KR" altLang="en-US" sz="2200" b="1">
                <a:solidFill>
                  <a:srgbClr val="000000"/>
                </a:solidFill>
              </a:rPr>
              <a:t> 자바의 모든 클래스는 </a:t>
            </a:r>
            <a:r>
              <a:rPr lang="en-US" altLang="ko-KR" sz="2200" b="1">
                <a:solidFill>
                  <a:srgbClr val="000000"/>
                </a:solidFill>
              </a:rPr>
              <a:t>Object</a:t>
            </a:r>
            <a:r>
              <a:rPr lang="ko-KR" altLang="en-US" sz="2200" b="1">
                <a:solidFill>
                  <a:srgbClr val="000000"/>
                </a:solidFill>
              </a:rPr>
              <a:t>클래스의 메서드를 오버라이딩하여 사용할 수 있습니다</a:t>
            </a:r>
            <a:r>
              <a:rPr lang="en-US" altLang="ko-KR" sz="2200" b="1">
                <a:solidFill>
                  <a:srgbClr val="000000"/>
                </a:solidFill>
              </a:rPr>
              <a:t>.</a:t>
            </a:r>
            <a:endParaRPr lang="en-US" altLang="ko-KR" sz="2200" b="1">
              <a:solidFill>
                <a:srgbClr val="000000"/>
              </a:solidFill>
            </a:endParaRPr>
          </a:p>
        </p:txBody>
      </p:sp>
      <p:graphicFrame>
        <p:nvGraphicFramePr>
          <p:cNvPr id="90" name=""/>
          <p:cNvGraphicFramePr>
            <a:graphicFrameLocks noGrp="1"/>
          </p:cNvGraphicFramePr>
          <p:nvPr/>
        </p:nvGraphicFramePr>
        <p:xfrm>
          <a:off x="683731" y="3429000"/>
          <a:ext cx="7778864" cy="2221865"/>
        </p:xfrm>
        <a:graphic>
          <a:graphicData uri="http://schemas.openxmlformats.org/drawingml/2006/table">
            <a:tbl>
              <a:tblPr firstRow="1" bandRow="1">
                <a:tableStyleId>{0A19EC50-B813-4FCE-9F78-2F8D5DE6B856}</a:tableStyleId>
              </a:tblPr>
              <a:tblGrid>
                <a:gridCol w="3096180"/>
                <a:gridCol w="4682684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주요 메서드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용도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equals()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객체 비교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hashCode()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객체를 식별할 정수값 리턴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toString()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객체의 문자정보 리턴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clone()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원본 객체를 복사할 때 사용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finalize()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객체 소멸자 메서드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2-4. System</a:t>
            </a:r>
            <a:r>
              <a:rPr lang="ko-KR" altLang="en-US"/>
              <a:t> 클래스</a:t>
            </a: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647564" y="1196752"/>
            <a:ext cx="7848872" cy="1792595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719571" y="1412776"/>
            <a:ext cx="7704856" cy="143329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200" b="1">
                <a:solidFill>
                  <a:srgbClr val="000000"/>
                </a:solidFill>
              </a:rPr>
              <a:t>-</a:t>
            </a:r>
            <a:r>
              <a:rPr lang="ko-KR" altLang="en-US" sz="2200" b="1">
                <a:solidFill>
                  <a:srgbClr val="000000"/>
                </a:solidFill>
              </a:rPr>
              <a:t> 운영체제의 기능을 이용하게 해주는 클래스입니다</a:t>
            </a:r>
            <a:r>
              <a:rPr lang="en-US" altLang="ko-KR" sz="2200" b="1">
                <a:solidFill>
                  <a:srgbClr val="000000"/>
                </a:solidFill>
              </a:rPr>
              <a:t>.</a:t>
            </a:r>
            <a:endParaRPr lang="en-US" altLang="ko-KR" sz="22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200" b="1">
                <a:solidFill>
                  <a:srgbClr val="000000"/>
                </a:solidFill>
              </a:rPr>
              <a:t>-</a:t>
            </a:r>
            <a:r>
              <a:rPr lang="ko-KR" altLang="en-US" sz="2200" b="1">
                <a:solidFill>
                  <a:srgbClr val="000000"/>
                </a:solidFill>
              </a:rPr>
              <a:t> 프로그램 종료</a:t>
            </a:r>
            <a:r>
              <a:rPr lang="en-US" altLang="ko-KR" sz="2200" b="1">
                <a:solidFill>
                  <a:srgbClr val="000000"/>
                </a:solidFill>
              </a:rPr>
              <a:t>,</a:t>
            </a:r>
            <a:r>
              <a:rPr lang="ko-KR" altLang="en-US" sz="2200" b="1">
                <a:solidFill>
                  <a:srgbClr val="000000"/>
                </a:solidFill>
              </a:rPr>
              <a:t> 키보드 입력</a:t>
            </a:r>
            <a:r>
              <a:rPr lang="en-US" altLang="ko-KR" sz="2200" b="1">
                <a:solidFill>
                  <a:srgbClr val="000000"/>
                </a:solidFill>
              </a:rPr>
              <a:t>,</a:t>
            </a:r>
            <a:r>
              <a:rPr lang="ko-KR" altLang="en-US" sz="2200" b="1">
                <a:solidFill>
                  <a:srgbClr val="000000"/>
                </a:solidFill>
              </a:rPr>
              <a:t> 모니터 출력</a:t>
            </a:r>
            <a:r>
              <a:rPr lang="en-US" altLang="ko-KR" sz="2200" b="1">
                <a:solidFill>
                  <a:srgbClr val="000000"/>
                </a:solidFill>
              </a:rPr>
              <a:t>,</a:t>
            </a:r>
            <a:r>
              <a:rPr lang="ko-KR" altLang="en-US" sz="2200" b="1">
                <a:solidFill>
                  <a:srgbClr val="000000"/>
                </a:solidFill>
              </a:rPr>
              <a:t> 메모리 정리</a:t>
            </a:r>
            <a:r>
              <a:rPr lang="en-US" altLang="ko-KR" sz="2200" b="1">
                <a:solidFill>
                  <a:srgbClr val="000000"/>
                </a:solidFill>
              </a:rPr>
              <a:t>,</a:t>
            </a:r>
            <a:r>
              <a:rPr lang="ko-KR" altLang="en-US" sz="2200" b="1">
                <a:solidFill>
                  <a:srgbClr val="000000"/>
                </a:solidFill>
              </a:rPr>
              <a:t> 현재시간 읽기</a:t>
            </a:r>
            <a:r>
              <a:rPr lang="en-US" altLang="ko-KR" sz="2200" b="1">
                <a:solidFill>
                  <a:srgbClr val="000000"/>
                </a:solidFill>
              </a:rPr>
              <a:t>,</a:t>
            </a:r>
            <a:r>
              <a:rPr lang="ko-KR" altLang="en-US" sz="2200" b="1">
                <a:solidFill>
                  <a:srgbClr val="000000"/>
                </a:solidFill>
              </a:rPr>
              <a:t> 프로퍼티 읽기 등의 기능을 제공합니다</a:t>
            </a:r>
            <a:r>
              <a:rPr lang="en-US" altLang="ko-KR" sz="2200" b="1">
                <a:solidFill>
                  <a:srgbClr val="000000"/>
                </a:solidFill>
              </a:rPr>
              <a:t>.</a:t>
            </a:r>
            <a:endParaRPr lang="en-US" altLang="ko-KR" sz="22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200" b="1">
                <a:solidFill>
                  <a:srgbClr val="000000"/>
                </a:solidFill>
              </a:rPr>
              <a:t>-</a:t>
            </a:r>
            <a:r>
              <a:rPr lang="ko-KR" altLang="en-US" sz="2200" b="1">
                <a:solidFill>
                  <a:srgbClr val="000000"/>
                </a:solidFill>
              </a:rPr>
              <a:t> 모든 필드와 메서드는 </a:t>
            </a:r>
            <a:r>
              <a:rPr lang="en-US" altLang="ko-KR" sz="2200" b="1">
                <a:solidFill>
                  <a:srgbClr val="000000"/>
                </a:solidFill>
              </a:rPr>
              <a:t>static</a:t>
            </a:r>
            <a:r>
              <a:rPr lang="ko-KR" altLang="en-US" sz="2200" b="1">
                <a:solidFill>
                  <a:srgbClr val="000000"/>
                </a:solidFill>
              </a:rPr>
              <a:t>으로 되어있습니다</a:t>
            </a:r>
            <a:r>
              <a:rPr lang="en-US" altLang="ko-KR" sz="2200" b="1">
                <a:solidFill>
                  <a:srgbClr val="000000"/>
                </a:solidFill>
              </a:rPr>
              <a:t>.</a:t>
            </a:r>
            <a:endParaRPr lang="en-US" altLang="ko-KR" sz="2200" b="1">
              <a:solidFill>
                <a:srgbClr val="000000"/>
              </a:solidFill>
            </a:endParaRPr>
          </a:p>
        </p:txBody>
      </p:sp>
      <p:graphicFrame>
        <p:nvGraphicFramePr>
          <p:cNvPr id="90" name=""/>
          <p:cNvGraphicFramePr>
            <a:graphicFrameLocks noGrp="1"/>
          </p:cNvGraphicFramePr>
          <p:nvPr/>
        </p:nvGraphicFramePr>
        <p:xfrm>
          <a:off x="683731" y="3429000"/>
          <a:ext cx="7778864" cy="2221865"/>
        </p:xfrm>
        <a:graphic>
          <a:graphicData uri="http://schemas.openxmlformats.org/drawingml/2006/table">
            <a:tbl>
              <a:tblPr firstRow="1" bandRow="1">
                <a:tableStyleId>{0A19EC50-B813-4FCE-9F78-2F8D5DE6B856}</a:tableStyleId>
              </a:tblPr>
              <a:tblGrid>
                <a:gridCol w="3096180"/>
                <a:gridCol w="4682684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주요 메서드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용도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exit()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프로그램 종료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gc()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쓰레기 수집기 실행</a:t>
                      </a:r>
                      <a:r>
                        <a:rPr lang="en-US" altLang="ko-KR"/>
                        <a:t>(garbage collector)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currentTimeMillis()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현재 시간 읽기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밀리초로 리턴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getProperty()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시스템 프로퍼티 읽기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getEnv()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환경 변수 읽기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800</ep:Words>
  <ep:PresentationFormat>화면 슬라이드 쇼(4:3)</ep:PresentationFormat>
  <ep:Paragraphs>62</ep:Paragraphs>
  <ep:Slides>24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ep:HeadingPairs>
  <ep:TitlesOfParts>
    <vt:vector size="25" baseType="lpstr">
      <vt:lpstr>Office 테마</vt:lpstr>
      <vt:lpstr>API</vt:lpstr>
      <vt:lpstr>1. API란?</vt:lpstr>
      <vt:lpstr>1-1. API란?</vt:lpstr>
      <vt:lpstr>1-2. Java API Document</vt:lpstr>
      <vt:lpstr>2. java.lang패키지</vt:lpstr>
      <vt:lpstr>2-1. java.lang 패키지</vt:lpstr>
      <vt:lpstr>2-2. java.lang 주요 클래스</vt:lpstr>
      <vt:lpstr>2-3. Object 클래스</vt:lpstr>
      <vt:lpstr>2-4. System 클래스</vt:lpstr>
      <vt:lpstr>2-5. Class 클래스</vt:lpstr>
      <vt:lpstr>2-6. String 클래스</vt:lpstr>
      <vt:lpstr>2-7. Wrapper 클래스</vt:lpstr>
      <vt:lpstr>2-8. Math 클래스</vt:lpstr>
      <vt:lpstr>3. java.util패키지</vt:lpstr>
      <vt:lpstr>3-1. java.util 주요 클래스</vt:lpstr>
      <vt:lpstr>3-2. Arrays 클래스</vt:lpstr>
      <vt:lpstr>3-3. Random 클래스</vt:lpstr>
      <vt:lpstr>4. 날짜 관련 API</vt:lpstr>
      <vt:lpstr>4-1. 날짜 관련 패키지 java.time</vt:lpstr>
      <vt:lpstr>4-2. 날짜와 시간에 대한 정보 얻기</vt:lpstr>
      <vt:lpstr>4-3. 날짜와 시간 조작하기</vt:lpstr>
      <vt:lpstr>4-4. 날짜와 시간 비교하기</vt:lpstr>
      <vt:lpstr>4-5. 날짜와 시간 포맷팅</vt:lpstr>
      <vt:lpstr>슬라이드 24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2020-04-08T12:51:32.000</dcterms:created>
  <dc:creator>Joker</dc:creator>
  <cp:lastModifiedBy>hong</cp:lastModifiedBy>
  <dcterms:modified xsi:type="dcterms:W3CDTF">2020-09-23T09:15:19.368</dcterms:modified>
  <cp:revision>471</cp:revision>
  <dc:title>PowerPoint 프레젠테이션</dc:title>
  <cp:version/>
</cp:coreProperties>
</file>