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05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A19EC50-B813-4FCE-9F78-2F8D5DE6B856}" styleName="Normal Style 2 - Accent 1">
    <a:tblBg>
      <a:effectRef idx="1">
        <a:schemeClr val="dk1"/>
      </a:effectRef>
    </a:tblBg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10000"/>
              <a:satMod val="53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30000"/>
              <a:satMod val="33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20000"/>
              <a:satMod val="73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>
              <a:alpha val="90000"/>
              <a:satMod val="15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>
              <a:alpha val="90000"/>
              <a:satMod val="15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>
              <a:alpha val="50000"/>
              <a:satMod val="63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>
              <a:shade val="50000"/>
              <a:satMod val="230000"/>
            </a:schemeClr>
          </a:solidFill>
        </a:fill>
      </a:tcStyle>
    </a:firstRow>
  </a:tblStyle>
  <a:tblStyle styleId="{F86EB55A-D8E4-4A66-8E5A-C34D8BC1693A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6"/>
      </a:tcTxStyle>
      <a:tcStyle>
        <a:tcBdr>
          <a:top>
            <a:ln w="6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6">
          <a:shade val="40000"/>
        </a:schemeClr>
      </a:tcTxStyle>
      <a:tcStyle>
        <a:tcBdr/>
        <a:fill>
          <a:solidFill>
            <a:schemeClr val="accent6">
              <a:alpha val="40000"/>
            </a:schemeClr>
          </a:solidFill>
        </a:fill>
      </a:tcStyle>
    </a:firstRow>
  </a:tblStyle>
  <a:tblStyle styleId="{F8D88D6A-5F01-457D-8EC9-7B5F63248C40}" styleName="Normal Style 1 - Body/Background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F0A0EA-C916-463C-A3AD-4CCFBD9124EA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1"/>
      </a:tcTxStyle>
      <a:tcStyle>
        <a:tcBdr>
          <a:top>
            <a:ln w="6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1">
          <a:shade val="40000"/>
        </a:schemeClr>
      </a:tcTxStyle>
      <a:tcStyle>
        <a:tcBdr/>
        <a:fill>
          <a:solidFill>
            <a:schemeClr val="accent1">
              <a:alpha val="40000"/>
            </a:schemeClr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59"/>
  </p:normalViewPr>
  <p:slideViewPr>
    <p:cSldViewPr>
      <p:cViewPr varScale="1">
        <p:scale>
          <a:sx n="100" d="100"/>
          <a:sy n="100" d="100"/>
        </p:scale>
        <p:origin x="-3060" y="-72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5706" y="-78"/>
      </p:cViewPr>
      <p:guideLst>
        <p:guide orient="horz" pos="2880"/>
        <p:guide pos="2149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notesMaster" Target="notesMasters/notesMaster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4D89692-DFEF-4509-BF4A-0DCC1522EAE5}" type="datetime1">
              <a:rPr lang="ko-KR" altLang="en-US"/>
              <a:pPr lvl="0">
                <a:defRPr/>
              </a:pPr>
              <a:t>2020-09-25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B79CFA9-DF62-4161-BCD9-5AC3EB28D15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3E3D233-F83C-42FB-8876-DA0EB1CD818D}" type="datetime1">
              <a:rPr lang="ko-KR" altLang="en-US"/>
              <a:pPr lvl="0">
                <a:defRPr/>
              </a:pPr>
              <a:t>2020-09-25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3E45A68-727D-4672-B4AC-7B30446123C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3.jpe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3.jpeg"  /><Relationship Id="rId4" Type="http://schemas.openxmlformats.org/officeDocument/2006/relationships/image" Target="../media/image4.jpe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5.jpe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108520" y="2708920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29" name="Picture 5" descr="C:\Users\Joker\Downloads\cranium-2099120_1280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7" y="1916832"/>
            <a:ext cx="2338078" cy="257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851720" y="2132856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068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18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921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16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74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918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35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560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505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071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8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923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Joker\Downloads\success-2081167_1280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491879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258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13184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20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0" y="119831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551879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101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119877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551925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61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20688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01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22707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08600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slideLayout" Target="../slideLayouts/slideLayout17.xml"  /><Relationship Id="rId18" Type="http://schemas.openxmlformats.org/officeDocument/2006/relationships/slideLayout" Target="../slideLayouts/slideLayout18.xml"  /><Relationship Id="rId19" Type="http://schemas.openxmlformats.org/officeDocument/2006/relationships/slideLayout" Target="../slideLayouts/slideLayout19.xml"  /><Relationship Id="rId2" Type="http://schemas.openxmlformats.org/officeDocument/2006/relationships/slideLayout" Target="../slideLayouts/slideLayout2.xml"  /><Relationship Id="rId20" Type="http://schemas.openxmlformats.org/officeDocument/2006/relationships/theme" Target="../theme/theme1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EC3569D2-49F6-4A41-AEB0-51537D697DA4}" type="datetime1">
              <a:rPr lang="ko-KR" altLang="en-US"/>
              <a:pPr lvl="0">
                <a:defRPr/>
              </a:pPr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21D1DA14-FE77-40ED-816D-ED067BD07CF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  <p:sldLayoutId id="2147483690" r:id="rId19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hyperlink" Target="https://hanabie.tistory.com/36" TargetMode="External" /><Relationship Id="rId3" Type="http://schemas.openxmlformats.org/officeDocument/2006/relationships/image" Target="../media/image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>
          <a:xfrm>
            <a:off x="-180528" y="3068960"/>
            <a:ext cx="9359900" cy="1296144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>컬렉션</a:t>
            </a:r>
            <a:r>
              <a:rPr lang="en-US" altLang="ko-KR"/>
              <a:t>(Collection)</a:t>
            </a:r>
            <a:endParaRPr lang="en-US" altLang="ko-KR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71800" y="2132856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4200"/>
              <a:t>자바 프로그래밍 기초</a:t>
            </a:r>
            <a:endParaRPr lang="ko-KR" altLang="en-US" sz="4200"/>
          </a:p>
        </p:txBody>
      </p:sp>
      <p:sp>
        <p:nvSpPr>
          <p:cNvPr id="6" name=""/>
          <p:cNvSpPr txBox="1"/>
          <p:nvPr/>
        </p:nvSpPr>
        <p:spPr>
          <a:xfrm>
            <a:off x="3851920" y="4437112"/>
            <a:ext cx="5112568" cy="542558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defRPr/>
            </a:pPr>
            <a:r>
              <a:rPr lang="en-US" altLang="ko-KR" sz="3000" b="1">
                <a:solidFill>
                  <a:schemeClr val="lt1"/>
                </a:solidFill>
              </a:rPr>
              <a:t>By SoonGu Hong(Kokono)</a:t>
            </a:r>
            <a:endParaRPr lang="en-US" altLang="ko-KR" sz="3000" b="1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3-2.</a:t>
            </a:r>
            <a:r>
              <a:rPr lang="ko-KR" altLang="en-US"/>
              <a:t> </a:t>
            </a:r>
            <a:r>
              <a:rPr lang="en-US" altLang="ko-KR"/>
              <a:t>Set</a:t>
            </a:r>
            <a:r>
              <a:rPr lang="ko-KR" altLang="en-US"/>
              <a:t> 인터페이스 주요메서드</a:t>
            </a:r>
            <a:endParaRPr lang="ko-KR" altLang="en-US"/>
          </a:p>
        </p:txBody>
      </p:sp>
      <p:graphicFrame>
        <p:nvGraphicFramePr>
          <p:cNvPr id="96" name=""/>
          <p:cNvGraphicFramePr>
            <a:graphicFrameLocks noGrp="1"/>
          </p:cNvGraphicFramePr>
          <p:nvPr/>
        </p:nvGraphicFramePr>
        <p:xfrm>
          <a:off x="899384" y="1196752"/>
          <a:ext cx="7345252" cy="2664296"/>
        </p:xfrm>
        <a:graphic>
          <a:graphicData uri="http://schemas.openxmlformats.org/drawingml/2006/table">
            <a:tbl>
              <a:tblPr firstRow="1" bandRow="1">
                <a:tableStyleId>{0A19EC50-B813-4FCE-9F78-2F8D5DE6B856}</a:tableStyleId>
              </a:tblPr>
              <a:tblGrid>
                <a:gridCol w="1440180"/>
                <a:gridCol w="3312368"/>
                <a:gridCol w="2592704"/>
              </a:tblGrid>
              <a:tr h="38061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기능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메서드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설명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8061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객체 추가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boolean add(E e)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객체를 추가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80613">
                <a:tc row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  <a:p>
                      <a:pPr algn="ctr">
                        <a:defRPr/>
                      </a:pP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객체 검색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boolean contains(Object o)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객체가 저장된 여부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80613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boolean isEmpty()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빈 컬렉션인지 확인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80613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int size()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저장된 객체 수 반환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80613">
                <a:tc row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객체 삭제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void clear()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저장된 모든 객체 삭제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80613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boolean remove(Object o)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해당 객체를 삭제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>
          <a:xfrm>
            <a:off x="-215899" y="3429000"/>
            <a:ext cx="9359900" cy="1296144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4. Map </a:t>
            </a:r>
            <a:r>
              <a:rPr lang="ko-KR" altLang="en-US"/>
              <a:t>인터페이스</a:t>
            </a:r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71800" y="2132856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4200"/>
              <a:t>파이썬 기초</a:t>
            </a:r>
            <a:endParaRPr lang="ko-KR" altLang="en-US" sz="4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4-1.</a:t>
            </a:r>
            <a:r>
              <a:rPr lang="ko-KR" altLang="en-US"/>
              <a:t> </a:t>
            </a:r>
            <a:r>
              <a:rPr lang="en-US" altLang="ko-KR"/>
              <a:t>Map</a:t>
            </a:r>
            <a:r>
              <a:rPr lang="ko-KR" altLang="en-US"/>
              <a:t> 컬렉션</a:t>
            </a:r>
            <a:endParaRPr lang="ko-KR" altLang="en-US"/>
          </a:p>
        </p:txBody>
      </p:sp>
      <p:sp>
        <p:nvSpPr>
          <p:cNvPr id="68" name=""/>
          <p:cNvSpPr/>
          <p:nvPr/>
        </p:nvSpPr>
        <p:spPr>
          <a:xfrm>
            <a:off x="647564" y="1124744"/>
            <a:ext cx="7848872" cy="3744416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971600" y="1458312"/>
            <a:ext cx="7200800" cy="252123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 b="1"/>
              <a:t>-</a:t>
            </a:r>
            <a:r>
              <a:rPr lang="ko-KR" altLang="en-US" sz="2000" b="1"/>
              <a:t> </a:t>
            </a:r>
            <a:r>
              <a:rPr lang="en-US" altLang="ko-KR" sz="2000" b="1"/>
              <a:t>Map</a:t>
            </a:r>
            <a:r>
              <a:rPr lang="ko-KR" altLang="en-US" sz="2000" b="1"/>
              <a:t> 컬렉션은 </a:t>
            </a:r>
            <a:r>
              <a:rPr lang="ko-KR" altLang="en-US" sz="2000" b="1">
                <a:solidFill>
                  <a:srgbClr val="ff0000"/>
                </a:solidFill>
              </a:rPr>
              <a:t>키</a:t>
            </a:r>
            <a:r>
              <a:rPr lang="en-US" altLang="ko-KR" sz="2000" b="1">
                <a:solidFill>
                  <a:srgbClr val="ff0000"/>
                </a:solidFill>
              </a:rPr>
              <a:t>(key)</a:t>
            </a:r>
            <a:r>
              <a:rPr lang="ko-KR" altLang="en-US" sz="2000" b="1">
                <a:solidFill>
                  <a:srgbClr val="ff0000"/>
                </a:solidFill>
              </a:rPr>
              <a:t>와 값</a:t>
            </a:r>
            <a:r>
              <a:rPr lang="en-US" altLang="ko-KR" sz="2000" b="1">
                <a:solidFill>
                  <a:srgbClr val="ff0000"/>
                </a:solidFill>
              </a:rPr>
              <a:t>(value)</a:t>
            </a:r>
            <a:r>
              <a:rPr lang="ko-KR" altLang="en-US" sz="2000" b="1"/>
              <a:t>으로 구성된 </a:t>
            </a:r>
            <a:r>
              <a:rPr lang="en-US" altLang="ko-KR" sz="2000" b="1"/>
              <a:t>Entry</a:t>
            </a:r>
            <a:r>
              <a:rPr lang="ko-KR" altLang="en-US" sz="2000" b="1"/>
              <a:t>객체를 저장하는 구조를 가지고 있습니다</a:t>
            </a:r>
            <a:r>
              <a:rPr lang="en-US" altLang="ko-KR" sz="2000" b="1"/>
              <a:t>.</a:t>
            </a:r>
            <a:endParaRPr lang="en-US" altLang="ko-KR" sz="2000" b="1"/>
          </a:p>
          <a:p>
            <a:pPr>
              <a:defRPr/>
            </a:pPr>
            <a:r>
              <a:rPr lang="en-US" altLang="ko-KR" sz="2000" b="1"/>
              <a:t>-</a:t>
            </a:r>
            <a:r>
              <a:rPr lang="ko-KR" altLang="en-US" sz="2000" b="1"/>
              <a:t> 여기서 키와 값은 모두 객체입니다</a:t>
            </a:r>
            <a:r>
              <a:rPr lang="en-US" altLang="ko-KR" sz="2000" b="1"/>
              <a:t>.</a:t>
            </a:r>
            <a:endParaRPr lang="en-US" altLang="ko-KR" sz="2000" b="1"/>
          </a:p>
          <a:p>
            <a:pPr>
              <a:defRPr/>
            </a:pPr>
            <a:r>
              <a:rPr lang="en-US" altLang="ko-KR" sz="2000" b="1"/>
              <a:t>-</a:t>
            </a:r>
            <a:r>
              <a:rPr lang="ko-KR" altLang="en-US" sz="2000" b="1"/>
              <a:t> </a:t>
            </a:r>
            <a:r>
              <a:rPr lang="ko-KR" altLang="en-US" sz="2000" b="1">
                <a:solidFill>
                  <a:srgbClr val="ff0000"/>
                </a:solidFill>
              </a:rPr>
              <a:t>키는 중복 저장할 수 없지만 값은 중복 저장이 가능</a:t>
            </a:r>
            <a:r>
              <a:rPr lang="ko-KR" altLang="en-US" sz="2000" b="1"/>
              <a:t>합니다</a:t>
            </a:r>
            <a:r>
              <a:rPr lang="en-US" altLang="ko-KR" sz="2000" b="1"/>
              <a:t>.</a:t>
            </a:r>
            <a:endParaRPr lang="en-US" altLang="ko-KR" sz="2000" b="1"/>
          </a:p>
          <a:p>
            <a:pPr>
              <a:defRPr/>
            </a:pPr>
            <a:r>
              <a:rPr lang="en-US" altLang="ko-KR" sz="2000" b="1"/>
              <a:t>-</a:t>
            </a:r>
            <a:r>
              <a:rPr lang="ko-KR" altLang="en-US" sz="2000" b="1"/>
              <a:t> 만약 동일 키로 다른 값을 저장하면 해당 키의 값이 수정됩니다</a:t>
            </a:r>
            <a:r>
              <a:rPr lang="en-US" altLang="ko-KR" sz="2000" b="1"/>
              <a:t>.</a:t>
            </a:r>
            <a:endParaRPr lang="en-US" altLang="ko-KR" sz="2000" b="1"/>
          </a:p>
          <a:p>
            <a:pPr>
              <a:defRPr/>
            </a:pPr>
            <a:r>
              <a:rPr lang="en-US" altLang="ko-KR" sz="2000" b="1"/>
              <a:t>-</a:t>
            </a:r>
            <a:r>
              <a:rPr lang="ko-KR" altLang="en-US" sz="2000" b="1"/>
              <a:t> </a:t>
            </a:r>
            <a:r>
              <a:rPr lang="en-US" altLang="ko-KR" sz="2000" b="1"/>
              <a:t>Map</a:t>
            </a:r>
            <a:r>
              <a:rPr lang="ko-KR" altLang="en-US" sz="2000" b="1"/>
              <a:t> 인터페이스의 대표적인 구현 클래스로는 </a:t>
            </a:r>
            <a:r>
              <a:rPr lang="en-US" altLang="ko-KR" sz="2000" b="1"/>
              <a:t>HashMap, TreeMap, Hashtable, Properties</a:t>
            </a:r>
            <a:r>
              <a:rPr lang="ko-KR" altLang="en-US" sz="2000" b="1"/>
              <a:t>가 있습니다</a:t>
            </a:r>
            <a:r>
              <a:rPr lang="en-US" altLang="ko-KR" sz="2000" b="1"/>
              <a:t>.</a:t>
            </a:r>
            <a:endParaRPr lang="en-US" altLang="ko-KR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4-2.</a:t>
            </a:r>
            <a:r>
              <a:rPr lang="ko-KR" altLang="en-US"/>
              <a:t> </a:t>
            </a:r>
            <a:r>
              <a:rPr lang="en-US" altLang="ko-KR"/>
              <a:t>Map</a:t>
            </a:r>
            <a:r>
              <a:rPr lang="ko-KR" altLang="en-US"/>
              <a:t> 인터페이스 주요메서드</a:t>
            </a:r>
            <a:endParaRPr lang="ko-KR" altLang="en-US"/>
          </a:p>
        </p:txBody>
      </p:sp>
      <p:graphicFrame>
        <p:nvGraphicFramePr>
          <p:cNvPr id="96" name=""/>
          <p:cNvGraphicFramePr>
            <a:graphicFrameLocks noGrp="1"/>
          </p:cNvGraphicFramePr>
          <p:nvPr/>
        </p:nvGraphicFramePr>
        <p:xfrm>
          <a:off x="539552" y="1196752"/>
          <a:ext cx="8064896" cy="3816424"/>
        </p:xfrm>
        <a:graphic>
          <a:graphicData uri="http://schemas.openxmlformats.org/drawingml/2006/table">
            <a:tbl>
              <a:tblPr firstRow="1" bandRow="1">
                <a:tableStyleId>{0A19EC50-B813-4FCE-9F78-2F8D5DE6B856}</a:tableStyleId>
              </a:tblPr>
              <a:tblGrid>
                <a:gridCol w="1512167"/>
                <a:gridCol w="3816424"/>
                <a:gridCol w="2736304"/>
              </a:tblGrid>
              <a:tr h="38061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기능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메서드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설명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8061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객체 추가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V put(K key, V value)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주어진 키와 값 추가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90900">
                <a:tc rowSpan="6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  <a:p>
                      <a:pPr algn="ctr">
                        <a:defRPr/>
                      </a:pPr>
                      <a:endParaRPr lang="ko-KR" altLang="en-US"/>
                    </a:p>
                    <a:p>
                      <a:pPr algn="ctr">
                        <a:defRPr/>
                      </a:pP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객체 검색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boolean containsKey(Object key)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키가 저장된 여부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80613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V get(Object key)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키에 해당되는 값 반환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80613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boolean isEmpty()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빈 컬렉션인지 확인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80613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int size()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저장된 키의 수 반환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80613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Set&lt;K&gt; keySet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모든 키를 </a:t>
                      </a:r>
                      <a:r>
                        <a:rPr lang="en-US" altLang="ko-KR"/>
                        <a:t>Set</a:t>
                      </a:r>
                      <a:r>
                        <a:rPr lang="ko-KR" altLang="en-US"/>
                        <a:t>으로 반환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80613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Collection&lt;V&gt; values()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모든 값을 반환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80613">
                <a:tc row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객체 삭제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void clear()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저장된 모든 객체 삭제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80613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V remove(Object key)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키와 일치하는 </a:t>
                      </a:r>
                      <a:r>
                        <a:rPr lang="en-US" altLang="ko-KR"/>
                        <a:t>Entry</a:t>
                      </a:r>
                      <a:r>
                        <a:rPr lang="ko-KR" altLang="en-US"/>
                        <a:t>삭제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755576" y="1834920"/>
            <a:ext cx="7416824" cy="160170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<a:solidFill>
                  <a:srgbClr val="eb5800"/>
                </a:solidFill>
                <a:latin typeface="맑은 고딕"/>
                <a:ea typeface="맑은 고딕"/>
                <a:cs typeface="맑은 고딕"/>
              </a:rPr>
              <a:t>감사합니다</a:t>
            </a:r>
            <a:endPara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<a:solidFill>
                <a:srgbClr val="eb58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THANK YOU</a:t>
            </a:r>
            <a:endPara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ja-JP" altLang="ko-KR" sz="33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>
          <a:xfrm>
            <a:off x="-215899" y="3429000"/>
            <a:ext cx="9359900" cy="1296144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컬렉션이란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71800" y="2132856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4200"/>
              <a:t>파이썬 기초</a:t>
            </a:r>
            <a:endParaRPr lang="ko-KR" altLang="en-US" sz="4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1-1.</a:t>
            </a:r>
            <a:r>
              <a:rPr lang="ko-KR" altLang="en-US"/>
              <a:t> 컬렉션이란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68" name=""/>
          <p:cNvSpPr/>
          <p:nvPr/>
        </p:nvSpPr>
        <p:spPr>
          <a:xfrm>
            <a:off x="647564" y="1065654"/>
            <a:ext cx="7848872" cy="2939410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935597" y="1239728"/>
            <a:ext cx="7200800" cy="252074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 b="1"/>
              <a:t>-</a:t>
            </a:r>
            <a:r>
              <a:rPr lang="ko-KR" altLang="en-US" sz="2000" b="1"/>
              <a:t> 프로그램을 개발하다보면 다수의 객체를 저장해두고 필요할 때마다 꺼내서 사용하는 경우가 많습니다</a:t>
            </a:r>
            <a:r>
              <a:rPr lang="en-US" altLang="ko-KR" sz="2000" b="1"/>
              <a:t>.</a:t>
            </a:r>
            <a:endParaRPr lang="en-US" altLang="ko-KR" sz="2000" b="1"/>
          </a:p>
          <a:p>
            <a:pPr>
              <a:defRPr/>
            </a:pPr>
            <a:r>
              <a:rPr lang="en-US" altLang="ko-KR" sz="2000" b="1"/>
              <a:t>-</a:t>
            </a:r>
            <a:r>
              <a:rPr lang="ko-KR" altLang="en-US" sz="2000" b="1"/>
              <a:t> 이 때 가장 먼저 생각나는 자료구조가 배열이겠죠</a:t>
            </a:r>
            <a:r>
              <a:rPr lang="en-US" altLang="ko-KR" sz="2000" b="1"/>
              <a:t>??</a:t>
            </a:r>
            <a:endParaRPr lang="en-US" altLang="ko-KR" sz="2000" b="1"/>
          </a:p>
          <a:p>
            <a:pPr>
              <a:defRPr/>
            </a:pPr>
            <a:r>
              <a:rPr lang="en-US" altLang="ko-KR" sz="2000" b="1"/>
              <a:t>-</a:t>
            </a:r>
            <a:r>
              <a:rPr lang="ko-KR" altLang="en-US" sz="2000" b="1"/>
              <a:t> 하지만 배열은 크기가 고정되어 있어 불특정 수의 객체를 저장하는데에 있어 알고리즘을 직접 만들어야 하는 불편함이 있습니다</a:t>
            </a:r>
            <a:r>
              <a:rPr lang="en-US" altLang="ko-KR" sz="2000" b="1"/>
              <a:t>.</a:t>
            </a:r>
            <a:endParaRPr lang="en-US" altLang="ko-KR" sz="2000" b="1"/>
          </a:p>
          <a:p>
            <a:pPr>
              <a:defRPr/>
            </a:pPr>
            <a:r>
              <a:rPr lang="en-US" altLang="ko-KR" sz="2000" b="1"/>
              <a:t>-</a:t>
            </a:r>
            <a:r>
              <a:rPr lang="ko-KR" altLang="en-US" sz="2000" b="1"/>
              <a:t> 우리는 이 문제를 해결하기 위해 잘 만들어진 자료구조 </a:t>
            </a:r>
            <a:r>
              <a:rPr lang="en-US" altLang="ko-KR" sz="2000" b="1"/>
              <a:t>API</a:t>
            </a:r>
            <a:r>
              <a:rPr lang="ko-KR" altLang="en-US" sz="2000" b="1"/>
              <a:t> 컬렉션을 사용합니다</a:t>
            </a:r>
            <a:r>
              <a:rPr lang="en-US" altLang="ko-KR" sz="2000" b="1"/>
              <a:t>.</a:t>
            </a:r>
            <a:endParaRPr lang="en-US" altLang="ko-KR" sz="2000" b="1"/>
          </a:p>
        </p:txBody>
      </p:sp>
      <p:pic>
        <p:nvPicPr>
          <p:cNvPr id="9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55636" y="4066763"/>
            <a:ext cx="6032728" cy="23865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1-2.</a:t>
            </a:r>
            <a:r>
              <a:rPr lang="ko-KR" altLang="en-US"/>
              <a:t> 대표적인 컬렉션 인터페이스</a:t>
            </a:r>
            <a:endParaRPr lang="ko-KR" altLang="en-US"/>
          </a:p>
        </p:txBody>
      </p:sp>
      <p:sp>
        <p:nvSpPr>
          <p:cNvPr id="68" name=""/>
          <p:cNvSpPr/>
          <p:nvPr/>
        </p:nvSpPr>
        <p:spPr>
          <a:xfrm>
            <a:off x="323528" y="3645024"/>
            <a:ext cx="8568952" cy="2736304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539551" y="3789040"/>
            <a:ext cx="8064897" cy="249555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 b="1"/>
              <a:t>-</a:t>
            </a:r>
            <a:r>
              <a:rPr lang="ko-KR" altLang="en-US" sz="2000" b="1"/>
              <a:t> 컬렉션 </a:t>
            </a:r>
            <a:r>
              <a:rPr lang="en-US" altLang="ko-KR" sz="2000" b="1"/>
              <a:t>API</a:t>
            </a:r>
            <a:r>
              <a:rPr lang="ko-KR" altLang="en-US" sz="2000" b="1"/>
              <a:t>는 </a:t>
            </a:r>
            <a:r>
              <a:rPr lang="en-US" altLang="ko-KR" sz="2000" b="1"/>
              <a:t>java.util</a:t>
            </a:r>
            <a:r>
              <a:rPr lang="ko-KR" altLang="en-US" sz="2000" b="1"/>
              <a:t>패키지로 제공됩니다</a:t>
            </a:r>
            <a:r>
              <a:rPr lang="en-US" altLang="ko-KR" sz="2000" b="1"/>
              <a:t>.</a:t>
            </a:r>
            <a:endParaRPr lang="en-US" altLang="ko-KR" sz="2000" b="1"/>
          </a:p>
          <a:p>
            <a:pPr>
              <a:defRPr/>
            </a:pPr>
            <a:r>
              <a:rPr lang="en-US" altLang="ko-KR" sz="2000" b="1"/>
              <a:t>-</a:t>
            </a:r>
            <a:r>
              <a:rPr lang="ko-KR" altLang="en-US" sz="2000" b="1"/>
              <a:t> 여러가지 인터페이스를 지원하는데 대표적으로 </a:t>
            </a:r>
            <a:r>
              <a:rPr lang="en-US" altLang="ko-KR" sz="2000" b="1"/>
              <a:t>List, Set, Map</a:t>
            </a:r>
            <a:r>
              <a:rPr lang="ko-KR" altLang="en-US" sz="2000" b="1"/>
              <a:t>인터페이스가 있습니다</a:t>
            </a:r>
            <a:r>
              <a:rPr lang="en-US" altLang="ko-KR" sz="2000" b="1"/>
              <a:t>.</a:t>
            </a:r>
            <a:endParaRPr lang="en-US" altLang="ko-KR" sz="2000" b="1"/>
          </a:p>
          <a:p>
            <a:pPr>
              <a:defRPr/>
            </a:pPr>
            <a:r>
              <a:rPr lang="en-US" altLang="ko-KR" sz="2000" b="1"/>
              <a:t>-</a:t>
            </a:r>
            <a:r>
              <a:rPr lang="ko-KR" altLang="en-US" sz="2000" b="1"/>
              <a:t> 우리는 해당 인터페이스의 하위 구현체를 통해 다수의 객체를 저장하고 마음껏 활용할 수 있습니다</a:t>
            </a:r>
            <a:r>
              <a:rPr lang="en-US" altLang="ko-KR" sz="2000" b="1"/>
              <a:t>.</a:t>
            </a:r>
            <a:endParaRPr lang="en-US" altLang="ko-KR" sz="2000" b="1"/>
          </a:p>
          <a:p>
            <a:pPr>
              <a:defRPr/>
            </a:pPr>
            <a:endParaRPr lang="en-US" altLang="ko-KR" sz="2000" b="1"/>
          </a:p>
          <a:p>
            <a:pPr>
              <a:defRPr/>
            </a:pPr>
            <a:endParaRPr lang="en-US" altLang="ko-KR" sz="2000" b="1"/>
          </a:p>
          <a:p>
            <a:pPr>
              <a:defRPr/>
            </a:pPr>
            <a:r>
              <a:rPr lang="en-US" altLang="ko-KR"/>
              <a:t>* </a:t>
            </a:r>
            <a:r>
              <a:rPr lang="ko-KR" altLang="en-US"/>
              <a:t>이미지 출처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>
                <a:hlinkClick r:id="rId2"/>
              </a:rPr>
              <a:t>https://hanabie.tistory.com/36</a:t>
            </a:r>
            <a:endParaRPr lang="en-US" altLang="ko-KR"/>
          </a:p>
        </p:txBody>
      </p:sp>
      <p:pic>
        <p:nvPicPr>
          <p:cNvPr id="9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39651" y="901140"/>
            <a:ext cx="6264695" cy="2527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>
          <a:xfrm>
            <a:off x="-215899" y="3429000"/>
            <a:ext cx="9359900" cy="1296144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2. List </a:t>
            </a:r>
            <a:r>
              <a:rPr lang="ko-KR" altLang="en-US"/>
              <a:t>인터페이스</a:t>
            </a:r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71800" y="2132856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4200"/>
              <a:t>파이썬 기초</a:t>
            </a:r>
            <a:endParaRPr lang="ko-KR" altLang="en-US" sz="4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2-1.</a:t>
            </a:r>
            <a:r>
              <a:rPr lang="ko-KR" altLang="en-US"/>
              <a:t> </a:t>
            </a:r>
            <a:r>
              <a:rPr lang="en-US" altLang="ko-KR"/>
              <a:t>List</a:t>
            </a:r>
            <a:r>
              <a:rPr lang="ko-KR" altLang="en-US"/>
              <a:t> 컬렉션</a:t>
            </a:r>
            <a:endParaRPr lang="ko-KR" altLang="en-US"/>
          </a:p>
        </p:txBody>
      </p:sp>
      <p:sp>
        <p:nvSpPr>
          <p:cNvPr id="68" name=""/>
          <p:cNvSpPr/>
          <p:nvPr/>
        </p:nvSpPr>
        <p:spPr>
          <a:xfrm>
            <a:off x="647564" y="1124744"/>
            <a:ext cx="7848872" cy="3744416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971600" y="1458312"/>
            <a:ext cx="7200800" cy="313083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 b="1"/>
              <a:t>-</a:t>
            </a:r>
            <a:r>
              <a:rPr lang="ko-KR" altLang="en-US" sz="2000" b="1"/>
              <a:t> </a:t>
            </a:r>
            <a:r>
              <a:rPr lang="en-US" altLang="ko-KR" sz="2000" b="1"/>
              <a:t>List</a:t>
            </a:r>
            <a:r>
              <a:rPr lang="ko-KR" altLang="en-US" sz="2000" b="1"/>
              <a:t> 컬렉션은 객체를 일렬로 늘어놓은 구조를 가지고 있습니다</a:t>
            </a:r>
            <a:r>
              <a:rPr lang="en-US" altLang="ko-KR" sz="2000" b="1"/>
              <a:t>.</a:t>
            </a:r>
            <a:r>
              <a:rPr lang="ko-KR" altLang="en-US" sz="2000" b="1"/>
              <a:t> 그리고 객체를 </a:t>
            </a:r>
            <a:r>
              <a:rPr lang="ko-KR" altLang="en-US" sz="2000" b="1">
                <a:solidFill>
                  <a:srgbClr val="ff0000"/>
                </a:solidFill>
              </a:rPr>
              <a:t>인덱스로 관리</a:t>
            </a:r>
            <a:r>
              <a:rPr lang="ko-KR" altLang="en-US" sz="2000" b="1"/>
              <a:t>하기 때문에 배열과 유사한 점이 많습니다</a:t>
            </a:r>
            <a:r>
              <a:rPr lang="en-US" altLang="ko-KR" sz="2000" b="1"/>
              <a:t>.</a:t>
            </a:r>
            <a:endParaRPr lang="en-US" altLang="ko-KR" sz="2000" b="1"/>
          </a:p>
          <a:p>
            <a:pPr>
              <a:defRPr/>
            </a:pPr>
            <a:r>
              <a:rPr lang="en-US" altLang="ko-KR" sz="2000" b="1"/>
              <a:t>-</a:t>
            </a:r>
            <a:r>
              <a:rPr lang="ko-KR" altLang="en-US" sz="2000" b="1"/>
              <a:t> 실제로 </a:t>
            </a:r>
            <a:r>
              <a:rPr lang="en-US" altLang="ko-KR" sz="2000" b="1"/>
              <a:t>List</a:t>
            </a:r>
            <a:r>
              <a:rPr lang="ko-KR" altLang="en-US" sz="2000" b="1"/>
              <a:t> 인터페이스를 구현한 클래스 중 </a:t>
            </a:r>
            <a:r>
              <a:rPr lang="en-US" altLang="ko-KR" sz="2000" b="1"/>
              <a:t>ArrayList</a:t>
            </a:r>
            <a:r>
              <a:rPr lang="ko-KR" altLang="en-US" sz="2000" b="1"/>
              <a:t>는 배열자료구조 형태를 가지고 있습니다</a:t>
            </a:r>
            <a:r>
              <a:rPr lang="en-US" altLang="ko-KR" sz="2000" b="1"/>
              <a:t>.</a:t>
            </a:r>
            <a:endParaRPr lang="en-US" altLang="ko-KR" sz="2000" b="1"/>
          </a:p>
          <a:p>
            <a:pPr>
              <a:defRPr/>
            </a:pPr>
            <a:r>
              <a:rPr lang="en-US" altLang="ko-KR" sz="2000" b="1"/>
              <a:t>-</a:t>
            </a:r>
            <a:r>
              <a:rPr lang="ko-KR" altLang="en-US" sz="2000" b="1"/>
              <a:t> 대표적인 구현 클래스는 </a:t>
            </a:r>
            <a:r>
              <a:rPr lang="en-US" altLang="ko-KR" sz="2000" b="1"/>
              <a:t>ArrayList, LinkedList, Vector</a:t>
            </a:r>
            <a:r>
              <a:rPr lang="ko-KR" altLang="en-US" sz="2000" b="1"/>
              <a:t>가 있고 객체를 모음 저장할 수 있으며</a:t>
            </a:r>
            <a:r>
              <a:rPr lang="en-US" altLang="ko-KR" sz="2000" b="1"/>
              <a:t>,</a:t>
            </a:r>
            <a:r>
              <a:rPr lang="ko-KR" altLang="en-US" sz="2000" b="1"/>
              <a:t> 검색</a:t>
            </a:r>
            <a:r>
              <a:rPr lang="en-US" altLang="ko-KR" sz="2000" b="1"/>
              <a:t>,</a:t>
            </a:r>
            <a:r>
              <a:rPr lang="ko-KR" altLang="en-US" sz="2000" b="1"/>
              <a:t> 삭제</a:t>
            </a:r>
            <a:r>
              <a:rPr lang="en-US" altLang="ko-KR" sz="2000" b="1"/>
              <a:t>,</a:t>
            </a:r>
            <a:r>
              <a:rPr lang="ko-KR" altLang="en-US" sz="2000" b="1"/>
              <a:t> 수정기능을 사용할 수 있습니다</a:t>
            </a:r>
            <a:r>
              <a:rPr lang="en-US" altLang="ko-KR" sz="2000" b="1"/>
              <a:t>.</a:t>
            </a:r>
            <a:endParaRPr lang="en-US" altLang="ko-KR" sz="2000" b="1"/>
          </a:p>
          <a:p>
            <a:pPr>
              <a:defRPr/>
            </a:pPr>
            <a:r>
              <a:rPr lang="en-US" altLang="ko-KR" sz="2000" b="1"/>
              <a:t>-</a:t>
            </a:r>
            <a:r>
              <a:rPr lang="ko-KR" altLang="en-US" sz="2000" b="1"/>
              <a:t> 또한 리스트는 동일한 주소를 가진 객체를 </a:t>
            </a:r>
            <a:r>
              <a:rPr lang="ko-KR" altLang="en-US" sz="2000" b="1">
                <a:solidFill>
                  <a:srgbClr val="ff0000"/>
                </a:solidFill>
              </a:rPr>
              <a:t>중복저장</a:t>
            </a:r>
            <a:r>
              <a:rPr lang="ko-KR" altLang="en-US" sz="2000" b="1"/>
              <a:t>할 수 있습니다</a:t>
            </a:r>
            <a:r>
              <a:rPr lang="en-US" altLang="ko-KR" sz="2000" b="1"/>
              <a:t>.</a:t>
            </a:r>
            <a:endParaRPr lang="en-US" altLang="ko-KR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2-2.</a:t>
            </a:r>
            <a:r>
              <a:rPr lang="ko-KR" altLang="en-US"/>
              <a:t> </a:t>
            </a:r>
            <a:r>
              <a:rPr lang="en-US" altLang="ko-KR"/>
              <a:t>List</a:t>
            </a:r>
            <a:r>
              <a:rPr lang="ko-KR" altLang="en-US"/>
              <a:t> 인터페이스 주요메서드</a:t>
            </a:r>
            <a:endParaRPr lang="ko-KR" altLang="en-US"/>
          </a:p>
        </p:txBody>
      </p:sp>
      <p:graphicFrame>
        <p:nvGraphicFramePr>
          <p:cNvPr id="96" name=""/>
          <p:cNvGraphicFramePr>
            <a:graphicFrameLocks noGrp="1"/>
          </p:cNvGraphicFramePr>
          <p:nvPr/>
        </p:nvGraphicFramePr>
        <p:xfrm>
          <a:off x="899384" y="1196752"/>
          <a:ext cx="7345232" cy="4186751"/>
        </p:xfrm>
        <a:graphic>
          <a:graphicData uri="http://schemas.openxmlformats.org/drawingml/2006/table">
            <a:tbl>
              <a:tblPr firstRow="1" bandRow="1">
                <a:tableStyleId>{0A19EC50-B813-4FCE-9F78-2F8D5DE6B856}</a:tableStyleId>
              </a:tblPr>
              <a:tblGrid>
                <a:gridCol w="1440160"/>
                <a:gridCol w="3312368"/>
                <a:gridCol w="2592704"/>
              </a:tblGrid>
              <a:tr h="38061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기능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메서드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설명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80613">
                <a:tc row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객체 추가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boolean add(E e)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객체를 맨 끝에 추가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80613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void add(int index, E e)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인덱스에 객체를 추가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80613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E set(int index, E e)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인덱스의 객체를 수정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80613">
                <a:tc row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  <a:p>
                      <a:pPr algn="ctr">
                        <a:defRPr/>
                      </a:pP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객체 검색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boolean contains(Object o)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객체가 저장된 여부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80613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E get(int index)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저장된 객체를 반환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80613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boolean isEmpty()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빈 컬렉션인지 확인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80613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int size()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저장된 객체 수 반환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80613">
                <a:tc row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객체 삭제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void clear()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저장된 모든 객체 삭제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80613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E remove(int index)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인덱스의 객체 삭제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80613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boolean remove(Object o)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해당 객체를 삭제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>
          <a:xfrm>
            <a:off x="-215899" y="3429000"/>
            <a:ext cx="9359900" cy="1296144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3. Set </a:t>
            </a:r>
            <a:r>
              <a:rPr lang="ko-KR" altLang="en-US"/>
              <a:t>인터페이스</a:t>
            </a:r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71800" y="2132856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4200"/>
              <a:t>파이썬 기초</a:t>
            </a:r>
            <a:endParaRPr lang="ko-KR" altLang="en-US" sz="4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3-1.</a:t>
            </a:r>
            <a:r>
              <a:rPr lang="ko-KR" altLang="en-US"/>
              <a:t> </a:t>
            </a:r>
            <a:r>
              <a:rPr lang="en-US" altLang="ko-KR"/>
              <a:t>Set</a:t>
            </a:r>
            <a:r>
              <a:rPr lang="ko-KR" altLang="en-US"/>
              <a:t> 컬렉션</a:t>
            </a:r>
            <a:endParaRPr lang="ko-KR" altLang="en-US"/>
          </a:p>
        </p:txBody>
      </p:sp>
      <p:sp>
        <p:nvSpPr>
          <p:cNvPr id="68" name=""/>
          <p:cNvSpPr/>
          <p:nvPr/>
        </p:nvSpPr>
        <p:spPr>
          <a:xfrm>
            <a:off x="647564" y="1124744"/>
            <a:ext cx="7848872" cy="3744416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971600" y="1458312"/>
            <a:ext cx="7200800" cy="313083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 b="1"/>
              <a:t>-</a:t>
            </a:r>
            <a:r>
              <a:rPr lang="ko-KR" altLang="en-US" sz="2000" b="1"/>
              <a:t> </a:t>
            </a:r>
            <a:r>
              <a:rPr lang="en-US" altLang="ko-KR" sz="2000" b="1"/>
              <a:t>Set</a:t>
            </a:r>
            <a:r>
              <a:rPr lang="ko-KR" altLang="en-US" sz="2000" b="1"/>
              <a:t> 컬렉션은 </a:t>
            </a:r>
            <a:r>
              <a:rPr lang="en-US" altLang="ko-KR" sz="2000" b="1"/>
              <a:t>List</a:t>
            </a:r>
            <a:r>
              <a:rPr lang="ko-KR" altLang="en-US" sz="2000" b="1"/>
              <a:t>와 달리 </a:t>
            </a:r>
            <a:r>
              <a:rPr lang="ko-KR" altLang="en-US" sz="2000" b="1">
                <a:solidFill>
                  <a:srgbClr val="ff0000"/>
                </a:solidFill>
              </a:rPr>
              <a:t>저장 순서가 유지되지 않고 중복 저장을 허용하지 않습니다</a:t>
            </a:r>
            <a:r>
              <a:rPr lang="en-US" altLang="ko-KR" sz="2000" b="1">
                <a:solidFill>
                  <a:srgbClr val="ff0000"/>
                </a:solidFill>
              </a:rPr>
              <a:t>.</a:t>
            </a:r>
            <a:endParaRPr lang="en-US" altLang="ko-KR" sz="2000" b="1"/>
          </a:p>
          <a:p>
            <a:pPr>
              <a:defRPr/>
            </a:pPr>
            <a:r>
              <a:rPr lang="en-US" altLang="ko-KR" sz="2000" b="1"/>
              <a:t>-</a:t>
            </a:r>
            <a:r>
              <a:rPr lang="ko-KR" altLang="en-US" sz="2000" b="1"/>
              <a:t> </a:t>
            </a:r>
            <a:r>
              <a:rPr lang="en-US" altLang="ko-KR" sz="2000" b="1"/>
              <a:t>Set</a:t>
            </a:r>
            <a:r>
              <a:rPr lang="ko-KR" altLang="en-US" sz="2000" b="1"/>
              <a:t> 컬렉션은 수학의 </a:t>
            </a:r>
            <a:r>
              <a:rPr lang="ko-KR" altLang="en-US" sz="2000" b="1">
                <a:solidFill>
                  <a:srgbClr val="ff0000"/>
                </a:solidFill>
              </a:rPr>
              <a:t>집합</a:t>
            </a:r>
            <a:r>
              <a:rPr lang="ko-KR" altLang="en-US" sz="2000" b="1"/>
              <a:t>과 유사하다고 생각할 수 있습니다</a:t>
            </a:r>
            <a:r>
              <a:rPr lang="en-US" altLang="ko-KR" sz="2000" b="1"/>
              <a:t>.</a:t>
            </a:r>
            <a:r>
              <a:rPr lang="ko-KR" altLang="en-US" sz="2000" b="1"/>
              <a:t> 합집합을 하면 중복 숫자가 배제되는 것 처럼말이죠</a:t>
            </a:r>
            <a:r>
              <a:rPr lang="en-US" altLang="ko-KR" sz="2000" b="1"/>
              <a:t>.</a:t>
            </a:r>
            <a:endParaRPr lang="en-US" altLang="ko-KR" sz="2000" b="1"/>
          </a:p>
          <a:p>
            <a:pPr>
              <a:defRPr/>
            </a:pPr>
            <a:r>
              <a:rPr lang="en-US" altLang="ko-KR" sz="2000" b="1"/>
              <a:t>-</a:t>
            </a:r>
            <a:r>
              <a:rPr lang="ko-KR" altLang="en-US" sz="2000" b="1"/>
              <a:t> 또한 큰 주머니에 비유될 수 있습니다</a:t>
            </a:r>
            <a:r>
              <a:rPr lang="en-US" altLang="ko-KR" sz="2000" b="1"/>
              <a:t>.</a:t>
            </a:r>
            <a:r>
              <a:rPr lang="ko-KR" altLang="en-US" sz="2000" b="1"/>
              <a:t> 순서가 유지되지 않기 때문에 처음 들어간 물건이 꺼낼땐 처음에 나오지 않을 수도 있겠죠</a:t>
            </a:r>
            <a:r>
              <a:rPr lang="en-US" altLang="ko-KR" sz="2000" b="1"/>
              <a:t>?</a:t>
            </a:r>
            <a:endParaRPr lang="en-US" altLang="ko-KR" sz="2000" b="1"/>
          </a:p>
          <a:p>
            <a:pPr>
              <a:defRPr/>
            </a:pPr>
            <a:r>
              <a:rPr lang="en-US" altLang="ko-KR" sz="2000" b="1"/>
              <a:t>-</a:t>
            </a:r>
            <a:r>
              <a:rPr lang="ko-KR" altLang="en-US" sz="2000" b="1"/>
              <a:t> </a:t>
            </a:r>
            <a:r>
              <a:rPr lang="en-US" altLang="ko-KR" sz="2000" b="1"/>
              <a:t>Set </a:t>
            </a:r>
            <a:r>
              <a:rPr lang="ko-KR" altLang="en-US" sz="2000" b="1"/>
              <a:t>인터페이스의 대표적은 구현 클래스는 </a:t>
            </a:r>
            <a:r>
              <a:rPr lang="en-US" altLang="ko-KR" sz="2000" b="1"/>
              <a:t>HashSet, TreeSet, Hashtable</a:t>
            </a:r>
            <a:r>
              <a:rPr lang="ko-KR" altLang="en-US" sz="2000" b="1"/>
              <a:t>이 있습니다</a:t>
            </a:r>
            <a:r>
              <a:rPr lang="en-US" altLang="ko-KR" sz="2000" b="1"/>
              <a:t>.</a:t>
            </a:r>
            <a:endParaRPr lang="en-US" altLang="ko-KR" sz="2000" b="1"/>
          </a:p>
          <a:p>
            <a:pPr>
              <a:defRPr/>
            </a:pPr>
            <a:r>
              <a:rPr lang="en-US" altLang="ko-KR" sz="2000" b="1"/>
              <a:t>-</a:t>
            </a:r>
            <a:r>
              <a:rPr lang="ko-KR" altLang="en-US" sz="2000" b="1"/>
              <a:t> </a:t>
            </a:r>
            <a:r>
              <a:rPr lang="en-US" altLang="ko-KR" sz="2000" b="1"/>
              <a:t>Set</a:t>
            </a:r>
            <a:r>
              <a:rPr lang="ko-KR" altLang="en-US" sz="2000" b="1"/>
              <a:t>은 </a:t>
            </a:r>
            <a:r>
              <a:rPr lang="ko-KR" altLang="en-US" sz="2000" b="1">
                <a:solidFill>
                  <a:srgbClr val="ff0000"/>
                </a:solidFill>
              </a:rPr>
              <a:t>인덱스가 없습니다</a:t>
            </a:r>
            <a:r>
              <a:rPr lang="en-US" altLang="ko-KR" sz="2000" b="1">
                <a:solidFill>
                  <a:srgbClr val="ff0000"/>
                </a:solidFill>
              </a:rPr>
              <a:t>.</a:t>
            </a:r>
            <a:endParaRPr lang="en-US" altLang="ko-KR"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471</ep:Words>
  <ep:PresentationFormat>화면 슬라이드 쇼(4:3)</ep:PresentationFormat>
  <ep:Paragraphs>43</ep:Paragraphs>
  <ep:Slides>14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Office 테마</vt:lpstr>
      <vt:lpstr>컬렉션(Collection)</vt:lpstr>
      <vt:lpstr>1. 컬렉션이란?</vt:lpstr>
      <vt:lpstr>1-1. 컬렉션이란?</vt:lpstr>
      <vt:lpstr>1-2. 대표적인 컬렉션 인터페이스</vt:lpstr>
      <vt:lpstr>2. List 인터페이스</vt:lpstr>
      <vt:lpstr>2-1. List 컬렉션</vt:lpstr>
      <vt:lpstr>2-2. List 인터페이스 주요메서드</vt:lpstr>
      <vt:lpstr>3. Set 인터페이스</vt:lpstr>
      <vt:lpstr>3-1. Set 컬렉션</vt:lpstr>
      <vt:lpstr>3-2. Set 인터페이스 주요메서드</vt:lpstr>
      <vt:lpstr>4. Map 인터페이스</vt:lpstr>
      <vt:lpstr>4-1. Map 컬렉션</vt:lpstr>
      <vt:lpstr>4-2. Map 인터페이스 주요메서드</vt:lpstr>
      <vt:lpstr>슬라이드 14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2020-04-08T12:51:32.000</dcterms:created>
  <dc:creator>Joker</dc:creator>
  <cp:lastModifiedBy>hong</cp:lastModifiedBy>
  <dcterms:modified xsi:type="dcterms:W3CDTF">2020-09-25T08:02:07.100</dcterms:modified>
  <cp:revision>486</cp:revision>
  <dc:title>PowerPoint 프레젠테이션</dc:title>
  <cp:version/>
</cp:coreProperties>
</file>