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타입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1-3-5.</a:t>
            </a:r>
            <a:r>
              <a:rPr lang="ko-KR" altLang="en-US"/>
              <a:t> 리터럴</a:t>
            </a:r>
            <a:r>
              <a:rPr lang="en-US" altLang="ko-KR"/>
              <a:t>(Literal)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3568" y="1196752"/>
            <a:ext cx="2674619" cy="55626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3707904" y="1052736"/>
            <a:ext cx="5040560" cy="1736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왼쪽과 같은 코드에서 메모리상에 변수 </a:t>
            </a:r>
            <a:r>
              <a:rPr lang="en-US" altLang="ko-KR"/>
              <a:t>n</a:t>
            </a:r>
            <a:r>
              <a:rPr lang="ko-KR" altLang="en-US"/>
              <a:t>을 만드는 것보다 선행되는 연산이 무엇인가요</a:t>
            </a:r>
            <a:r>
              <a:rPr lang="en-US" altLang="ko-KR"/>
              <a:t>??</a:t>
            </a:r>
            <a:endParaRPr lang="en-US" altLang="ko-KR"/>
          </a:p>
          <a:p>
            <a:pPr>
              <a:defRPr/>
            </a:pPr>
            <a:r>
              <a:rPr lang="ko-KR" altLang="en-US"/>
              <a:t> 바로 </a:t>
            </a:r>
            <a:r>
              <a:rPr lang="en-US" altLang="ko-KR"/>
              <a:t>30</a:t>
            </a:r>
            <a:r>
              <a:rPr lang="ko-KR" altLang="en-US"/>
              <a:t>과 </a:t>
            </a:r>
            <a:r>
              <a:rPr lang="en-US" altLang="ko-KR"/>
              <a:t>40</a:t>
            </a:r>
            <a:r>
              <a:rPr lang="ko-KR" altLang="en-US"/>
              <a:t>을 덧셈하는 연산이 우선이죠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그러면 </a:t>
            </a:r>
            <a:r>
              <a:rPr lang="en-US" altLang="ko-KR"/>
              <a:t>CPU</a:t>
            </a:r>
            <a:r>
              <a:rPr lang="ko-KR" altLang="en-US"/>
              <a:t>가 </a:t>
            </a:r>
            <a:r>
              <a:rPr lang="en-US" altLang="ko-KR"/>
              <a:t>30</a:t>
            </a:r>
            <a:r>
              <a:rPr lang="ko-KR" altLang="en-US"/>
              <a:t>과 </a:t>
            </a:r>
            <a:r>
              <a:rPr lang="en-US" altLang="ko-KR"/>
              <a:t>40</a:t>
            </a:r>
            <a:r>
              <a:rPr lang="ko-KR" altLang="en-US"/>
              <a:t>을 어딘가에서 찾아야겠죠</a:t>
            </a:r>
            <a:r>
              <a:rPr lang="en-US" altLang="ko-KR"/>
              <a:t>?</a:t>
            </a:r>
            <a:r>
              <a:rPr lang="ko-KR" altLang="en-US"/>
              <a:t> 연산 전에 순수하게 저장된 </a:t>
            </a:r>
            <a:r>
              <a:rPr lang="en-US" altLang="ko-KR"/>
              <a:t>30</a:t>
            </a:r>
            <a:r>
              <a:rPr lang="ko-KR" altLang="en-US"/>
              <a:t>과 </a:t>
            </a:r>
            <a:r>
              <a:rPr lang="en-US" altLang="ko-KR"/>
              <a:t>40</a:t>
            </a:r>
            <a:r>
              <a:rPr lang="ko-KR" altLang="en-US"/>
              <a:t>을 </a:t>
            </a:r>
            <a:r>
              <a:rPr lang="ko-KR" altLang="en-US" b="1">
                <a:solidFill>
                  <a:srgbClr val="ff0000"/>
                </a:solidFill>
              </a:rPr>
              <a:t>정수 리터럴</a:t>
            </a:r>
            <a:r>
              <a:rPr lang="ko-KR" altLang="en-US"/>
              <a:t>이라고 부릅니다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1547664" y="4077072"/>
            <a:ext cx="5400600" cy="1584176"/>
          </a:xfrm>
          <a:prstGeom prst="rect">
            <a:avLst/>
          </a:prstGeom>
          <a:solidFill>
            <a:schemeClr val="lt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6" name=""/>
          <p:cNvCxnSpPr>
            <a:stCxn id="15" idx="1"/>
            <a:endCxn id="15" idx="3"/>
          </p:cNvCxnSpPr>
          <p:nvPr/>
        </p:nvCxnSpPr>
        <p:spPr>
          <a:xfrm>
            <a:off x="1547664" y="4869160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2123728" y="4149080"/>
            <a:ext cx="1296144" cy="6400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>
                <a:solidFill>
                  <a:srgbClr val="0000ff"/>
                </a:solidFill>
              </a:rPr>
              <a:t>70</a:t>
            </a:r>
            <a:endParaRPr lang="en-US" altLang="ko-KR" b="1"/>
          </a:p>
          <a:p>
            <a:pPr algn="ctr">
              <a:defRPr/>
            </a:pPr>
            <a:r>
              <a:rPr lang="ko-KR" altLang="en-US" b="1"/>
              <a:t>변수 </a:t>
            </a:r>
            <a:r>
              <a:rPr lang="en-US" altLang="ko-KR" b="1"/>
              <a:t>n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5508104" y="4149080"/>
            <a:ext cx="1296144" cy="640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리터럴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851920" y="4941168"/>
            <a:ext cx="1296144" cy="6400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40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리터럴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"/>
          <p:cNvCxnSpPr/>
          <p:nvPr/>
        </p:nvCxnSpPr>
        <p:spPr>
          <a:xfrm rot="16200000" flipH="1">
            <a:off x="1799692" y="447311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879812" y="4473116"/>
            <a:ext cx="792088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22" name=""/>
          <p:cNvCxnSpPr/>
          <p:nvPr/>
        </p:nvCxnSpPr>
        <p:spPr>
          <a:xfrm rot="16200000" flipH="1">
            <a:off x="5256076" y="4473116"/>
            <a:ext cx="792088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23" name=""/>
          <p:cNvCxnSpPr/>
          <p:nvPr/>
        </p:nvCxnSpPr>
        <p:spPr>
          <a:xfrm rot="16200000" flipH="1">
            <a:off x="6192180" y="4473116"/>
            <a:ext cx="792088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24" name=""/>
          <p:cNvCxnSpPr/>
          <p:nvPr/>
        </p:nvCxnSpPr>
        <p:spPr>
          <a:xfrm rot="16200000" flipH="1">
            <a:off x="3599892" y="5265204"/>
            <a:ext cx="792088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cxnSp>
        <p:nvCxnSpPr>
          <p:cNvPr id="25" name=""/>
          <p:cNvCxnSpPr/>
          <p:nvPr/>
        </p:nvCxnSpPr>
        <p:spPr>
          <a:xfrm rot="16200000" flipH="1">
            <a:off x="4608004" y="5265204"/>
            <a:ext cx="792088" cy="0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26" name=""/>
          <p:cNvSpPr txBox="1"/>
          <p:nvPr/>
        </p:nvSpPr>
        <p:spPr>
          <a:xfrm>
            <a:off x="3059832" y="5805264"/>
            <a:ext cx="2520280" cy="39360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>
                <a:solidFill>
                  <a:srgbClr val="008000"/>
                </a:solidFill>
              </a:rPr>
              <a:t>메모리</a:t>
            </a:r>
            <a:r>
              <a:rPr lang="en-US" altLang="ko-KR" sz="2000" b="1">
                <a:solidFill>
                  <a:srgbClr val="008000"/>
                </a:solidFill>
              </a:rPr>
              <a:t>(RAM)</a:t>
            </a:r>
            <a:endParaRPr lang="en-US" altLang="ko-KR" sz="2000" b="1">
              <a:solidFill>
                <a:srgbClr val="008000"/>
              </a:solidFill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4892" y="2038349"/>
            <a:ext cx="1424940" cy="1390650"/>
          </a:xfrm>
          <a:prstGeom prst="rect">
            <a:avLst/>
          </a:prstGeom>
        </p:spPr>
      </p:pic>
      <p:cxnSp>
        <p:nvCxnSpPr>
          <p:cNvPr id="28" name=""/>
          <p:cNvCxnSpPr/>
          <p:nvPr/>
        </p:nvCxnSpPr>
        <p:spPr>
          <a:xfrm rot="10800000">
            <a:off x="3131840" y="2996952"/>
            <a:ext cx="2952328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V="1">
            <a:off x="2915816" y="3645024"/>
            <a:ext cx="1584176" cy="1152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stCxn id="27" idx="2"/>
          </p:cNvCxnSpPr>
          <p:nvPr/>
        </p:nvCxnSpPr>
        <p:spPr>
          <a:xfrm rot="16200000" flipH="1">
            <a:off x="2019521" y="3756841"/>
            <a:ext cx="864096" cy="20841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1-3-6.</a:t>
            </a:r>
            <a:r>
              <a:rPr lang="ko-KR" altLang="en-US"/>
              <a:t> 리터럴의 기본 타입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503548" y="1677178"/>
            <a:ext cx="8136904" cy="35596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b="1"/>
              <a:t> 리터럴도 메모리에 저장되는 데이터라고 했습니다</a:t>
            </a:r>
            <a:r>
              <a:rPr lang="en-US" altLang="ko-KR" sz="2400" b="1"/>
              <a:t>.</a:t>
            </a:r>
            <a:r>
              <a:rPr lang="ko-KR" altLang="en-US" sz="2400" b="1"/>
              <a:t> </a:t>
            </a:r>
            <a:endParaRPr lang="ko-KR" altLang="en-US" sz="2400" b="1"/>
          </a:p>
          <a:p>
            <a:pPr algn="ctr">
              <a:defRPr/>
            </a:pPr>
            <a:r>
              <a:rPr lang="ko-KR" altLang="en-US" sz="2400" b="1"/>
              <a:t>그러면 리터럴도 데이터 타입을 가지고 있겠죠</a:t>
            </a:r>
            <a:r>
              <a:rPr lang="en-US" altLang="ko-KR" sz="2400" b="1"/>
              <a:t>!</a:t>
            </a:r>
            <a:r>
              <a:rPr lang="ko-KR" altLang="en-US" sz="2400" b="1"/>
              <a:t> </a:t>
            </a:r>
            <a:endParaRPr lang="ko-KR" altLang="en-US" sz="2400" b="1"/>
          </a:p>
          <a:p>
            <a:pPr>
              <a:defRPr/>
            </a:pPr>
            <a:endParaRPr lang="ko-KR" altLang="en-US" sz="2400" b="1"/>
          </a:p>
          <a:p>
            <a:pPr algn="ctr">
              <a:defRPr/>
            </a:pPr>
            <a:r>
              <a:rPr lang="en-US" altLang="ko-KR" sz="2800" b="1">
                <a:solidFill>
                  <a:srgbClr val="0000ff"/>
                </a:solidFill>
              </a:rPr>
              <a:t>&lt;</a:t>
            </a:r>
            <a:r>
              <a:rPr lang="ko-KR" altLang="en-US" sz="2800" b="1">
                <a:solidFill>
                  <a:srgbClr val="0000ff"/>
                </a:solidFill>
              </a:rPr>
              <a:t> 리터럴의 데이터 타입</a:t>
            </a:r>
            <a:r>
              <a:rPr lang="en-US" altLang="ko-KR" sz="2800" b="1">
                <a:solidFill>
                  <a:srgbClr val="0000ff"/>
                </a:solidFill>
              </a:rPr>
              <a:t> &gt;</a:t>
            </a:r>
            <a:endParaRPr lang="en-US" altLang="ko-KR" sz="2800" b="1">
              <a:solidFill>
                <a:srgbClr val="0000ff"/>
              </a:solidFill>
            </a:endParaRPr>
          </a:p>
          <a:p>
            <a:pPr algn="ctr">
              <a:defRPr/>
            </a:pPr>
            <a:endParaRPr lang="ko-KR" altLang="en-US" sz="2400" b="1"/>
          </a:p>
          <a:p>
            <a:pPr algn="ctr">
              <a:defRPr/>
            </a:pPr>
            <a:r>
              <a:rPr lang="en-US" altLang="ko-KR" sz="2400" b="1"/>
              <a:t>1.</a:t>
            </a:r>
            <a:r>
              <a:rPr lang="ko-KR" altLang="en-US" sz="2400" b="1"/>
              <a:t> 정수형</a:t>
            </a:r>
            <a:r>
              <a:rPr lang="en-US" altLang="ko-KR" sz="2400" b="1"/>
              <a:t>:</a:t>
            </a:r>
            <a:r>
              <a:rPr lang="ko-KR" altLang="en-US" sz="2400" b="1"/>
              <a:t> </a:t>
            </a:r>
            <a:r>
              <a:rPr lang="en-US" altLang="ko-KR" sz="2600" b="1">
                <a:solidFill>
                  <a:srgbClr val="ff6600"/>
                </a:solidFill>
              </a:rPr>
              <a:t>int</a:t>
            </a:r>
            <a:endParaRPr lang="en-US" altLang="ko-KR" sz="2600" b="1">
              <a:solidFill>
                <a:srgbClr val="ff6600"/>
              </a:solidFill>
            </a:endParaRPr>
          </a:p>
          <a:p>
            <a:pPr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실수형</a:t>
            </a:r>
            <a:r>
              <a:rPr lang="en-US" altLang="ko-KR" sz="2400" b="1"/>
              <a:t>:</a:t>
            </a:r>
            <a:r>
              <a:rPr lang="ko-KR" altLang="en-US" sz="2400" b="1"/>
              <a:t> </a:t>
            </a:r>
            <a:r>
              <a:rPr lang="en-US" altLang="ko-KR" sz="2600" b="1">
                <a:solidFill>
                  <a:srgbClr val="ff6600"/>
                </a:solidFill>
              </a:rPr>
              <a:t>double</a:t>
            </a:r>
            <a:endParaRPr lang="en-US" altLang="ko-KR" sz="2600" b="1">
              <a:solidFill>
                <a:srgbClr val="ff6600"/>
              </a:solidFill>
            </a:endParaRPr>
          </a:p>
          <a:p>
            <a:pPr algn="ctr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논리형</a:t>
            </a:r>
            <a:r>
              <a:rPr lang="en-US" altLang="ko-KR" sz="2400" b="1"/>
              <a:t>:</a:t>
            </a:r>
            <a:r>
              <a:rPr lang="ko-KR" altLang="en-US" sz="2400" b="1"/>
              <a:t> </a:t>
            </a:r>
            <a:r>
              <a:rPr lang="en-US" altLang="ko-KR" sz="2600" b="1">
                <a:solidFill>
                  <a:srgbClr val="ff6600"/>
                </a:solidFill>
              </a:rPr>
              <a:t>boolean</a:t>
            </a:r>
            <a:endParaRPr lang="en-US" altLang="ko-KR" sz="2600" b="1">
              <a:solidFill>
                <a:srgbClr val="ff6600"/>
              </a:solidFill>
            </a:endParaRPr>
          </a:p>
          <a:p>
            <a:pPr algn="ctr">
              <a:defRPr/>
            </a:pPr>
            <a:r>
              <a:rPr lang="en-US" altLang="ko-KR" sz="2400" b="1"/>
              <a:t>4. </a:t>
            </a:r>
            <a:r>
              <a:rPr lang="ko-KR" altLang="en-US" sz="2400" b="1"/>
              <a:t>문자형</a:t>
            </a:r>
            <a:r>
              <a:rPr lang="en-US" altLang="ko-KR" sz="2400" b="1"/>
              <a:t>:</a:t>
            </a:r>
            <a:r>
              <a:rPr lang="ko-KR" altLang="en-US" sz="2400" b="1"/>
              <a:t> </a:t>
            </a:r>
            <a:r>
              <a:rPr lang="en-US" altLang="ko-KR" sz="2600" b="1">
                <a:solidFill>
                  <a:srgbClr val="ff6600"/>
                </a:solidFill>
              </a:rPr>
              <a:t>char</a:t>
            </a:r>
            <a:endParaRPr lang="en-US" altLang="ko-KR" sz="2600" b="1">
              <a:solidFill>
                <a:srgbClr val="ff6600"/>
              </a:solidFill>
            </a:endParaRPr>
          </a:p>
        </p:txBody>
      </p:sp>
      <p:sp>
        <p:nvSpPr>
          <p:cNvPr id="14" name=""/>
          <p:cNvSpPr/>
          <p:nvPr/>
        </p:nvSpPr>
        <p:spPr>
          <a:xfrm>
            <a:off x="2123728" y="2636911"/>
            <a:ext cx="5040560" cy="2880320"/>
          </a:xfrm>
          <a:prstGeom prst="rect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1-3-7. </a:t>
            </a:r>
            <a:r>
              <a:rPr lang="ko-KR" altLang="en-US"/>
              <a:t>정수 타입에서 주의해야 할 </a:t>
            </a:r>
            <a:r>
              <a:rPr lang="en-US" altLang="ko-KR"/>
              <a:t>long</a:t>
            </a:r>
            <a:r>
              <a:rPr lang="ko-KR" altLang="en-US"/>
              <a:t>타입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503547" y="2290529"/>
            <a:ext cx="8136904" cy="39750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/>
              <a:t>-</a:t>
            </a:r>
            <a:r>
              <a:rPr lang="ko-KR" altLang="en-US" sz="2100" b="1"/>
              <a:t> </a:t>
            </a:r>
            <a:r>
              <a:rPr lang="en-US" altLang="ko-KR" sz="2100" b="1"/>
              <a:t>long</a:t>
            </a:r>
            <a:r>
              <a:rPr lang="ko-KR" altLang="en-US" sz="2100" b="1"/>
              <a:t>타입은 </a:t>
            </a:r>
            <a:r>
              <a:rPr lang="en-US" altLang="ko-KR" sz="2100" b="1"/>
              <a:t>8</a:t>
            </a:r>
            <a:r>
              <a:rPr lang="ko-KR" altLang="en-US" sz="2100" b="1"/>
              <a:t>바이트나 할당받고 있는데 왜 위의 리터럴을 저장할 수 없을까요</a:t>
            </a:r>
            <a:r>
              <a:rPr lang="en-US" altLang="ko-KR" sz="2100" b="1"/>
              <a:t>??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-</a:t>
            </a:r>
            <a:r>
              <a:rPr lang="ko-KR" altLang="en-US" sz="2100" b="1"/>
              <a:t> 이유는 정수리터럴의 저장범위때문입니다</a:t>
            </a:r>
            <a:r>
              <a:rPr lang="en-US" altLang="ko-KR" sz="2100" b="1"/>
              <a:t>.</a:t>
            </a:r>
            <a:r>
              <a:rPr lang="ko-KR" altLang="en-US" sz="2100" b="1"/>
              <a:t> 정수 리터럴의 타입이 뭐라고했죠</a:t>
            </a:r>
            <a:r>
              <a:rPr lang="en-US" altLang="ko-KR" sz="2100" b="1"/>
              <a:t>?</a:t>
            </a:r>
            <a:r>
              <a:rPr lang="ko-KR" altLang="en-US" sz="2100" b="1"/>
              <a:t> 바로 </a:t>
            </a:r>
            <a:r>
              <a:rPr lang="en-US" altLang="ko-KR" sz="2100" b="1"/>
              <a:t>int</a:t>
            </a:r>
            <a:r>
              <a:rPr lang="ko-KR" altLang="en-US" sz="2100" b="1"/>
              <a:t>입니다</a:t>
            </a:r>
            <a:r>
              <a:rPr lang="en-US" altLang="ko-KR" sz="2100" b="1"/>
              <a:t>.</a:t>
            </a:r>
            <a:r>
              <a:rPr lang="ko-KR" altLang="en-US" sz="2100" b="1"/>
              <a:t> 약 </a:t>
            </a:r>
            <a:r>
              <a:rPr lang="en-US" altLang="ko-KR" sz="2100" b="1"/>
              <a:t>23</a:t>
            </a:r>
            <a:r>
              <a:rPr lang="ko-KR" altLang="en-US" sz="2100" b="1"/>
              <a:t>억까지의 정수저장범위를 가지고 있죠</a:t>
            </a:r>
            <a:r>
              <a:rPr lang="en-US" altLang="ko-KR" sz="2100" b="1"/>
              <a:t>.</a:t>
            </a: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-</a:t>
            </a:r>
            <a:r>
              <a:rPr lang="ko-KR" altLang="en-US" sz="2100" b="1"/>
              <a:t> 따라서 </a:t>
            </a:r>
            <a:r>
              <a:rPr lang="en-US" altLang="ko-KR" sz="2100" b="1"/>
              <a:t>int</a:t>
            </a:r>
            <a:r>
              <a:rPr lang="ko-KR" altLang="en-US" sz="2100" b="1"/>
              <a:t>의 범위를 벗어나는 정수 리터럴은 </a:t>
            </a:r>
            <a:r>
              <a:rPr lang="en-US" altLang="ko-KR" sz="2100" b="1"/>
              <a:t>long</a:t>
            </a:r>
            <a:r>
              <a:rPr lang="ko-KR" altLang="en-US" sz="2100" b="1"/>
              <a:t>타입이라고 알려줘야 합니다</a:t>
            </a:r>
            <a:r>
              <a:rPr lang="en-US" altLang="ko-KR" sz="2100" b="1"/>
              <a:t>.</a:t>
            </a:r>
            <a:r>
              <a:rPr lang="ko-KR" altLang="en-US" sz="2100" b="1"/>
              <a:t> 방법은 리터럴의 끝에 접미사 </a:t>
            </a:r>
            <a:r>
              <a:rPr lang="ko-KR" altLang="en-US" sz="2100" b="1">
                <a:solidFill>
                  <a:srgbClr val="ff0000"/>
                </a:solidFill>
              </a:rPr>
              <a:t>알파벳 </a:t>
            </a:r>
            <a:r>
              <a:rPr lang="en-US" altLang="ko-KR" sz="2100" b="1">
                <a:solidFill>
                  <a:srgbClr val="ff0000"/>
                </a:solidFill>
              </a:rPr>
              <a:t>L</a:t>
            </a:r>
            <a:r>
              <a:rPr lang="en-US" altLang="ko-KR" sz="2100" b="1"/>
              <a:t>(</a:t>
            </a:r>
            <a:r>
              <a:rPr lang="ko-KR" altLang="en-US" sz="2100" b="1"/>
              <a:t>소문자가능</a:t>
            </a:r>
            <a:r>
              <a:rPr lang="en-US" altLang="ko-KR" sz="2100" b="1"/>
              <a:t>)</a:t>
            </a:r>
            <a:r>
              <a:rPr lang="ko-KR" altLang="en-US" sz="2100" b="1"/>
              <a:t>을 붙여줍니다</a:t>
            </a:r>
            <a:r>
              <a:rPr lang="en-US" altLang="ko-KR" sz="2100" b="1"/>
              <a:t>.</a:t>
            </a:r>
            <a:endParaRPr lang="en-US" altLang="ko-KR" sz="2100" b="1"/>
          </a:p>
          <a:p>
            <a:pPr>
              <a:defRPr/>
            </a:pPr>
            <a:endParaRPr lang="ko-KR" altLang="en-US" sz="2400" b="1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3688" y="980728"/>
            <a:ext cx="5328592" cy="1152128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1840" y="4112880"/>
            <a:ext cx="2453640" cy="39624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20672" y="5848692"/>
            <a:ext cx="3779520" cy="388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1-4-1.</a:t>
            </a:r>
            <a:r>
              <a:rPr lang="ko-KR" altLang="en-US"/>
              <a:t> 실수형</a:t>
            </a:r>
            <a:r>
              <a:rPr lang="en-US" altLang="ko-KR"/>
              <a:t>(floating point)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659904" y="906780"/>
          <a:ext cx="3624062" cy="5040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3007"/>
                <a:gridCol w="453007"/>
                <a:gridCol w="453007"/>
                <a:gridCol w="453007"/>
                <a:gridCol w="453007"/>
                <a:gridCol w="453007"/>
                <a:gridCol w="453007"/>
                <a:gridCol w="453007"/>
              </a:tblGrid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4476329" y="906780"/>
          <a:ext cx="3624062" cy="5040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3007"/>
                <a:gridCol w="453007"/>
                <a:gridCol w="453007"/>
                <a:gridCol w="453007"/>
                <a:gridCol w="453007"/>
                <a:gridCol w="453007"/>
                <a:gridCol w="453007"/>
                <a:gridCol w="453007"/>
              </a:tblGrid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5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25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"/>
          <p:cNvSpPr txBox="1"/>
          <p:nvPr/>
        </p:nvSpPr>
        <p:spPr>
          <a:xfrm>
            <a:off x="1331639" y="1554852"/>
            <a:ext cx="2304256" cy="3958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&lt;</a:t>
            </a:r>
            <a:r>
              <a:rPr lang="ko-KR" altLang="en-US" sz="2000" b="1">
                <a:solidFill>
                  <a:srgbClr val="ff0000"/>
                </a:solidFill>
              </a:rPr>
              <a:t>소수점 이상</a:t>
            </a:r>
            <a:r>
              <a:rPr lang="en-US" altLang="ko-KR" sz="2000" b="1">
                <a:solidFill>
                  <a:srgbClr val="ff0000"/>
                </a:solidFill>
              </a:rPr>
              <a:t>&gt;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076055" y="1554852"/>
            <a:ext cx="2304256" cy="3958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소수점 이하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11559" y="2130916"/>
            <a:ext cx="7560840" cy="22867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단순하게 생각해서 소수점 이상과 소수점 이하를 분리하여 표현한다고 생각해봅시다</a:t>
            </a:r>
            <a:r>
              <a:rPr lang="en-US" altLang="ko-KR"/>
              <a:t>.</a:t>
            </a:r>
            <a:r>
              <a:rPr lang="ko-KR" altLang="en-US"/>
              <a:t> 그러면 위의 결과는 </a:t>
            </a:r>
            <a:r>
              <a:rPr lang="en-US" altLang="ko-KR"/>
              <a:t>2.8</a:t>
            </a:r>
            <a:r>
              <a:rPr lang="ko-KR" altLang="en-US"/>
              <a:t>이 되겠죠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그러면 위와 같이 표현했을 때 </a:t>
            </a:r>
            <a:r>
              <a:rPr lang="en-US" altLang="ko-KR"/>
              <a:t>2.812313213</a:t>
            </a:r>
            <a:r>
              <a:rPr lang="ko-KR" altLang="en-US"/>
              <a:t>과 같은 </a:t>
            </a:r>
            <a:r>
              <a:rPr lang="en-US" altLang="ko-KR"/>
              <a:t>2.8</a:t>
            </a:r>
            <a:r>
              <a:rPr lang="ko-KR" altLang="en-US"/>
              <a:t>과 </a:t>
            </a:r>
            <a:r>
              <a:rPr lang="en-US" altLang="ko-KR"/>
              <a:t>2.9</a:t>
            </a:r>
            <a:r>
              <a:rPr lang="ko-KR" altLang="en-US"/>
              <a:t>사이에 있는 실수를 표현할 때 개수가 제한될 것입니다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따라서 정밀도를 포기한 대신 표현범위를 넓힌 다음과 같은 방식으로 실수를 표현합니다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539551" y="2058908"/>
            <a:ext cx="7848872" cy="2376264"/>
          </a:xfrm>
          <a:prstGeom prst="rect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611559" y="4619590"/>
          <a:ext cx="3624062" cy="5040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3007"/>
                <a:gridCol w="453007"/>
                <a:gridCol w="453007"/>
                <a:gridCol w="453007"/>
                <a:gridCol w="453007"/>
                <a:gridCol w="453007"/>
                <a:gridCol w="453007"/>
                <a:gridCol w="453007"/>
              </a:tblGrid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4427984" y="4619590"/>
          <a:ext cx="3624062" cy="5040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3007"/>
                <a:gridCol w="453007"/>
                <a:gridCol w="453007"/>
                <a:gridCol w="453007"/>
                <a:gridCol w="453007"/>
                <a:gridCol w="453007"/>
                <a:gridCol w="453007"/>
                <a:gridCol w="453007"/>
              </a:tblGrid>
              <a:tr h="504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25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2" name=""/>
          <p:cNvSpPr txBox="1"/>
          <p:nvPr/>
        </p:nvSpPr>
        <p:spPr>
          <a:xfrm>
            <a:off x="1283294" y="5267662"/>
            <a:ext cx="2304256" cy="3935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&lt;e&gt;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5027710" y="5267662"/>
            <a:ext cx="2304256" cy="3935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&lt;m&gt;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3847" y="5383392"/>
            <a:ext cx="2088232" cy="491939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3203847" y="5299268"/>
            <a:ext cx="2232248" cy="7920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1-4-2.</a:t>
            </a:r>
            <a:r>
              <a:rPr lang="ko-KR" altLang="en-US"/>
              <a:t> 실수의 오차 검증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2540" y="1066799"/>
            <a:ext cx="6598920" cy="23622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91689" y="4279756"/>
            <a:ext cx="4960620" cy="37338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4211960" y="3573016"/>
            <a:ext cx="360040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899592" y="4941168"/>
            <a:ext cx="7416824" cy="109577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이것은 자바언어의 문제가 아니다</a:t>
            </a:r>
            <a:r>
              <a:rPr lang="en-US" altLang="ko-KR" sz="2200" b="1">
                <a:solidFill>
                  <a:srgbClr val="ff0000"/>
                </a:solidFill>
              </a:rPr>
              <a:t>!</a:t>
            </a:r>
            <a:endParaRPr lang="en-US" altLang="ko-KR" sz="22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이론적으로 오차없는 실수를 표현할 수 있는 </a:t>
            </a:r>
            <a:endParaRPr lang="ko-KR" altLang="en-US" sz="22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컴퓨팅 환경은 존재하지 않는다</a:t>
            </a:r>
            <a:r>
              <a:rPr lang="en-US" altLang="ko-KR" sz="2200" b="1">
                <a:solidFill>
                  <a:srgbClr val="ff0000"/>
                </a:solidFill>
              </a:rPr>
              <a:t>!</a:t>
            </a:r>
            <a:endParaRPr lang="en-US" altLang="ko-KR" sz="2200" b="1">
              <a:solidFill>
                <a:srgbClr val="ff0000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1475656" y="4797152"/>
            <a:ext cx="6264696" cy="136815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1-4-3.</a:t>
            </a:r>
            <a:r>
              <a:rPr lang="ko-KR" altLang="en-US"/>
              <a:t> 실수의 저장 범위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4211960" y="2708920"/>
            <a:ext cx="360040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863587" y="4664144"/>
            <a:ext cx="7416824" cy="14299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rgbClr val="ff0000"/>
                </a:solidFill>
              </a:rPr>
              <a:t>float</a:t>
            </a:r>
            <a:r>
              <a:rPr lang="ko-KR" altLang="en-US" sz="2200" b="1">
                <a:solidFill>
                  <a:srgbClr val="ff0000"/>
                </a:solidFill>
              </a:rPr>
              <a:t>타입은 </a:t>
            </a:r>
            <a:r>
              <a:rPr lang="en-US" altLang="ko-KR" sz="2200" b="1">
                <a:solidFill>
                  <a:srgbClr val="ff0000"/>
                </a:solidFill>
              </a:rPr>
              <a:t>4</a:t>
            </a:r>
            <a:r>
              <a:rPr lang="ko-KR" altLang="en-US" sz="2200" b="1">
                <a:solidFill>
                  <a:srgbClr val="ff0000"/>
                </a:solidFill>
              </a:rPr>
              <a:t>바이트</a:t>
            </a:r>
            <a:r>
              <a:rPr lang="en-US" altLang="ko-KR" sz="2200" b="1">
                <a:solidFill>
                  <a:srgbClr val="ff0000"/>
                </a:solidFill>
              </a:rPr>
              <a:t>, double</a:t>
            </a:r>
            <a:r>
              <a:rPr lang="ko-KR" altLang="en-US" sz="2200" b="1">
                <a:solidFill>
                  <a:srgbClr val="ff0000"/>
                </a:solidFill>
              </a:rPr>
              <a:t>타입은 </a:t>
            </a:r>
            <a:r>
              <a:rPr lang="en-US" altLang="ko-KR" sz="2200" b="1">
                <a:solidFill>
                  <a:srgbClr val="ff0000"/>
                </a:solidFill>
              </a:rPr>
              <a:t>8</a:t>
            </a:r>
            <a:r>
              <a:rPr lang="ko-KR" altLang="en-US" sz="2200" b="1">
                <a:solidFill>
                  <a:srgbClr val="ff0000"/>
                </a:solidFill>
              </a:rPr>
              <a:t>바이트만큼 </a:t>
            </a:r>
            <a:endParaRPr lang="ko-KR" altLang="en-US" sz="22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할당되어있기 때문에 소수점 이하자리수의 표현범위가</a:t>
            </a:r>
            <a:endParaRPr lang="ko-KR" altLang="en-US" sz="22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다릅니다</a:t>
            </a:r>
            <a:r>
              <a:rPr lang="en-US" altLang="ko-KR" sz="2200" b="1">
                <a:solidFill>
                  <a:srgbClr val="ff0000"/>
                </a:solidFill>
              </a:rPr>
              <a:t>.</a:t>
            </a:r>
            <a:r>
              <a:rPr lang="ko-KR" altLang="en-US" sz="2200" b="1">
                <a:solidFill>
                  <a:srgbClr val="ff0000"/>
                </a:solidFill>
              </a:rPr>
              <a:t> 실수 리터럴의 타입은 </a:t>
            </a:r>
            <a:r>
              <a:rPr lang="en-US" altLang="ko-KR" sz="2200" b="1">
                <a:solidFill>
                  <a:srgbClr val="ff0000"/>
                </a:solidFill>
              </a:rPr>
              <a:t>double</a:t>
            </a:r>
            <a:r>
              <a:rPr lang="ko-KR" altLang="en-US" sz="2200" b="1">
                <a:solidFill>
                  <a:srgbClr val="ff0000"/>
                </a:solidFill>
              </a:rPr>
              <a:t>이므로 </a:t>
            </a:r>
            <a:endParaRPr lang="ko-KR" altLang="en-US" sz="22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2200" b="1">
                <a:solidFill>
                  <a:srgbClr val="ff0000"/>
                </a:solidFill>
              </a:rPr>
              <a:t>float</a:t>
            </a:r>
            <a:r>
              <a:rPr lang="ko-KR" altLang="en-US" sz="2200" b="1">
                <a:solidFill>
                  <a:srgbClr val="ff0000"/>
                </a:solidFill>
              </a:rPr>
              <a:t>로 저장하기 위해서는 </a:t>
            </a:r>
            <a:r>
              <a:rPr lang="ko-KR" altLang="en-US" sz="2200" b="1">
                <a:solidFill>
                  <a:srgbClr val="0000ff"/>
                </a:solidFill>
              </a:rPr>
              <a:t>접미사 </a:t>
            </a:r>
            <a:r>
              <a:rPr lang="en-US" altLang="ko-KR" sz="2200" b="1">
                <a:solidFill>
                  <a:srgbClr val="0000ff"/>
                </a:solidFill>
              </a:rPr>
              <a:t>F</a:t>
            </a:r>
            <a:r>
              <a:rPr lang="ko-KR" altLang="en-US" sz="2200" b="1">
                <a:solidFill>
                  <a:srgbClr val="ff0000"/>
                </a:solidFill>
              </a:rPr>
              <a:t>를 붙입니다</a:t>
            </a:r>
            <a:r>
              <a:rPr lang="en-US" altLang="ko-KR" sz="2200" b="1">
                <a:solidFill>
                  <a:srgbClr val="ff0000"/>
                </a:solidFill>
              </a:rPr>
              <a:t>.</a:t>
            </a:r>
            <a:endParaRPr lang="en-US" altLang="ko-KR" sz="2200" b="1">
              <a:solidFill>
                <a:srgbClr val="ff0000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760" y="1292364"/>
            <a:ext cx="4069079" cy="127254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66979" y="3429000"/>
            <a:ext cx="3210041" cy="1008112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827584" y="4581128"/>
            <a:ext cx="7488832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1-5-1.</a:t>
            </a:r>
            <a:r>
              <a:rPr lang="ko-KR" altLang="en-US"/>
              <a:t> 논리형</a:t>
            </a:r>
            <a:r>
              <a:rPr lang="en-US" altLang="ko-KR"/>
              <a:t>(boolean)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863587" y="4664144"/>
            <a:ext cx="7416824" cy="14299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200" b="1">
                <a:solidFill>
                  <a:schemeClr val="dk1"/>
                </a:solidFill>
              </a:rPr>
              <a:t>우리는 컴퓨터에게 </a:t>
            </a:r>
            <a:r>
              <a:rPr lang="ko-KR" altLang="en-US" sz="2200" b="1">
                <a:solidFill>
                  <a:srgbClr val="ff0000"/>
                </a:solidFill>
              </a:rPr>
              <a:t>논리의 참</a:t>
            </a:r>
            <a:r>
              <a:rPr lang="en-US" altLang="ko-KR" sz="2200" b="1">
                <a:solidFill>
                  <a:srgbClr val="ff0000"/>
                </a:solidFill>
              </a:rPr>
              <a:t>,</a:t>
            </a:r>
            <a:r>
              <a:rPr lang="ko-KR" altLang="en-US" sz="2200" b="1">
                <a:solidFill>
                  <a:srgbClr val="ff0000"/>
                </a:solidFill>
              </a:rPr>
              <a:t> 거짓</a:t>
            </a:r>
            <a:r>
              <a:rPr lang="ko-KR" altLang="en-US" sz="2200" b="1">
                <a:solidFill>
                  <a:schemeClr val="dk1"/>
                </a:solidFill>
              </a:rPr>
              <a:t>을 표현하게 해야 할 때가 있습니다</a:t>
            </a:r>
            <a:r>
              <a:rPr lang="en-US" altLang="ko-KR" sz="2200" b="1">
                <a:solidFill>
                  <a:schemeClr val="dk1"/>
                </a:solidFill>
              </a:rPr>
              <a:t>.</a:t>
            </a:r>
            <a:r>
              <a:rPr lang="ko-KR" altLang="en-US" sz="2200" b="1">
                <a:solidFill>
                  <a:schemeClr val="dk1"/>
                </a:solidFill>
              </a:rPr>
              <a:t> 이를테면 크기의 대소비교 같은 경우가 있겠죠</a:t>
            </a:r>
            <a:r>
              <a:rPr lang="en-US" altLang="ko-KR" sz="2200" b="1">
                <a:solidFill>
                  <a:schemeClr val="dk1"/>
                </a:solidFill>
              </a:rPr>
              <a:t>?</a:t>
            </a:r>
            <a:r>
              <a:rPr lang="ko-KR" altLang="en-US" sz="2200" b="1">
                <a:solidFill>
                  <a:schemeClr val="dk1"/>
                </a:solidFill>
              </a:rPr>
              <a:t> 그럴 때 컴퓨터가 답변하는 논리값의 형태가 </a:t>
            </a:r>
            <a:r>
              <a:rPr lang="en-US" altLang="ko-KR" sz="2200" b="1">
                <a:solidFill>
                  <a:srgbClr val="ff0000"/>
                </a:solidFill>
              </a:rPr>
              <a:t>boolean</a:t>
            </a:r>
            <a:r>
              <a:rPr lang="ko-KR" altLang="en-US" sz="2200" b="1">
                <a:solidFill>
                  <a:schemeClr val="dk1"/>
                </a:solidFill>
              </a:rPr>
              <a:t>입니다</a:t>
            </a:r>
            <a:r>
              <a:rPr lang="en-US" altLang="ko-KR" sz="2200" b="1">
                <a:solidFill>
                  <a:schemeClr val="dk1"/>
                </a:solidFill>
              </a:rPr>
              <a:t>.</a:t>
            </a:r>
            <a:endParaRPr lang="en-US" altLang="ko-KR" sz="2200" b="1">
              <a:solidFill>
                <a:schemeClr val="dk1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3768" y="1772816"/>
            <a:ext cx="3604260" cy="2400300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683568" y="1052736"/>
            <a:ext cx="2808312" cy="720080"/>
          </a:xfrm>
          <a:prstGeom prst="wedgeRoundRectCallout">
            <a:avLst>
              <a:gd name="adj1" fmla="val -4704"/>
              <a:gd name="adj2" fmla="val 11574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5652120" y="1124744"/>
            <a:ext cx="2952328" cy="720080"/>
          </a:xfrm>
          <a:prstGeom prst="wedgeRectCallout">
            <a:avLst>
              <a:gd name="adj1" fmla="val -37216"/>
              <a:gd name="adj2" fmla="val 105506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899592" y="1196752"/>
            <a:ext cx="2304256" cy="4110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100" b="1"/>
              <a:t>밥 먹었니</a:t>
            </a:r>
            <a:r>
              <a:rPr lang="en-US" altLang="ko-KR" sz="2100" b="1"/>
              <a:t>???</a:t>
            </a:r>
            <a:endParaRPr lang="en-US" altLang="ko-KR" sz="2100" b="1"/>
          </a:p>
        </p:txBody>
      </p:sp>
      <p:sp>
        <p:nvSpPr>
          <p:cNvPr id="25" name=""/>
          <p:cNvSpPr txBox="1"/>
          <p:nvPr/>
        </p:nvSpPr>
        <p:spPr>
          <a:xfrm>
            <a:off x="5940152" y="1268760"/>
            <a:ext cx="2304256" cy="415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ㅇㅇ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!!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ㄹㅇ트루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~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899592" y="4509120"/>
            <a:ext cx="7488832" cy="1656184"/>
          </a:xfrm>
          <a:prstGeom prst="flowChart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1-5-2.</a:t>
            </a:r>
            <a:r>
              <a:rPr lang="ko-KR" altLang="en-US"/>
              <a:t> 논리 상수 </a:t>
            </a:r>
            <a:r>
              <a:rPr lang="en-US" altLang="ko-KR"/>
              <a:t>true, false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863588" y="3789040"/>
            <a:ext cx="7416824" cy="14326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200" b="1">
                <a:solidFill>
                  <a:srgbClr val="000000"/>
                </a:solidFill>
              </a:rPr>
              <a:t>자바에서는 </a:t>
            </a:r>
            <a:r>
              <a:rPr lang="en-US" altLang="ko-KR" sz="2200" b="1">
                <a:solidFill>
                  <a:srgbClr val="000000"/>
                </a:solidFill>
              </a:rPr>
              <a:t>boolean</a:t>
            </a:r>
            <a:r>
              <a:rPr lang="ko-KR" altLang="en-US" sz="2200" b="1">
                <a:solidFill>
                  <a:srgbClr val="000000"/>
                </a:solidFill>
              </a:rPr>
              <a:t>타입 변수에 </a:t>
            </a:r>
            <a:endParaRPr lang="ko-KR" altLang="en-US" sz="22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2200" b="1">
                <a:solidFill>
                  <a:srgbClr val="000000"/>
                </a:solidFill>
              </a:rPr>
              <a:t>오직 소문자 </a:t>
            </a:r>
            <a:r>
              <a:rPr lang="en-US" altLang="ko-KR" sz="2200" b="1">
                <a:solidFill>
                  <a:srgbClr val="ff0000"/>
                </a:solidFill>
              </a:rPr>
              <a:t>true, false</a:t>
            </a:r>
            <a:r>
              <a:rPr lang="ko-KR" altLang="en-US" sz="2200" b="1">
                <a:solidFill>
                  <a:srgbClr val="000000"/>
                </a:solidFill>
              </a:rPr>
              <a:t>만 저장할 수 있습니다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endParaRPr lang="en-US" altLang="ko-KR" sz="22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C</a:t>
            </a:r>
            <a:r>
              <a:rPr lang="ko-KR" altLang="en-US" sz="2200" b="1">
                <a:solidFill>
                  <a:srgbClr val="000000"/>
                </a:solidFill>
              </a:rPr>
              <a:t>언어처럼 정수 </a:t>
            </a:r>
            <a:r>
              <a:rPr lang="en-US" altLang="ko-KR" sz="2200" b="1">
                <a:solidFill>
                  <a:srgbClr val="000000"/>
                </a:solidFill>
              </a:rPr>
              <a:t>0</a:t>
            </a:r>
            <a:r>
              <a:rPr lang="ko-KR" altLang="en-US" sz="2200" b="1">
                <a:solidFill>
                  <a:srgbClr val="000000"/>
                </a:solidFill>
              </a:rPr>
              <a:t>과 </a:t>
            </a:r>
            <a:r>
              <a:rPr lang="en-US" altLang="ko-KR" sz="2200" b="1">
                <a:solidFill>
                  <a:srgbClr val="000000"/>
                </a:solidFill>
              </a:rPr>
              <a:t>1</a:t>
            </a:r>
            <a:r>
              <a:rPr lang="ko-KR" altLang="en-US" sz="2200" b="1">
                <a:solidFill>
                  <a:srgbClr val="000000"/>
                </a:solidFill>
              </a:rPr>
              <a:t>로 논리를 표현하는 것은 </a:t>
            </a:r>
            <a:endParaRPr lang="ko-KR" altLang="en-US" sz="2200" b="1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ko-KR" altLang="en-US" sz="2200" b="1">
                <a:solidFill>
                  <a:srgbClr val="000000"/>
                </a:solidFill>
              </a:rPr>
              <a:t>불가능합니다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259632" y="3645024"/>
            <a:ext cx="6696744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8298" y="1196752"/>
            <a:ext cx="4834022" cy="2070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1-6-1.</a:t>
            </a:r>
            <a:r>
              <a:rPr lang="ko-KR" altLang="en-US"/>
              <a:t> 문자형</a:t>
            </a:r>
            <a:r>
              <a:rPr lang="en-US" altLang="ko-KR"/>
              <a:t>(character)</a:t>
            </a:r>
            <a:endParaRPr lang="en-US" altLang="ko-KR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677536"/>
            <a:ext cx="1872208" cy="1715707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6660232" y="997516"/>
            <a:ext cx="1800200" cy="631284"/>
          </a:xfrm>
          <a:prstGeom prst="wedgeRectCallout">
            <a:avLst>
              <a:gd name="adj1" fmla="val -37216"/>
              <a:gd name="adj2" fmla="val 105506"/>
            </a:avLst>
          </a:prstGeom>
          <a:noFill/>
          <a:ln w="25400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6660232" y="1141532"/>
            <a:ext cx="1752780" cy="415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3768" y="1704833"/>
            <a:ext cx="1095487" cy="1585394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115616" y="1052736"/>
            <a:ext cx="2016224" cy="576064"/>
          </a:xfrm>
          <a:prstGeom prst="wedgeRoundRectCallout">
            <a:avLst>
              <a:gd name="adj1" fmla="val -4704"/>
              <a:gd name="adj2" fmla="val 115746"/>
              <a:gd name="adj3" fmla="val 16667"/>
            </a:avLst>
          </a:prstGeom>
          <a:noFill/>
          <a:ln w="25400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259632" y="1124744"/>
            <a:ext cx="1752779" cy="4110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Apple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263677"/>
            <a:ext cx="1872208" cy="1715707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6372200" y="3583657"/>
            <a:ext cx="2376264" cy="709438"/>
          </a:xfrm>
          <a:prstGeom prst="wedgeRectCallout">
            <a:avLst>
              <a:gd name="adj1" fmla="val -37216"/>
              <a:gd name="adj2" fmla="val 105506"/>
            </a:avLst>
          </a:prstGeom>
          <a:noFill/>
          <a:ln w="25400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444208" y="3727673"/>
            <a:ext cx="2376264" cy="4137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아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Apple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ㅇㅋ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83768" y="4290974"/>
            <a:ext cx="1095487" cy="1585394"/>
          </a:xfrm>
          <a:prstGeom prst="rect">
            <a:avLst/>
          </a:prstGeom>
        </p:spPr>
      </p:pic>
      <p:sp>
        <p:nvSpPr>
          <p:cNvPr id="32" name=""/>
          <p:cNvSpPr/>
          <p:nvPr/>
        </p:nvSpPr>
        <p:spPr>
          <a:xfrm>
            <a:off x="1043608" y="3638877"/>
            <a:ext cx="3888432" cy="582210"/>
          </a:xfrm>
          <a:prstGeom prst="wedgeRoundRectCallout">
            <a:avLst>
              <a:gd name="adj1" fmla="val -12384"/>
              <a:gd name="adj2" fmla="val 115746"/>
              <a:gd name="adj3" fmla="val 16667"/>
            </a:avLst>
          </a:prstGeom>
          <a:noFill/>
          <a:ln w="25400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899592" y="3717032"/>
            <a:ext cx="4104456" cy="4149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0x41 0x70 0x70 0x6C 0x65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1-6-2.</a:t>
            </a:r>
            <a:r>
              <a:rPr lang="ko-KR" altLang="en-US"/>
              <a:t> 아스키 코드와 유니코드</a:t>
            </a: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863588" y="1063345"/>
            <a:ext cx="7416824" cy="47831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컴퓨터는 숫자로 모든것을 표현하기 때문에 사람의 문자체계를 인식시키려면 상호간의 약속이 필요합니다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그래서 숫자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(16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진수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문자로 매핑한 부호체계를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아스키 코드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라고 부릅니다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아스키 코드는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바이트를 사용하여 문자를 표현합니다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그래서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부터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127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까지 각각의 정수에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숫자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기호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알파벳 대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소문자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등을 매핑해 놓았습니다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하지만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바이트라는 용량제한 때문에 전 세계의 다양한 문자를 호환할 수 없는 문제로 인하여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2~3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바이트의 공간에 문자들을 할당한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유니코드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아스키코드를 대체하여 사용되고 있습니다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683568" y="908321"/>
            <a:ext cx="7704856" cy="504135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데이터 타입</a:t>
            </a:r>
            <a:br>
              <a:rPr lang="ko-KR" altLang="en-US"/>
            </a:br>
            <a:r>
              <a:rPr lang="en-US" altLang="ko-KR"/>
              <a:t>(Primitive Data Type)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1-6-3.</a:t>
            </a:r>
            <a:r>
              <a:rPr lang="ko-KR" altLang="en-US"/>
              <a:t> 문자형 타입 </a:t>
            </a:r>
            <a:r>
              <a:rPr lang="en-US" altLang="ko-KR"/>
              <a:t>char</a:t>
            </a:r>
            <a:endParaRPr lang="en-US" altLang="ko-KR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1892" y="1304963"/>
            <a:ext cx="3896091" cy="2088232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5076056" y="1304962"/>
            <a:ext cx="3456384" cy="44751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char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타입 변수에는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단일 문자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저장할 수 있습니다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홑따옴표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(’’)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안에 저장할 문자를 담아 대입합니다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정수를 대입할 시 해당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정수의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진수값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매핑된 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유니코드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체계 문자를 대입합니다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흔하게 사용하지는 않지만 탈출문자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\u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사용하여 직접 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진수 유니코드값을 대입할 수도 있습니다</a:t>
            </a: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4041267"/>
            <a:ext cx="3646993" cy="1296144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2339752" y="3501207"/>
            <a:ext cx="360040" cy="50405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932040" y="1232556"/>
            <a:ext cx="3672407" cy="4392887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1-7.</a:t>
            </a:r>
            <a:r>
              <a:rPr lang="ko-KR" altLang="en-US"/>
              <a:t> 문자열형</a:t>
            </a:r>
            <a:r>
              <a:rPr lang="en-US" altLang="ko-KR"/>
              <a:t>(String)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2" y="1124744"/>
            <a:ext cx="3825240" cy="146304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076056" y="887166"/>
            <a:ext cx="3456384" cy="50836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String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타입 변수에는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문자열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저장할 수 있습니다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겹따옴표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(””)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안에 저장할 문자열을 담아 대입합니다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문자열의 글자 수만큼 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가변적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인 데이터 크기를 가집니다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문자열의 덧셈연산은 문자열을 이어붙이는 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결합연산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수행됩니다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기본 데이터타입이 아니고 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참조 데이터타입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입니다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자세한 내용에 대해선 객체와 클래스 파트에서 다루므로 지금은 넘어가세요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r>
              <a:rPr xmlns:mc="http://schemas.openxmlformats.org/markup-compatibility/2006" xmlns:hp="http://schemas.haansoft.com/office/presentation/8.0" kumimoji="0" lang="ko-KR" altLang="en-US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^^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4932040" y="836712"/>
            <a:ext cx="3672407" cy="489654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865120"/>
            <a:ext cx="3888432" cy="56388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1979" y="4149080"/>
            <a:ext cx="3826004" cy="101346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2339752" y="3501207"/>
            <a:ext cx="360040" cy="50405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899" y="3429000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형 변환</a:t>
            </a:r>
            <a:br>
              <a:rPr lang="ko-KR" altLang="en-US"/>
            </a:br>
            <a:r>
              <a:rPr lang="en-US" altLang="ko-KR"/>
              <a:t>(Type</a:t>
            </a:r>
            <a:r>
              <a:rPr lang="ko-KR" altLang="en-US"/>
              <a:t> </a:t>
            </a:r>
            <a:r>
              <a:rPr lang="en-US" altLang="ko-KR"/>
              <a:t>Casting)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형 변환이란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59632" y="3645024"/>
            <a:ext cx="6696744" cy="16561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63588" y="3789040"/>
            <a:ext cx="7416824" cy="1428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형 변환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(type casting)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이란 데이터들이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서로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형태를 바꾸는 것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의미합니다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형 변환은 묵시적 형변환과 명시적 형변환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 경우로 나뉩니다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0152" y="705389"/>
            <a:ext cx="2048624" cy="2867627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6340" y="1340768"/>
            <a:ext cx="3375660" cy="1851660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4716016" y="2060848"/>
            <a:ext cx="936104" cy="504056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2-2-1.</a:t>
            </a:r>
            <a:r>
              <a:rPr lang="ko-KR" altLang="en-US"/>
              <a:t> 묵시적 형변환</a:t>
            </a:r>
            <a:r>
              <a:rPr lang="en-US" altLang="ko-KR"/>
              <a:t>(promotion)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755576" y="980728"/>
            <a:ext cx="7776864" cy="72008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99591" y="1124744"/>
            <a:ext cx="7632848" cy="4533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>
                <a:solidFill>
                  <a:srgbClr val="ff6600"/>
                </a:solidFill>
              </a:rPr>
              <a:t>byte &lt; short = char &lt; int &lt; long &lt; float &lt; double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1115616" y="2132856"/>
            <a:ext cx="6768752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4" name=""/>
          <p:cNvSpPr txBox="1"/>
          <p:nvPr/>
        </p:nvSpPr>
        <p:spPr>
          <a:xfrm>
            <a:off x="1187623" y="2996952"/>
            <a:ext cx="6624736" cy="46824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rgbClr val="eb5800"/>
                </a:solidFill>
              </a:rPr>
              <a:t>묵시적 형변환이 일어나는 방향</a:t>
            </a:r>
            <a:endParaRPr lang="ko-KR" altLang="en-US" sz="2500" b="1">
              <a:solidFill>
                <a:srgbClr val="eb5800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1835696" y="2780928"/>
            <a:ext cx="5328592" cy="93610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1223628" y="4408135"/>
            <a:ext cx="6696744" cy="108012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863588" y="4552151"/>
            <a:ext cx="7416824" cy="7513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작은 크기의 데이터 타입을 큰 데이터 타입으로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변환할 때는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자동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형 변환이 일어납니다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2-2-2.</a:t>
            </a:r>
            <a:r>
              <a:rPr lang="ko-KR" altLang="en-US"/>
              <a:t> 묵시적 형변환 예시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1984" y="2348880"/>
            <a:ext cx="1562019" cy="1080120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4067944" y="2564904"/>
            <a:ext cx="1800200" cy="648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560" y="1700808"/>
            <a:ext cx="3169920" cy="261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2-3-1.</a:t>
            </a:r>
            <a:r>
              <a:rPr lang="ko-KR" altLang="en-US"/>
              <a:t> 명시적 형변환</a:t>
            </a:r>
            <a:r>
              <a:rPr lang="en-US" altLang="ko-KR"/>
              <a:t>(type casting)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755576" y="980728"/>
            <a:ext cx="7776864" cy="72008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99591" y="1124744"/>
            <a:ext cx="7632848" cy="4533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>
                <a:solidFill>
                  <a:srgbClr val="ff6600"/>
                </a:solidFill>
              </a:rPr>
              <a:t>byte &lt; short = char &lt; int &lt; long &lt; float &lt; double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43" name=""/>
          <p:cNvSpPr/>
          <p:nvPr/>
        </p:nvSpPr>
        <p:spPr>
          <a:xfrm rot="10786945">
            <a:off x="1114820" y="1903980"/>
            <a:ext cx="6768752" cy="4320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4" name=""/>
          <p:cNvSpPr txBox="1"/>
          <p:nvPr/>
        </p:nvSpPr>
        <p:spPr>
          <a:xfrm>
            <a:off x="1187623" y="2996952"/>
            <a:ext cx="6624736" cy="46824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>
                <a:solidFill>
                  <a:srgbClr val="eb5800"/>
                </a:solidFill>
              </a:rPr>
              <a:t>명시적 형변환이 일어나는 방향</a:t>
            </a:r>
            <a:endParaRPr lang="ko-KR" altLang="en-US" sz="2500" b="1">
              <a:solidFill>
                <a:srgbClr val="eb5800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1835696" y="2780928"/>
            <a:ext cx="5328592" cy="93610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1223628" y="4408135"/>
            <a:ext cx="6696744" cy="132512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863588" y="4552151"/>
            <a:ext cx="7416824" cy="10942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큰 크기의 데이터 타입을 작은 데이터 타입으로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변환할 때는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형 변환 연산자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사용해서 직접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변환을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명시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해야 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2-3-2.</a:t>
            </a:r>
            <a:r>
              <a:rPr lang="ko-KR" altLang="en-US"/>
              <a:t> 명시적 형변환 예시</a:t>
            </a:r>
            <a:endParaRPr lang="ko-KR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3194" y="3429000"/>
            <a:ext cx="3608765" cy="2376264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9818" y="3861048"/>
            <a:ext cx="2436277" cy="1363588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4491626" y="4221088"/>
            <a:ext cx="1440160" cy="6480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2519772" y="1455807"/>
            <a:ext cx="4104456" cy="132512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627784" y="1556792"/>
            <a:ext cx="3744416" cy="10987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 형 변환 연산자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변환할 타입명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42c7f1"/>
                </a:solidFill>
                <a:latin typeface="맑은 고딕"/>
                <a:ea typeface="맑은 고딕"/>
                <a:cs typeface="맑은 고딕"/>
              </a:rPr>
              <a:t>ex) (int)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42c7f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2-4-1.</a:t>
            </a:r>
            <a:r>
              <a:rPr lang="ko-KR" altLang="en-US"/>
              <a:t> 연산시 일어나는 형변환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4355976" y="3717032"/>
            <a:ext cx="1440160" cy="6480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899592" y="1455807"/>
            <a:ext cx="7344816" cy="132512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87624" y="1556792"/>
            <a:ext cx="6840760" cy="10987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다른 데이터 타입끼리 연산을 진행할 시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크기가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작은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데이터가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큰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데이터로 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자동 형변환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된 후 연산이 진행됩니다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925" y="3429000"/>
            <a:ext cx="3560440" cy="1152127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0515" y="3717032"/>
            <a:ext cx="2898322" cy="720080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2195736" y="4941168"/>
            <a:ext cx="5184576" cy="48617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600" b="1">
                <a:solidFill>
                  <a:srgbClr val="ff0000"/>
                </a:solidFill>
              </a:rPr>
              <a:t>크기가 작은 </a:t>
            </a:r>
            <a:r>
              <a:rPr lang="en-US" altLang="ko-KR" sz="2600" b="1">
                <a:solidFill>
                  <a:srgbClr val="ff0000"/>
                </a:solidFill>
              </a:rPr>
              <a:t>char</a:t>
            </a:r>
            <a:r>
              <a:rPr lang="ko-KR" altLang="en-US" sz="2600" b="1">
                <a:solidFill>
                  <a:srgbClr val="ff0000"/>
                </a:solidFill>
              </a:rPr>
              <a:t>가 </a:t>
            </a:r>
            <a:r>
              <a:rPr lang="en-US" altLang="ko-KR" sz="2600" b="1">
                <a:solidFill>
                  <a:srgbClr val="ff0000"/>
                </a:solidFill>
              </a:rPr>
              <a:t>int</a:t>
            </a:r>
            <a:r>
              <a:rPr lang="ko-KR" altLang="en-US" sz="2600" b="1">
                <a:solidFill>
                  <a:srgbClr val="ff0000"/>
                </a:solidFill>
              </a:rPr>
              <a:t>로 변환됨</a:t>
            </a:r>
            <a:r>
              <a:rPr lang="en-US" altLang="ko-KR" sz="2600" b="1">
                <a:solidFill>
                  <a:srgbClr val="ff0000"/>
                </a:solidFill>
              </a:rPr>
              <a:t>!!</a:t>
            </a:r>
            <a:endParaRPr lang="en-US" altLang="ko-KR"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2-4-2.</a:t>
            </a:r>
            <a:r>
              <a:rPr lang="ko-KR" altLang="en-US"/>
              <a:t> 연산시 일어나는 형변환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4067944" y="3717032"/>
            <a:ext cx="1440160" cy="6480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504d">
              <a:alpha val="100000"/>
            </a:srgbClr>
          </a:solidFill>
          <a:ln w="25400" cap="flat" cmpd="sng" algn="ctr">
            <a:solidFill>
              <a:srgbClr val="5b262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899592" y="1455807"/>
            <a:ext cx="7344816" cy="965081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87624" y="1556792"/>
            <a:ext cx="6840760" cy="75587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int보다 작은 크기(byte, short, char)의 연산은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자동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결과값이 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int로 변환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되어 처리됩니다.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2195736" y="4941168"/>
            <a:ext cx="5184576" cy="48617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600" b="1">
                <a:solidFill>
                  <a:srgbClr val="ff0000"/>
                </a:solidFill>
              </a:rPr>
              <a:t>2</a:t>
            </a:r>
            <a:r>
              <a:rPr lang="ko-KR" altLang="en-US" sz="2600" b="1">
                <a:solidFill>
                  <a:srgbClr val="ff0000"/>
                </a:solidFill>
              </a:rPr>
              <a:t>개의 </a:t>
            </a:r>
            <a:r>
              <a:rPr lang="en-US" altLang="ko-KR" sz="2600" b="1">
                <a:solidFill>
                  <a:srgbClr val="ff0000"/>
                </a:solidFill>
              </a:rPr>
              <a:t>char</a:t>
            </a:r>
            <a:r>
              <a:rPr lang="ko-KR" altLang="en-US" sz="2600" b="1">
                <a:solidFill>
                  <a:srgbClr val="ff0000"/>
                </a:solidFill>
              </a:rPr>
              <a:t>가 모두 </a:t>
            </a:r>
            <a:r>
              <a:rPr lang="en-US" altLang="ko-KR" sz="2600" b="1">
                <a:solidFill>
                  <a:srgbClr val="ff0000"/>
                </a:solidFill>
              </a:rPr>
              <a:t>int</a:t>
            </a:r>
            <a:r>
              <a:rPr lang="ko-KR" altLang="en-US" sz="2600" b="1">
                <a:solidFill>
                  <a:srgbClr val="ff0000"/>
                </a:solidFill>
              </a:rPr>
              <a:t>로 변환됨</a:t>
            </a:r>
            <a:r>
              <a:rPr lang="en-US" altLang="ko-KR" sz="2600" b="1">
                <a:solidFill>
                  <a:srgbClr val="ff0000"/>
                </a:solidFill>
              </a:rPr>
              <a:t>!!</a:t>
            </a:r>
            <a:endParaRPr lang="en-US" altLang="ko-KR" sz="2600" b="1">
              <a:solidFill>
                <a:srgbClr val="ff0000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287" y="3429000"/>
            <a:ext cx="3017632" cy="115594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80790" y="3654544"/>
            <a:ext cx="2579642" cy="71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데이터 타입</a:t>
            </a:r>
            <a:r>
              <a:rPr lang="en-US" altLang="ko-KR"/>
              <a:t>(</a:t>
            </a:r>
            <a:r>
              <a:rPr lang="ko-KR" altLang="en-US"/>
              <a:t>자료형</a:t>
            </a:r>
            <a:r>
              <a:rPr lang="en-US" altLang="ko-KR"/>
              <a:t>)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560" y="1052736"/>
            <a:ext cx="2736304" cy="2411058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4128" y="786896"/>
            <a:ext cx="2479545" cy="3074151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 rot="5392947">
            <a:off x="3908783" y="589540"/>
            <a:ext cx="864096" cy="172819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3851920" y="2348880"/>
            <a:ext cx="1008112" cy="86409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39552" y="3861048"/>
            <a:ext cx="2880320" cy="39586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 b="1">
                <a:solidFill>
                  <a:srgbClr val="ff6600"/>
                </a:solidFill>
              </a:rPr>
              <a:t>&lt; </a:t>
            </a:r>
            <a:r>
              <a:rPr lang="ko-KR" altLang="en-US" sz="2000" b="1">
                <a:solidFill>
                  <a:srgbClr val="ff6600"/>
                </a:solidFill>
              </a:rPr>
              <a:t>변수</a:t>
            </a:r>
            <a:r>
              <a:rPr lang="en-US" altLang="ko-KR" sz="2000" b="1">
                <a:solidFill>
                  <a:srgbClr val="ff6600"/>
                </a:solidFill>
              </a:rPr>
              <a:t>(Variable) &gt;</a:t>
            </a:r>
            <a:endParaRPr lang="en-US" altLang="ko-KR" sz="2000" b="1">
              <a:solidFill>
                <a:srgbClr val="ff6600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508104" y="3897233"/>
            <a:ext cx="2880320" cy="3958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&lt;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자료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6600"/>
                </a:solidFill>
                <a:latin typeface="맑은 고딕"/>
                <a:ea typeface="맑은 고딕"/>
                <a:cs typeface="맑은 고딕"/>
              </a:rPr>
              <a:t>(data) 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66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27584" y="4797152"/>
            <a:ext cx="7272808" cy="13064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 만약에 국물을 평평한 접시에 담으면 흘러넘쳐버리죠</a:t>
            </a:r>
            <a:r>
              <a:rPr lang="en-US" altLang="ko-KR" sz="2000"/>
              <a:t>?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또한 뚝배기에 케이크를 담으면 케이크가 부서지기 쉽겠죠</a:t>
            </a:r>
            <a:r>
              <a:rPr lang="en-US" altLang="ko-KR" sz="2000"/>
              <a:t>?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 같은 이유로 변수도 데이터의 형태에 맞는 데이터 타입을 지정해줘야 합니다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  <p:sp>
        <p:nvSpPr>
          <p:cNvPr id="22" name=""/>
          <p:cNvSpPr/>
          <p:nvPr/>
        </p:nvSpPr>
        <p:spPr>
          <a:xfrm>
            <a:off x="611560" y="4437112"/>
            <a:ext cx="7560840" cy="19442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자바 기본 데이터 타입의 종류</a:t>
            </a:r>
            <a:endParaRPr lang="ko-KR" altLang="en-US"/>
          </a:p>
        </p:txBody>
      </p:sp>
      <p:graphicFrame>
        <p:nvGraphicFramePr>
          <p:cNvPr id="11" name="내용 개체 틀 3"/>
          <p:cNvGraphicFramePr/>
          <p:nvPr/>
        </p:nvGraphicFramePr>
        <p:xfrm>
          <a:off x="306983" y="980728"/>
          <a:ext cx="8441480" cy="52166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6208"/>
                <a:gridCol w="1057546"/>
                <a:gridCol w="813617"/>
                <a:gridCol w="2831703"/>
                <a:gridCol w="2289210"/>
                <a:gridCol w="623196"/>
              </a:tblGrid>
              <a:tr h="342808"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solidFill>
                      <a:srgbClr val="3057b9"/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solidFill>
                      <a:srgbClr val="3057b9"/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solidFill>
                      <a:srgbClr val="3057b9"/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범 위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solidFill>
                      <a:srgbClr val="3057b9"/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solidFill>
                      <a:srgbClr val="3057b9"/>
                    </a:soli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초기값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solidFill>
                      <a:srgbClr val="3057b9"/>
                    </a:solidFill>
                  </a:tcPr>
                </a:tc>
              </a:tr>
              <a:tr h="488543">
                <a:tc rowSpan="4"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정수형</a:t>
                      </a:r>
                      <a:endParaRPr kumimoji="0" lang="ko-KR" altLang="en-US" sz="1400" u="none" strike="noStrike" cap="none" normalizeH="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Integral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1 byte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(-128 ~ 127)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7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~ 2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9019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2 byte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(-32,768 ~ 32,767)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15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~ 2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69691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4 byte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(-2,147,483,648 ~ </a:t>
                      </a:r>
                      <a:endParaRPr kumimoji="0" lang="en-US" altLang="ko-KR" sz="1400" u="none" strike="noStrike" cap="none" normalizeH="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2,147,483,647)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31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~ 2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67733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8 byte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(-9,223,372,036,854,775,808 ~</a:t>
                      </a:r>
                      <a:endParaRPr kumimoji="0" lang="en-US" altLang="ko-KR" sz="1400" u="none" strike="noStrike" cap="none" normalizeH="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9,223,372,036,854,775,807)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63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~ 2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63</a:t>
                      </a: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12364">
                <a:tc rowSpan="2"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실수형</a:t>
                      </a:r>
                      <a:endParaRPr kumimoji="0" lang="ko-KR" altLang="en-US" sz="1400" u="none" strike="noStrike" cap="none" normalizeH="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Floating-Point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4 byte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(7</a:t>
                      </a: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자리의 소수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±1.401e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-45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F ~ 3.402e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+38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F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10707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8 byte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(15</a:t>
                      </a: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자리의 소수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±4.940e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-324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 ~ 1.797e</a:t>
                      </a:r>
                      <a:r>
                        <a:rPr kumimoji="0" lang="en-US" altLang="ko-KR" sz="1400" u="none" strike="noStrike" cap="none" normalizeH="0" baseline="30000">
                          <a:effectLst/>
                          <a:latin typeface="+mn-ea"/>
                          <a:ea typeface="+mn-ea"/>
                        </a:rPr>
                        <a:t>+308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0.0D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69691"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논리형</a:t>
                      </a:r>
                      <a:endParaRPr kumimoji="0" lang="ko-KR" altLang="en-US" sz="1400" u="none" strike="noStrike" cap="none" normalizeH="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Logical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1 bit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true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또는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71347">
                <a:tc rowSpan="2"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문자형</a:t>
                      </a:r>
                      <a:endParaRPr kumimoji="0" lang="ko-KR" altLang="en-US" sz="1400" u="none" strike="noStrike" cap="none" normalizeH="0" baseline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Textual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2 byte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\u0000 </a:t>
                      </a:r>
                      <a:r>
                        <a:rPr kumimoji="0" 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～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\uFFFF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'\u0000'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4115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가변적</a:t>
                      </a:r>
                      <a:endParaRPr kumimoji="0" lang="ko-KR" altLang="en-US" sz="1400" u="none" strike="noStrike" cap="none" normalizeH="0" baseline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각 위치에서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\u0000 </a:t>
                      </a: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～ </a:t>
                      </a: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\uFFFF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21590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42808">
                <a:tc gridSpan="2"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참조 타입</a:t>
                      </a:r>
                      <a:endParaRPr kumimoji="0" lang="ko-KR" altLang="en-US" sz="1400" u="none" strike="noStrike" cap="none" normalizeH="0" baseline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0" tIns="45720" rIns="0" bIns="45720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u="none" strike="noStrike" cap="none" normalizeH="0" baseline="0">
                          <a:effectLst/>
                          <a:latin typeface="+mn-ea"/>
                          <a:ea typeface="+mn-ea"/>
                        </a:rPr>
                        <a:t>null</a:t>
                      </a:r>
                      <a:endParaRPr kumimoji="0" lang="en-US" altLang="ko-KR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anchor="ctr" horzOverflow="overflow">
                    <a:gradFill flip="xy" rotWithShape="1">
                      <a:gsLst>
                        <a:gs pos="6320">
                          <a:srgbClr val="ebdef1">
                            <a:alpha val="100000"/>
                          </a:srgbClr>
                        </a:gs>
                        <a:gs pos="100000">
                          <a:schemeClr val="bg1">
                            <a:alpha val="10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"/>
          <p:cNvSpPr/>
          <p:nvPr/>
        </p:nvSpPr>
        <p:spPr>
          <a:xfrm>
            <a:off x="2123728" y="764704"/>
            <a:ext cx="360040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1-3-1.</a:t>
            </a:r>
            <a:r>
              <a:rPr lang="ko-KR" altLang="en-US"/>
              <a:t> 정수형</a:t>
            </a:r>
            <a:r>
              <a:rPr lang="en-US" altLang="ko-KR"/>
              <a:t>(Integral)</a:t>
            </a:r>
            <a:endParaRPr lang="en-US" altLang="ko-KR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1463823" y="2405112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"/>
          <p:cNvSpPr txBox="1"/>
          <p:nvPr/>
        </p:nvSpPr>
        <p:spPr>
          <a:xfrm>
            <a:off x="683568" y="889689"/>
            <a:ext cx="6840760" cy="109915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600" b="1"/>
              <a:t>          </a:t>
            </a:r>
            <a:r>
              <a:rPr lang="en-US" altLang="ko-KR" sz="2600" b="1"/>
              <a:t>&lt;</a:t>
            </a:r>
            <a:r>
              <a:rPr lang="ko-KR" altLang="en-US" sz="2600" b="1"/>
              <a:t> 정수형 데이터 저장 예시 </a:t>
            </a:r>
            <a:r>
              <a:rPr lang="en-US" altLang="ko-KR" sz="2600" b="1"/>
              <a:t>&gt;</a:t>
            </a:r>
            <a:endParaRPr lang="en-US" altLang="ko-KR" sz="2600" b="1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  <a:p>
            <a:pPr algn="ctr">
              <a:defRPr/>
            </a:pPr>
            <a:r>
              <a:rPr lang="ko-KR" altLang="en-US" sz="2200" b="1">
                <a:solidFill>
                  <a:srgbClr val="0000ff"/>
                </a:solidFill>
              </a:rPr>
              <a:t>   </a:t>
            </a:r>
            <a:r>
              <a:rPr lang="en-US" altLang="ko-KR" sz="2200" b="1">
                <a:solidFill>
                  <a:srgbClr val="0000ff"/>
                </a:solidFill>
              </a:rPr>
              <a:t>ex) byte a = 8;</a:t>
            </a:r>
            <a:r>
              <a:rPr lang="ko-KR" altLang="en-US" sz="2200" b="1">
                <a:solidFill>
                  <a:srgbClr val="0000ff"/>
                </a:solidFill>
              </a:rPr>
              <a:t> </a:t>
            </a:r>
            <a:endParaRPr lang="en-US" altLang="ko-KR" sz="2200" b="1">
              <a:solidFill>
                <a:srgbClr val="0000ff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27584" y="3645024"/>
            <a:ext cx="7704856" cy="22204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/>
              <a:t>byte</a:t>
            </a:r>
            <a:r>
              <a:rPr lang="ko-KR" altLang="en-US" sz="2000" b="1"/>
              <a:t>타입은 메모리에 </a:t>
            </a:r>
            <a:r>
              <a:rPr lang="en-US" altLang="ko-KR" sz="2000" b="1"/>
              <a:t>1</a:t>
            </a:r>
            <a:r>
              <a:rPr lang="ko-KR" altLang="en-US" sz="2000" b="1"/>
              <a:t>바이트</a:t>
            </a:r>
            <a:r>
              <a:rPr lang="en-US" altLang="ko-KR" sz="2000" b="1"/>
              <a:t>(8</a:t>
            </a:r>
            <a:r>
              <a:rPr lang="ko-KR" altLang="en-US" sz="2000" b="1"/>
              <a:t>비트</a:t>
            </a:r>
            <a:r>
              <a:rPr lang="en-US" altLang="ko-KR" sz="2000" b="1"/>
              <a:t>)</a:t>
            </a:r>
            <a:r>
              <a:rPr lang="ko-KR" altLang="en-US" sz="2000" b="1"/>
              <a:t>만큼의 용량을 할당받습니다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따라서 </a:t>
            </a:r>
            <a:r>
              <a:rPr lang="en-US" altLang="ko-KR" sz="2000" b="1"/>
              <a:t>2</a:t>
            </a:r>
            <a:r>
              <a:rPr lang="ko-KR" altLang="en-US" sz="2000" b="1"/>
              <a:t>진수정수 </a:t>
            </a:r>
            <a:r>
              <a:rPr lang="en-US" altLang="ko-KR" sz="2000" b="1"/>
              <a:t>8</a:t>
            </a:r>
            <a:r>
              <a:rPr lang="ko-KR" altLang="en-US" sz="2000" b="1"/>
              <a:t>자리를 담을 수 있습니다</a:t>
            </a:r>
            <a:r>
              <a:rPr lang="en-US" altLang="ko-KR" sz="2000" b="1"/>
              <a:t>.</a:t>
            </a:r>
            <a:r>
              <a:rPr lang="ko-KR" altLang="en-US" sz="2000" b="1"/>
              <a:t> 그러면 최대 저장 숫자는 </a:t>
            </a:r>
            <a:r>
              <a:rPr lang="en-US" altLang="ko-KR" sz="2000" b="1"/>
              <a:t>11111111</a:t>
            </a:r>
            <a:r>
              <a:rPr lang="ko-KR" altLang="en-US" sz="2000" b="1"/>
              <a:t>이 되기 때문에 </a:t>
            </a:r>
            <a:r>
              <a:rPr lang="en-US" altLang="ko-KR" sz="2000" b="1"/>
              <a:t>0~255</a:t>
            </a:r>
            <a:r>
              <a:rPr lang="ko-KR" altLang="en-US" sz="2000" b="1"/>
              <a:t>를 표현해야 하는데 실제로는 </a:t>
            </a:r>
            <a:r>
              <a:rPr lang="en-US" altLang="ko-KR" sz="2000" b="1"/>
              <a:t>-128~127</a:t>
            </a:r>
            <a:r>
              <a:rPr lang="ko-KR" altLang="en-US" sz="2000" b="1"/>
              <a:t>까지로 되어있죠</a:t>
            </a:r>
            <a:r>
              <a:rPr lang="en-US" altLang="ko-KR" sz="2000" b="1"/>
              <a:t>??</a:t>
            </a:r>
            <a:r>
              <a:rPr lang="ko-KR" altLang="en-US" sz="2000" b="1"/>
              <a:t> 왜 그럴까요</a:t>
            </a:r>
            <a:r>
              <a:rPr lang="en-US" altLang="ko-KR" sz="2000" b="1"/>
              <a:t>?</a:t>
            </a:r>
            <a:endParaRPr lang="en-US" altLang="ko-KR" sz="2000" b="1"/>
          </a:p>
          <a:p>
            <a:pPr>
              <a:defRPr/>
            </a:pPr>
            <a:endParaRPr lang="en-US" altLang="ko-KR" sz="2000" b="1"/>
          </a:p>
          <a:p>
            <a:pPr>
              <a:defRPr/>
            </a:pPr>
            <a:r>
              <a:rPr lang="ko-KR" altLang="en-US" sz="2000" b="1"/>
              <a:t>맞습니다</a:t>
            </a:r>
            <a:r>
              <a:rPr lang="en-US" altLang="ko-KR" sz="2000" b="1"/>
              <a:t>!</a:t>
            </a:r>
            <a:r>
              <a:rPr lang="ko-KR" altLang="en-US" sz="2000" b="1"/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음의 정수</a:t>
            </a:r>
            <a:r>
              <a:rPr lang="ko-KR" altLang="en-US" sz="2000" b="1"/>
              <a:t>도 표현해야 합니다</a:t>
            </a:r>
            <a:r>
              <a:rPr lang="en-US" altLang="ko-KR" sz="2000" b="1"/>
              <a:t>!</a:t>
            </a:r>
            <a:endParaRPr lang="en-US" altLang="ko-KR" sz="2000" b="1"/>
          </a:p>
        </p:txBody>
      </p:sp>
      <p:sp>
        <p:nvSpPr>
          <p:cNvPr id="16" name=""/>
          <p:cNvSpPr/>
          <p:nvPr/>
        </p:nvSpPr>
        <p:spPr>
          <a:xfrm>
            <a:off x="755576" y="3429000"/>
            <a:ext cx="7848872" cy="259228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1-3-2.</a:t>
            </a:r>
            <a:r>
              <a:rPr lang="ko-KR" altLang="en-US"/>
              <a:t> 컴퓨터의 정수 표현 방식</a:t>
            </a:r>
            <a:endParaRPr lang="ko-KR" altLang="en-US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1463824" y="1196752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"/>
          <p:cNvSpPr txBox="1"/>
          <p:nvPr/>
        </p:nvSpPr>
        <p:spPr>
          <a:xfrm>
            <a:off x="827584" y="3645024"/>
            <a:ext cx="7704856" cy="1001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 가장 왼쪽 비트를 </a:t>
            </a:r>
            <a:r>
              <a:rPr lang="en-US" altLang="ko-KR" sz="2000" b="1">
                <a:solidFill>
                  <a:srgbClr val="ff6600"/>
                </a:solidFill>
              </a:rPr>
              <a:t>MSB</a:t>
            </a:r>
            <a:r>
              <a:rPr lang="en-US" altLang="ko-KR" sz="2000" b="1"/>
              <a:t>(Most Significant Bit)</a:t>
            </a:r>
            <a:r>
              <a:rPr lang="ko-KR" altLang="en-US" sz="2000" b="1"/>
              <a:t>라 부릅니다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en-US" altLang="ko-KR" sz="2000" b="1">
                <a:solidFill>
                  <a:srgbClr val="0000ff"/>
                </a:solidFill>
              </a:rPr>
              <a:t>0</a:t>
            </a:r>
            <a:r>
              <a:rPr lang="ko-KR" altLang="en-US" sz="2000" b="1">
                <a:solidFill>
                  <a:srgbClr val="0000ff"/>
                </a:solidFill>
              </a:rPr>
              <a:t>이면 양수</a:t>
            </a:r>
            <a:r>
              <a:rPr lang="ko-KR" altLang="en-US" sz="2000" b="1"/>
              <a:t>를 의미하며 </a:t>
            </a:r>
            <a:r>
              <a:rPr lang="en-US" altLang="ko-KR" sz="2000" b="1">
                <a:solidFill>
                  <a:srgbClr val="0000ff"/>
                </a:solidFill>
              </a:rPr>
              <a:t>1</a:t>
            </a:r>
            <a:r>
              <a:rPr lang="ko-KR" altLang="en-US" sz="2000" b="1">
                <a:solidFill>
                  <a:srgbClr val="0000ff"/>
                </a:solidFill>
              </a:rPr>
              <a:t>이면 음수</a:t>
            </a:r>
            <a:r>
              <a:rPr lang="ko-KR" altLang="en-US" sz="2000" b="1"/>
              <a:t>를 의미합니다</a:t>
            </a:r>
            <a:r>
              <a:rPr lang="en-US" altLang="ko-KR" sz="2000" b="1"/>
              <a:t>.</a:t>
            </a:r>
            <a:endParaRPr lang="en-US" altLang="ko-KR" sz="2000" b="1"/>
          </a:p>
          <a:p>
            <a:pPr>
              <a:defRPr/>
            </a:pPr>
            <a:r>
              <a:rPr lang="ko-KR" altLang="en-US" sz="2000" b="1"/>
              <a:t>그러면 음수 </a:t>
            </a:r>
            <a:r>
              <a:rPr lang="en-US" altLang="ko-KR" sz="2000" b="1"/>
              <a:t>8</a:t>
            </a:r>
            <a:r>
              <a:rPr lang="ko-KR" altLang="en-US" sz="2000" b="1"/>
              <a:t>은 어떻게 표현할까요</a:t>
            </a:r>
            <a:r>
              <a:rPr lang="en-US" altLang="ko-KR" sz="2000" b="1"/>
              <a:t>??</a:t>
            </a:r>
            <a:endParaRPr lang="en-US" altLang="ko-KR" sz="2000" b="1"/>
          </a:p>
        </p:txBody>
      </p:sp>
      <p:sp>
        <p:nvSpPr>
          <p:cNvPr id="16" name=""/>
          <p:cNvSpPr/>
          <p:nvPr/>
        </p:nvSpPr>
        <p:spPr>
          <a:xfrm>
            <a:off x="755576" y="3429000"/>
            <a:ext cx="7848872" cy="13681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0" name=""/>
          <p:cNvCxnSpPr/>
          <p:nvPr/>
        </p:nvCxnSpPr>
        <p:spPr>
          <a:xfrm>
            <a:off x="2267744" y="2060848"/>
            <a:ext cx="1368152" cy="792088"/>
          </a:xfrm>
          <a:prstGeom prst="bentConnector3">
            <a:avLst>
              <a:gd name="adj1" fmla="val -120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 flipV="1">
            <a:off x="6300192" y="2060848"/>
            <a:ext cx="1368152" cy="792088"/>
          </a:xfrm>
          <a:prstGeom prst="bentConnector3">
            <a:avLst>
              <a:gd name="adj1" fmla="val -120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3707904" y="2636912"/>
            <a:ext cx="2520280" cy="4377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 b="1">
                <a:solidFill>
                  <a:srgbClr val="ff0000"/>
                </a:solidFill>
              </a:rPr>
              <a:t>정수의 크기 표현</a:t>
            </a:r>
            <a:endParaRPr lang="ko-KR" altLang="en-US" sz="2300" b="1">
              <a:solidFill>
                <a:srgbClr val="ff0000"/>
              </a:solidFill>
            </a:endParaRPr>
          </a:p>
        </p:txBody>
      </p:sp>
      <p:cxnSp>
        <p:nvCxnSpPr>
          <p:cNvPr id="24" name=""/>
          <p:cNvCxnSpPr/>
          <p:nvPr/>
        </p:nvCxnSpPr>
        <p:spPr>
          <a:xfrm rot="5400000">
            <a:off x="755576" y="1628800"/>
            <a:ext cx="792088" cy="648072"/>
          </a:xfrm>
          <a:prstGeom prst="bentConnector3">
            <a:avLst>
              <a:gd name="adj1" fmla="val 84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107503" y="2492896"/>
            <a:ext cx="2736304" cy="4388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300" b="1">
                <a:solidFill>
                  <a:srgbClr val="ff0000"/>
                </a:solidFill>
              </a:rPr>
              <a:t>부호비트</a:t>
            </a:r>
            <a:r>
              <a:rPr lang="en-US" altLang="ko-KR" sz="2300" b="1">
                <a:solidFill>
                  <a:srgbClr val="ff0000"/>
                </a:solidFill>
              </a:rPr>
              <a:t>(MSB)</a:t>
            </a:r>
            <a:endParaRPr lang="en-US" altLang="ko-KR" sz="2300" b="1">
              <a:solidFill>
                <a:srgbClr val="ff0000"/>
              </a:solidFill>
            </a:endParaRP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463824" y="5013176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"/>
          <p:cNvSpPr txBox="1"/>
          <p:nvPr/>
        </p:nvSpPr>
        <p:spPr>
          <a:xfrm>
            <a:off x="7884368" y="5029146"/>
            <a:ext cx="1080120" cy="8481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 b="1">
                <a:solidFill>
                  <a:srgbClr val="ff0000"/>
                </a:solidFill>
              </a:rPr>
              <a:t>-8?</a:t>
            </a:r>
            <a:endParaRPr lang="en-US" altLang="ko-KR" sz="5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1-3-2.</a:t>
            </a:r>
            <a:r>
              <a:rPr lang="ko-KR" altLang="en-US"/>
              <a:t> 컴퓨터의 정수 표현 방식</a:t>
            </a:r>
            <a:endParaRPr lang="ko-KR" altLang="en-US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1463824" y="1196752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"/>
          <p:cNvSpPr txBox="1"/>
          <p:nvPr/>
        </p:nvSpPr>
        <p:spPr>
          <a:xfrm>
            <a:off x="827584" y="4869160"/>
            <a:ext cx="7704856" cy="13053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 우리가 단순히 생각했을 때의 방법으로 음수를 표현하게 되면 </a:t>
            </a: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위와 같이 양수</a:t>
            </a:r>
            <a:r>
              <a:rPr lang="en-US" altLang="ko-KR" sz="2000" b="1"/>
              <a:t>8</a:t>
            </a:r>
            <a:r>
              <a:rPr lang="ko-KR" altLang="en-US" sz="2000" b="1"/>
              <a:t>과 음수</a:t>
            </a:r>
            <a:r>
              <a:rPr lang="en-US" altLang="ko-KR" sz="2000" b="1"/>
              <a:t>8</a:t>
            </a:r>
            <a:r>
              <a:rPr lang="ko-KR" altLang="en-US" sz="2000" b="1"/>
              <a:t>을 더했을 때 </a:t>
            </a:r>
            <a:r>
              <a:rPr lang="en-US" altLang="ko-KR" sz="2000" b="1"/>
              <a:t>0</a:t>
            </a:r>
            <a:r>
              <a:rPr lang="ko-KR" altLang="en-US" sz="2000" b="1"/>
              <a:t>이 아닌 </a:t>
            </a:r>
            <a:r>
              <a:rPr lang="en-US" altLang="ko-KR" sz="2000" b="1"/>
              <a:t>-16</a:t>
            </a:r>
            <a:r>
              <a:rPr lang="ko-KR" altLang="en-US" sz="2000" b="1"/>
              <a:t>이라는 이상한 값이 나오게 됩니다</a:t>
            </a:r>
            <a:r>
              <a:rPr lang="en-US" altLang="ko-KR" sz="2000" b="1"/>
              <a:t>.</a:t>
            </a:r>
            <a:r>
              <a:rPr lang="ko-KR" altLang="en-US" sz="2000" b="1"/>
              <a:t> 따라서 컴퓨터는 음수를 표현할 때 </a:t>
            </a:r>
            <a:r>
              <a:rPr lang="en-US" altLang="ko-KR" sz="2000" b="1">
                <a:solidFill>
                  <a:srgbClr val="ff0000"/>
                </a:solidFill>
              </a:rPr>
              <a:t>2</a:t>
            </a:r>
            <a:r>
              <a:rPr lang="ko-KR" altLang="en-US" sz="2000" b="1">
                <a:solidFill>
                  <a:srgbClr val="ff0000"/>
                </a:solidFill>
              </a:rPr>
              <a:t>의보수</a:t>
            </a:r>
            <a:r>
              <a:rPr lang="ko-KR" altLang="en-US" sz="2000" b="1"/>
              <a:t>를 취하여 표현합니다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sp>
        <p:nvSpPr>
          <p:cNvPr id="16" name=""/>
          <p:cNvSpPr/>
          <p:nvPr/>
        </p:nvSpPr>
        <p:spPr>
          <a:xfrm>
            <a:off x="755576" y="4725144"/>
            <a:ext cx="7848872" cy="158417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463824" y="2204864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" name=""/>
          <p:cNvSpPr/>
          <p:nvPr/>
        </p:nvSpPr>
        <p:spPr>
          <a:xfrm>
            <a:off x="395536" y="2276872"/>
            <a:ext cx="792088" cy="720080"/>
          </a:xfrm>
          <a:prstGeom prst="mathPlus">
            <a:avLst>
              <a:gd name="adj1" fmla="val 23520"/>
            </a:avLst>
          </a:prstGeom>
          <a:solidFill>
            <a:srgbClr val="eb5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9" name=""/>
          <p:cNvCxnSpPr/>
          <p:nvPr/>
        </p:nvCxnSpPr>
        <p:spPr>
          <a:xfrm>
            <a:off x="539552" y="3284984"/>
            <a:ext cx="7488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1463824" y="3429000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" name=""/>
          <p:cNvSpPr txBox="1"/>
          <p:nvPr/>
        </p:nvSpPr>
        <p:spPr>
          <a:xfrm>
            <a:off x="7884368" y="1212722"/>
            <a:ext cx="1080120" cy="852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+8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956376" y="2216662"/>
            <a:ext cx="1080120" cy="852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-8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776864" y="3429000"/>
            <a:ext cx="1259632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-16?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467544" y="3645024"/>
            <a:ext cx="648072" cy="504056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1-3-3.</a:t>
            </a:r>
            <a:r>
              <a:rPr lang="ko-KR" altLang="en-US"/>
              <a:t> 컴퓨터의 음수 표현</a:t>
            </a:r>
            <a:endParaRPr lang="ko-KR" altLang="en-US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659904" y="1196752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659904" y="2989064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659904" y="4853384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"/>
          <p:cNvSpPr txBox="1"/>
          <p:nvPr/>
        </p:nvSpPr>
        <p:spPr>
          <a:xfrm>
            <a:off x="7164288" y="1424231"/>
            <a:ext cx="1512168" cy="42171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정수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+8]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3635896" y="2204864"/>
            <a:ext cx="504056" cy="57606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4572000" y="2287206"/>
            <a:ext cx="4572000" cy="4159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 보수로 변환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비트 반전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3635896" y="4077072"/>
            <a:ext cx="504056" cy="57606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4572000" y="4149080"/>
            <a:ext cx="4572000" cy="421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의 보수로 변환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(+1)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7020272" y="5157192"/>
            <a:ext cx="576064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7631832" y="5094347"/>
            <a:ext cx="1512168" cy="4228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정수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-8]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1-3-4.</a:t>
            </a:r>
            <a:r>
              <a:rPr lang="ko-KR" altLang="en-US"/>
              <a:t> 검증</a:t>
            </a:r>
            <a:endParaRPr lang="ko-KR" altLang="en-US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1463824" y="1196752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463824" y="2204864"/>
          <a:ext cx="6216351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" name=""/>
          <p:cNvSpPr/>
          <p:nvPr/>
        </p:nvSpPr>
        <p:spPr>
          <a:xfrm>
            <a:off x="395536" y="2276872"/>
            <a:ext cx="792088" cy="720080"/>
          </a:xfrm>
          <a:prstGeom prst="mathPlus">
            <a:avLst>
              <a:gd name="adj1" fmla="val 23520"/>
            </a:avLst>
          </a:prstGeom>
          <a:solidFill>
            <a:srgbClr val="eb5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9" name=""/>
          <p:cNvCxnSpPr/>
          <p:nvPr/>
        </p:nvCxnSpPr>
        <p:spPr>
          <a:xfrm>
            <a:off x="539552" y="3284984"/>
            <a:ext cx="7488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683568" y="3429000"/>
          <a:ext cx="6993395" cy="8798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2087"/>
                <a:gridCol w="761999"/>
                <a:gridCol w="777043"/>
                <a:gridCol w="777043"/>
                <a:gridCol w="777043"/>
                <a:gridCol w="777043"/>
                <a:gridCol w="777043"/>
                <a:gridCol w="777043"/>
                <a:gridCol w="777043"/>
              </a:tblGrid>
              <a:tr h="879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4300">
                          <a:solidFill>
                            <a:schemeClr val="dk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ko-KR" sz="4300">
                        <a:solidFill>
                          <a:schemeClr val="dk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" name=""/>
          <p:cNvSpPr txBox="1"/>
          <p:nvPr/>
        </p:nvSpPr>
        <p:spPr>
          <a:xfrm>
            <a:off x="7884368" y="1212722"/>
            <a:ext cx="1080120" cy="852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+8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956376" y="2216662"/>
            <a:ext cx="1080120" cy="8522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-8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776864" y="3429000"/>
            <a:ext cx="1259632" cy="845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5" name=""/>
          <p:cNvCxnSpPr/>
          <p:nvPr/>
        </p:nvCxnSpPr>
        <p:spPr>
          <a:xfrm>
            <a:off x="1043608" y="4365104"/>
            <a:ext cx="936104" cy="792088"/>
          </a:xfrm>
          <a:prstGeom prst="curvedConnector3">
            <a:avLst>
              <a:gd name="adj1" fmla="val 3771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2195736" y="4900756"/>
            <a:ext cx="1800200" cy="5456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>
                <a:solidFill>
                  <a:srgbClr val="ff0000"/>
                </a:solidFill>
              </a:rPr>
              <a:t>탈락</a:t>
            </a:r>
            <a:r>
              <a:rPr lang="en-US" altLang="ko-KR" sz="3000" b="1">
                <a:solidFill>
                  <a:srgbClr val="ff0000"/>
                </a:solidFill>
              </a:rPr>
              <a:t>!!</a:t>
            </a:r>
            <a:endParaRPr lang="en-US" altLang="ko-KR" sz="3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974</ep:Words>
  <ep:PresentationFormat>화면 슬라이드 쇼(4:3)</ep:PresentationFormat>
  <ep:Paragraphs>148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데이터 타입</vt:lpstr>
      <vt:lpstr>1. 기본 데이터 타입 (Primitive Data Type)</vt:lpstr>
      <vt:lpstr>1-1. 데이터 타입(자료형)이란?</vt:lpstr>
      <vt:lpstr>1-2. 자바 기본 데이터 타입의 종류</vt:lpstr>
      <vt:lpstr>1-3-1. 정수형(Integral)</vt:lpstr>
      <vt:lpstr>1-3-2. 컴퓨터의 정수 표현 방식</vt:lpstr>
      <vt:lpstr>1-3-2. 컴퓨터의 정수 표현 방식</vt:lpstr>
      <vt:lpstr>1-3-3. 컴퓨터의 음수 표현</vt:lpstr>
      <vt:lpstr>1-3-4. 검증</vt:lpstr>
      <vt:lpstr>1-3-5. 리터럴(Literal)이란?</vt:lpstr>
      <vt:lpstr>1-3-6. 리터럴의 기본 타입</vt:lpstr>
      <vt:lpstr>1-3-7. 정수 타입에서 주의해야 할 long타입</vt:lpstr>
      <vt:lpstr>1-4-1. 실수형(floating point)</vt:lpstr>
      <vt:lpstr>1-4-2. 실수의 오차 검증</vt:lpstr>
      <vt:lpstr>1-4-3. 실수의 저장 범위</vt:lpstr>
      <vt:lpstr>1-5-1. 논리형(boolean)</vt:lpstr>
      <vt:lpstr>1-5-2. 논리 상수 true, false</vt:lpstr>
      <vt:lpstr>1-6-1. 문자형(character)</vt:lpstr>
      <vt:lpstr>1-6-2. 아스키 코드와 유니코드</vt:lpstr>
      <vt:lpstr>1-6-3. 문자형 타입 char</vt:lpstr>
      <vt:lpstr>1-7. 문자열형(String)</vt:lpstr>
      <vt:lpstr>2. 형 변환 (Type Casting)</vt:lpstr>
      <vt:lpstr>2-1. 형 변환이란?</vt:lpstr>
      <vt:lpstr>2-2-1. 묵시적 형변환(promotion)</vt:lpstr>
      <vt:lpstr>2-2-2. 묵시적 형변환 예시</vt:lpstr>
      <vt:lpstr>2-3-1. 명시적 형변환(type casting)</vt:lpstr>
      <vt:lpstr>2-3-2. 명시적 형변환 예시</vt:lpstr>
      <vt:lpstr>2-4-1. 연산시 일어나는 형변환1</vt:lpstr>
      <vt:lpstr>2-4-2. 연산시 일어나는 형변환2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2020-06-03T09:01:25.631</dcterms:modified>
  <cp:revision>155</cp:revision>
  <dc:title>PowerPoint 프레젠테이션</dc:title>
  <cp:version/>
</cp:coreProperties>
</file>