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1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handoutMaster" Target="handoutMasters/handoutMaster1.xml"  /><Relationship Id="rId30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public static void main(String[] args) {</a:t>
            </a:r>
            <a:endParaRPr lang="en-US" altLang="en-US"/>
          </a:p>
          <a:p>
            <a:pPr>
              <a:defRPr/>
            </a:pPr>
            <a:r>
              <a:rPr lang="en-US" altLang="en-US"/>
              <a:t>		</a:t>
            </a:r>
            <a:endParaRPr lang="en-US" altLang="en-US"/>
          </a:p>
          <a:p>
            <a:pPr>
              <a:defRPr/>
            </a:pPr>
            <a:r>
              <a:rPr lang="en-US" altLang="en-US"/>
              <a:t>		int a = 192;</a:t>
            </a:r>
            <a:endParaRPr lang="en-US" altLang="en-US"/>
          </a:p>
          <a:p>
            <a:pPr>
              <a:defRPr/>
            </a:pPr>
            <a:r>
              <a:rPr lang="en-US" altLang="en-US"/>
              <a:t>		System.out.println("a(192)\t" + toBinaryString(a) + "\t" + a);</a:t>
            </a:r>
            <a:endParaRPr lang="en-US" altLang="en-US"/>
          </a:p>
          <a:p>
            <a:pPr>
              <a:defRPr/>
            </a:pPr>
            <a:r>
              <a:rPr lang="en-US" altLang="en-US"/>
              <a:t>		</a:t>
            </a:r>
            <a:endParaRPr lang="en-US" altLang="en-US"/>
          </a:p>
          <a:p>
            <a:pPr>
              <a:defRPr/>
            </a:pPr>
            <a:r>
              <a:rPr lang="en-US" altLang="en-US"/>
              <a:t>		int a1 = a &lt;&lt; 3;</a:t>
            </a:r>
            <a:endParaRPr lang="en-US" altLang="en-US"/>
          </a:p>
          <a:p>
            <a:pPr>
              <a:defRPr/>
            </a:pPr>
            <a:r>
              <a:rPr lang="en-US" altLang="en-US"/>
              <a:t>		System.out.println("a&lt;&lt;3\t" + toBinaryString(a1) + "\t" + a1);</a:t>
            </a:r>
            <a:endParaRPr lang="en-US" altLang="en-US"/>
          </a:p>
          <a:p>
            <a:pPr>
              <a:defRPr/>
            </a:pPr>
            <a:r>
              <a:rPr lang="en-US" altLang="en-US"/>
              <a:t>		</a:t>
            </a:r>
            <a:endParaRPr lang="en-US" altLang="en-US"/>
          </a:p>
          <a:p>
            <a:pPr>
              <a:defRPr/>
            </a:pPr>
            <a:r>
              <a:rPr lang="en-US" altLang="en-US"/>
              <a:t>		int a2 = a &gt;&gt; 3;</a:t>
            </a:r>
            <a:endParaRPr lang="en-US" altLang="en-US"/>
          </a:p>
          <a:p>
            <a:pPr>
              <a:defRPr/>
            </a:pPr>
            <a:r>
              <a:rPr lang="en-US" altLang="en-US"/>
              <a:t>		System.out.println("a&gt;&gt;3\t" + toBinaryString(a2) + "\t" + a2);</a:t>
            </a:r>
            <a:endParaRPr lang="en-US" altLang="en-US"/>
          </a:p>
          <a:p>
            <a:pPr>
              <a:defRPr/>
            </a:pPr>
            <a:r>
              <a:rPr lang="en-US" altLang="en-US"/>
              <a:t>		</a:t>
            </a:r>
            <a:endParaRPr lang="en-US" altLang="en-US"/>
          </a:p>
          <a:p>
            <a:pPr>
              <a:defRPr/>
            </a:pPr>
            <a:r>
              <a:rPr lang="en-US" altLang="en-US"/>
              <a:t>		int b = -192;</a:t>
            </a:r>
            <a:endParaRPr lang="en-US" altLang="en-US"/>
          </a:p>
          <a:p>
            <a:pPr>
              <a:defRPr/>
            </a:pPr>
            <a:r>
              <a:rPr lang="en-US" altLang="en-US"/>
              <a:t>		System.out.println("b(-192)\t" + toBinaryString(b) + "\t" + b);</a:t>
            </a:r>
            <a:endParaRPr lang="en-US" altLang="en-US"/>
          </a:p>
          <a:p>
            <a:pPr>
              <a:defRPr/>
            </a:pPr>
            <a:r>
              <a:rPr lang="en-US" altLang="en-US"/>
              <a:t>		</a:t>
            </a:r>
            <a:endParaRPr lang="en-US" altLang="en-US"/>
          </a:p>
          <a:p>
            <a:pPr>
              <a:defRPr/>
            </a:pPr>
            <a:r>
              <a:rPr lang="en-US" altLang="en-US"/>
              <a:t>		int b1 = b &lt;&lt; 3;</a:t>
            </a:r>
            <a:endParaRPr lang="en-US" altLang="en-US"/>
          </a:p>
          <a:p>
            <a:pPr>
              <a:defRPr/>
            </a:pPr>
            <a:r>
              <a:rPr lang="en-US" altLang="en-US"/>
              <a:t>		System.out.println("b&lt;&lt;3\t" + toBinaryString(b1) + "\t" + b1);</a:t>
            </a:r>
            <a:endParaRPr lang="en-US" altLang="en-US"/>
          </a:p>
          <a:p>
            <a:pPr>
              <a:defRPr/>
            </a:pPr>
            <a:r>
              <a:rPr lang="en-US" altLang="en-US"/>
              <a:t>		</a:t>
            </a:r>
            <a:endParaRPr lang="en-US" altLang="en-US"/>
          </a:p>
          <a:p>
            <a:pPr>
              <a:defRPr/>
            </a:pPr>
            <a:r>
              <a:rPr lang="en-US" altLang="en-US"/>
              <a:t>		int b2 = b &gt;&gt; 3;</a:t>
            </a:r>
            <a:endParaRPr lang="en-US" altLang="en-US"/>
          </a:p>
          <a:p>
            <a:pPr>
              <a:defRPr/>
            </a:pPr>
            <a:r>
              <a:rPr lang="en-US" altLang="en-US"/>
              <a:t>		System.out.println("b&gt;&gt;3\t" + toBinaryString(b2) + "\t" + b2);</a:t>
            </a:r>
            <a:endParaRPr lang="en-US" altLang="en-US"/>
          </a:p>
          <a:p>
            <a:pPr>
              <a:defRPr/>
            </a:pPr>
            <a:r>
              <a:rPr lang="en-US" altLang="en-US"/>
              <a:t>		</a:t>
            </a:r>
            <a:endParaRPr lang="en-US" altLang="en-US"/>
          </a:p>
          <a:p>
            <a:pPr>
              <a:defRPr/>
            </a:pPr>
            <a:r>
              <a:rPr lang="en-US" altLang="en-US"/>
              <a:t>		int b3 = b &gt;&gt;&gt; 3;</a:t>
            </a:r>
            <a:endParaRPr lang="en-US" altLang="en-US"/>
          </a:p>
          <a:p>
            <a:pPr>
              <a:defRPr/>
            </a:pPr>
            <a:r>
              <a:rPr lang="en-US" altLang="en-US"/>
              <a:t>		System.out.println("b&gt;&gt;&gt;3\t" + toBinaryString(b3) + "\t" + b3);</a:t>
            </a:r>
            <a:endParaRPr lang="en-US" altLang="en-US"/>
          </a:p>
          <a:p>
            <a:pPr>
              <a:defRPr/>
            </a:pPr>
            <a:r>
              <a:rPr lang="en-US" altLang="en-US"/>
              <a:t>		</a:t>
            </a:r>
            <a:endParaRPr lang="en-US" altLang="en-US"/>
          </a:p>
          <a:p>
            <a:pPr>
              <a:defRPr/>
            </a:pPr>
            <a:r>
              <a:rPr lang="en-US" altLang="en-US"/>
              <a:t>	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	private static String toBinaryString(int num) {</a:t>
            </a:r>
            <a:endParaRPr lang="en-US" altLang="en-US"/>
          </a:p>
          <a:p>
            <a:pPr>
              <a:defRPr/>
            </a:pPr>
            <a:r>
              <a:rPr lang="en-US" altLang="en-US"/>
              <a:t>		String s = Long.toBinaryString(num | 0xFFFFFFFF00000000L);</a:t>
            </a:r>
            <a:endParaRPr lang="en-US" altLang="en-US"/>
          </a:p>
          <a:p>
            <a:pPr>
              <a:defRPr/>
            </a:pPr>
            <a:r>
              <a:rPr lang="en-US" altLang="en-US"/>
              <a:t>		return s.substring(32);</a:t>
            </a:r>
            <a:endParaRPr lang="en-US" altLang="en-US"/>
          </a:p>
          <a:p>
            <a:pPr>
              <a:defRPr/>
            </a:pPr>
            <a:r>
              <a:rPr lang="en-US" altLang="en-US"/>
              <a:t>	}</a:t>
            </a:r>
            <a:endParaRPr lang="en-US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E45A68-727D-4672-B4AC-7B30446123CC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연산자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산술 연산자</a:t>
            </a:r>
            <a:r>
              <a:rPr lang="en-US" altLang="ko-KR"/>
              <a:t>(+,</a:t>
            </a:r>
            <a:r>
              <a:rPr lang="ko-KR" altLang="en-US"/>
              <a:t> </a:t>
            </a:r>
            <a:r>
              <a:rPr lang="en-US" altLang="ko-KR"/>
              <a:t>-,</a:t>
            </a:r>
            <a:r>
              <a:rPr lang="ko-KR" altLang="en-US"/>
              <a:t> </a:t>
            </a:r>
            <a:r>
              <a:rPr lang="en-US" altLang="ko-KR"/>
              <a:t>*,</a:t>
            </a:r>
            <a:r>
              <a:rPr lang="ko-KR" altLang="en-US"/>
              <a:t> </a:t>
            </a:r>
            <a:r>
              <a:rPr lang="en-US" altLang="ko-KR"/>
              <a:t>/,</a:t>
            </a:r>
            <a:r>
              <a:rPr lang="ko-KR" altLang="en-US"/>
              <a:t> </a:t>
            </a:r>
            <a:r>
              <a:rPr lang="en-US" altLang="ko-KR"/>
              <a:t>%)</a:t>
            </a:r>
            <a:endParaRPr lang="en-US" altLang="ko-KR"/>
          </a:p>
        </p:txBody>
      </p:sp>
      <p:sp>
        <p:nvSpPr>
          <p:cNvPr id="42" name=""/>
          <p:cNvSpPr txBox="1"/>
          <p:nvPr/>
        </p:nvSpPr>
        <p:spPr>
          <a:xfrm>
            <a:off x="1943708" y="3943691"/>
            <a:ext cx="5256584" cy="17598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%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연산은 정수 나눗셈에서 몫을 제외한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나머지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값을 도출합니다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정수의 나눗셈은 소수점 이하가 버려진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몫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이 도출됩니다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1439652" y="3645024"/>
            <a:ext cx="6264696" cy="2304255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9503" y="1205772"/>
            <a:ext cx="5284994" cy="222322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관계 연산자</a:t>
            </a:r>
            <a:r>
              <a:rPr lang="en-US" altLang="ko-KR"/>
              <a:t>(&lt;,</a:t>
            </a:r>
            <a:r>
              <a:rPr lang="ko-KR" altLang="en-US"/>
              <a:t> </a:t>
            </a:r>
            <a:r>
              <a:rPr lang="en-US" altLang="ko-KR"/>
              <a:t>&lt;=,</a:t>
            </a:r>
            <a:r>
              <a:rPr lang="ko-KR" altLang="en-US"/>
              <a:t> </a:t>
            </a:r>
            <a:r>
              <a:rPr lang="en-US" altLang="ko-KR"/>
              <a:t>&gt;,</a:t>
            </a:r>
            <a:r>
              <a:rPr lang="ko-KR" altLang="en-US"/>
              <a:t> </a:t>
            </a:r>
            <a:r>
              <a:rPr lang="en-US" altLang="ko-KR"/>
              <a:t>&gt;=,</a:t>
            </a:r>
            <a:r>
              <a:rPr lang="ko-KR" altLang="en-US"/>
              <a:t> </a:t>
            </a:r>
            <a:r>
              <a:rPr lang="en-US" altLang="ko-KR"/>
              <a:t>==,</a:t>
            </a:r>
            <a:r>
              <a:rPr lang="ko-KR" altLang="en-US"/>
              <a:t> </a:t>
            </a:r>
            <a:r>
              <a:rPr lang="en-US" altLang="ko-KR"/>
              <a:t>!=)</a:t>
            </a:r>
            <a:endParaRPr lang="en-US" altLang="ko-KR"/>
          </a:p>
        </p:txBody>
      </p:sp>
      <p:sp>
        <p:nvSpPr>
          <p:cNvPr id="42" name=""/>
          <p:cNvSpPr txBox="1"/>
          <p:nvPr/>
        </p:nvSpPr>
        <p:spPr>
          <a:xfrm>
            <a:off x="1619672" y="3789040"/>
            <a:ext cx="5976664" cy="22860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 관계 연산은 두 값을 비교하여 조건이 맞으면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true, 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틀리면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false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를 반환합니다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비교되는 숫자의 자료형이 다를 경우 큰 쪽으로 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맞추어 비교를 진행합니다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동등비교시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(==,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!=)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객체의 경우 실제 값이 아닌 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주소값을 비교합니다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차후 객체파트에서 자세히 설명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instanceof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연산자도 차후 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객체와 클래스 파트에서 설명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1439652" y="3645024"/>
            <a:ext cx="6264696" cy="266429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87923" y="836712"/>
            <a:ext cx="6168154" cy="259228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2-3.</a:t>
            </a:r>
            <a:r>
              <a:rPr lang="ko-KR" altLang="en-US"/>
              <a:t> 비트 연산자</a:t>
            </a:r>
            <a:r>
              <a:rPr lang="en-US" altLang="ko-KR"/>
              <a:t>(&amp;,</a:t>
            </a:r>
            <a:r>
              <a:rPr lang="ko-KR" altLang="en-US"/>
              <a:t> </a:t>
            </a:r>
            <a:r>
              <a:rPr lang="en-US" altLang="ko-KR"/>
              <a:t>|,</a:t>
            </a:r>
            <a:r>
              <a:rPr lang="ko-KR" altLang="en-US"/>
              <a:t> </a:t>
            </a:r>
            <a:r>
              <a:rPr lang="en-US" altLang="ko-KR"/>
              <a:t>^)</a:t>
            </a:r>
            <a:endParaRPr lang="en-US" altLang="ko-KR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3568" y="1437903"/>
            <a:ext cx="7945438" cy="13430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2175" y="3212976"/>
            <a:ext cx="5013959" cy="1615440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88224" y="3222868"/>
            <a:ext cx="1857776" cy="150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2-4-1.</a:t>
            </a:r>
            <a:r>
              <a:rPr lang="ko-KR" altLang="en-US"/>
              <a:t> 비트 이동 연산자</a:t>
            </a:r>
            <a:r>
              <a:rPr lang="en-US" altLang="ko-KR"/>
              <a:t>(&lt;&lt;,</a:t>
            </a:r>
            <a:r>
              <a:rPr lang="ko-KR" altLang="en-US"/>
              <a:t> </a:t>
            </a:r>
            <a:r>
              <a:rPr lang="en-US" altLang="ko-KR"/>
              <a:t>&gt;&gt;,</a:t>
            </a:r>
            <a:r>
              <a:rPr lang="ko-KR" altLang="en-US"/>
              <a:t> </a:t>
            </a:r>
            <a:r>
              <a:rPr lang="en-US" altLang="ko-KR"/>
              <a:t>&gt;&gt;&gt;)</a:t>
            </a:r>
            <a:endParaRPr lang="en-US" altLang="ko-KR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5656" y="1212353"/>
            <a:ext cx="6264696" cy="1352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3" name=""/>
          <p:cNvSpPr txBox="1"/>
          <p:nvPr/>
        </p:nvSpPr>
        <p:spPr>
          <a:xfrm>
            <a:off x="1583668" y="3212976"/>
            <a:ext cx="5976664" cy="25572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b="1"/>
              <a:t>-</a:t>
            </a:r>
            <a:r>
              <a:rPr lang="ko-KR" altLang="en-US" b="1"/>
              <a:t> </a:t>
            </a:r>
            <a:r>
              <a:rPr lang="en-US" altLang="ko-KR" b="1"/>
              <a:t>&lt;&lt;</a:t>
            </a:r>
            <a:r>
              <a:rPr lang="ko-KR" altLang="en-US" b="1"/>
              <a:t> </a:t>
            </a:r>
            <a:r>
              <a:rPr lang="en-US" altLang="ko-KR" b="1"/>
              <a:t>:	</a:t>
            </a:r>
            <a:r>
              <a:rPr lang="ko-KR" altLang="en-US" b="1"/>
              <a:t>왼쪽으로 비트 이동</a:t>
            </a:r>
            <a:r>
              <a:rPr lang="en-US" altLang="ko-KR" b="1"/>
              <a:t>, </a:t>
            </a:r>
            <a:r>
              <a:rPr lang="ko-KR" altLang="en-US" b="1"/>
              <a:t>오른쪽에 채워지는 비트는 </a:t>
            </a:r>
            <a:r>
              <a:rPr lang="en-US" altLang="ko-KR" b="1"/>
              <a:t>0, 2</a:t>
            </a:r>
            <a:r>
              <a:rPr lang="ko-KR" altLang="en-US" b="1"/>
              <a:t>를</a:t>
            </a:r>
            <a:r>
              <a:rPr lang="en-US" altLang="ko-KR" b="1"/>
              <a:t> </a:t>
            </a:r>
            <a:r>
              <a:rPr lang="ko-KR" altLang="en-US" b="1"/>
              <a:t>곱한 결과</a:t>
            </a:r>
            <a:endParaRPr lang="ko-KR" altLang="en-US" b="1"/>
          </a:p>
          <a:p>
            <a:pPr>
              <a:lnSpc>
                <a:spcPct val="150000"/>
              </a:lnSpc>
              <a:defRPr/>
            </a:pPr>
            <a:r>
              <a:rPr lang="en-US" altLang="ko-KR" b="1"/>
              <a:t>-</a:t>
            </a:r>
            <a:r>
              <a:rPr lang="ko-KR" altLang="en-US" b="1"/>
              <a:t> </a:t>
            </a:r>
            <a:r>
              <a:rPr lang="en-US" altLang="ko-KR" b="1"/>
              <a:t>&gt;&gt;</a:t>
            </a:r>
            <a:r>
              <a:rPr lang="ko-KR" altLang="en-US" b="1"/>
              <a:t> </a:t>
            </a:r>
            <a:r>
              <a:rPr lang="en-US" altLang="ko-KR" b="1"/>
              <a:t>:	</a:t>
            </a:r>
            <a:r>
              <a:rPr lang="ko-KR" altLang="en-US" b="1"/>
              <a:t>오른쪽으로 비트 이동</a:t>
            </a:r>
            <a:r>
              <a:rPr lang="en-US" altLang="ko-KR" b="1"/>
              <a:t>, </a:t>
            </a:r>
            <a:r>
              <a:rPr lang="ko-KR" altLang="en-US" b="1"/>
              <a:t>채워지는 비트는 부호비트</a:t>
            </a:r>
            <a:r>
              <a:rPr lang="en-US" altLang="ko-KR" b="1"/>
              <a:t>, 2</a:t>
            </a:r>
            <a:r>
              <a:rPr lang="ko-KR" altLang="en-US" b="1"/>
              <a:t>로 나눈 결과</a:t>
            </a:r>
            <a:endParaRPr lang="ko-KR" altLang="en-US" b="1"/>
          </a:p>
          <a:p>
            <a:pPr>
              <a:lnSpc>
                <a:spcPct val="150000"/>
              </a:lnSpc>
              <a:defRPr/>
            </a:pPr>
            <a:r>
              <a:rPr lang="en-US" altLang="ko-KR" b="1"/>
              <a:t>-</a:t>
            </a:r>
            <a:r>
              <a:rPr lang="ko-KR" altLang="en-US" b="1"/>
              <a:t> </a:t>
            </a:r>
            <a:r>
              <a:rPr lang="en-US" altLang="ko-KR" b="1"/>
              <a:t>&gt;&gt;&gt;</a:t>
            </a:r>
            <a:r>
              <a:rPr lang="ko-KR" altLang="en-US" b="1"/>
              <a:t> </a:t>
            </a:r>
            <a:r>
              <a:rPr lang="en-US" altLang="ko-KR" b="1"/>
              <a:t>:	</a:t>
            </a:r>
            <a:r>
              <a:rPr lang="ko-KR" altLang="en-US" b="1"/>
              <a:t>오른쪽으로 비트이동</a:t>
            </a:r>
            <a:r>
              <a:rPr lang="en-US" altLang="ko-KR" b="1"/>
              <a:t>, </a:t>
            </a:r>
            <a:r>
              <a:rPr lang="ko-KR" altLang="en-US" b="1"/>
              <a:t>채워지는 비트는 무조건 </a:t>
            </a:r>
            <a:r>
              <a:rPr lang="en-US" altLang="ko-KR" b="1"/>
              <a:t>0, </a:t>
            </a:r>
            <a:r>
              <a:rPr lang="ko-KR" altLang="en-US" b="1"/>
              <a:t>음수가 양수로 바뀔 수 있음</a:t>
            </a:r>
            <a:endParaRPr lang="ko-KR" altLang="en-US" b="1"/>
          </a:p>
        </p:txBody>
      </p:sp>
      <p:sp>
        <p:nvSpPr>
          <p:cNvPr id="54" name=""/>
          <p:cNvSpPr/>
          <p:nvPr/>
        </p:nvSpPr>
        <p:spPr>
          <a:xfrm>
            <a:off x="1439652" y="3140968"/>
            <a:ext cx="6264696" cy="266429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2-4-2.</a:t>
            </a:r>
            <a:r>
              <a:rPr lang="ko-KR" altLang="en-US"/>
              <a:t> 비트 이동 연산자</a:t>
            </a:r>
            <a:r>
              <a:rPr lang="en-US" altLang="ko-KR"/>
              <a:t>(&lt;&lt;,</a:t>
            </a:r>
            <a:r>
              <a:rPr lang="ko-KR" altLang="en-US"/>
              <a:t> </a:t>
            </a:r>
            <a:r>
              <a:rPr lang="en-US" altLang="ko-KR"/>
              <a:t>&gt;&gt;,</a:t>
            </a:r>
            <a:r>
              <a:rPr lang="ko-KR" altLang="en-US"/>
              <a:t> </a:t>
            </a:r>
            <a:r>
              <a:rPr lang="en-US" altLang="ko-KR"/>
              <a:t>&gt;&gt;&gt;)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예시</a:t>
            </a:r>
            <a:endParaRPr lang="ko-KR" altLang="en-US"/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3608" y="1628800"/>
            <a:ext cx="7341781" cy="2933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2-5-1.</a:t>
            </a:r>
            <a:r>
              <a:rPr lang="ko-KR" altLang="en-US"/>
              <a:t> 논리 연산자</a:t>
            </a:r>
            <a:r>
              <a:rPr lang="en-US" altLang="ko-KR"/>
              <a:t>(&amp;,</a:t>
            </a:r>
            <a:r>
              <a:rPr lang="ko-KR" altLang="en-US"/>
              <a:t> </a:t>
            </a:r>
            <a:r>
              <a:rPr lang="en-US" altLang="ko-KR"/>
              <a:t>|,</a:t>
            </a:r>
            <a:r>
              <a:rPr lang="ko-KR" altLang="en-US"/>
              <a:t> </a:t>
            </a:r>
            <a:r>
              <a:rPr lang="en-US" altLang="ko-KR"/>
              <a:t>&amp;&amp;,</a:t>
            </a:r>
            <a:r>
              <a:rPr lang="ko-KR" altLang="en-US"/>
              <a:t> </a:t>
            </a:r>
            <a:r>
              <a:rPr lang="en-US" altLang="ko-KR"/>
              <a:t>||)</a:t>
            </a:r>
            <a:endParaRPr lang="en-US" altLang="ko-KR"/>
          </a:p>
        </p:txBody>
      </p:sp>
      <p:sp>
        <p:nvSpPr>
          <p:cNvPr id="53" name=""/>
          <p:cNvSpPr txBox="1"/>
          <p:nvPr/>
        </p:nvSpPr>
        <p:spPr>
          <a:xfrm>
            <a:off x="1205626" y="3212976"/>
            <a:ext cx="6732748" cy="29763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ko-KR" altLang="ko-KR" b="1"/>
              <a:t>- 좌항과 우항의 논리값을 연산하는 연산자입니다.</a:t>
            </a:r>
            <a:endParaRPr lang="ko-KR" altLang="ko-KR" b="1"/>
          </a:p>
          <a:p>
            <a:pPr>
              <a:lnSpc>
                <a:spcPct val="150000"/>
              </a:lnSpc>
              <a:defRPr/>
            </a:pPr>
            <a:r>
              <a:rPr lang="ko-KR" altLang="ko-KR" b="1"/>
              <a:t>1. &amp;, &amp;&amp;: 양쪽 항의 논리값이 모두 true일 경우에만</a:t>
            </a:r>
            <a:r>
              <a:rPr lang="ko-KR" altLang="en-US" b="1"/>
              <a:t> </a:t>
            </a:r>
            <a:endParaRPr lang="ko-KR" altLang="ko-KR" b="1"/>
          </a:p>
          <a:p>
            <a:pPr>
              <a:lnSpc>
                <a:spcPct val="150000"/>
              </a:lnSpc>
              <a:defRPr/>
            </a:pPr>
            <a:r>
              <a:rPr lang="ko-KR" altLang="en-US" b="1"/>
              <a:t>    </a:t>
            </a:r>
            <a:r>
              <a:rPr lang="ko-KR" altLang="ko-KR" b="1"/>
              <a:t>전체 결과를 true로 도출.</a:t>
            </a:r>
            <a:endParaRPr lang="ko-KR" altLang="ko-KR" b="1"/>
          </a:p>
          <a:p>
            <a:pPr>
              <a:lnSpc>
                <a:spcPct val="150000"/>
              </a:lnSpc>
              <a:defRPr/>
            </a:pPr>
            <a:r>
              <a:rPr lang="ko-KR" altLang="ko-KR" b="1"/>
              <a:t>2. |, ||: 양쪽 항 중에 한쪽만 true여도 전체 결과를</a:t>
            </a:r>
            <a:r>
              <a:rPr lang="ko-KR" altLang="en-US" b="1"/>
              <a:t> </a:t>
            </a:r>
            <a:r>
              <a:rPr lang="ko-KR" altLang="ko-KR" b="1"/>
              <a:t>true로 도출	 </a:t>
            </a:r>
            <a:endParaRPr lang="ko-KR" altLang="ko-KR" b="1"/>
          </a:p>
          <a:p>
            <a:pPr>
              <a:lnSpc>
                <a:spcPct val="150000"/>
              </a:lnSpc>
              <a:defRPr/>
            </a:pPr>
            <a:r>
              <a:rPr lang="ko-KR" altLang="ko-KR" b="1"/>
              <a:t>- 단축 평가(&amp;&amp;, ||): 좌항에서 전체 논리연산의 결과가 판명날 </a:t>
            </a:r>
            <a:r>
              <a:rPr lang="ko-KR" altLang="en-US" b="1"/>
              <a:t>                  경우</a:t>
            </a:r>
            <a:r>
              <a:rPr lang="ko-KR" altLang="ko-KR" b="1"/>
              <a:t> 우항의 연산을 무시합니다.</a:t>
            </a:r>
            <a:endParaRPr lang="ko-KR" altLang="ko-KR" b="1"/>
          </a:p>
        </p:txBody>
      </p:sp>
      <p:sp>
        <p:nvSpPr>
          <p:cNvPr id="54" name=""/>
          <p:cNvSpPr/>
          <p:nvPr/>
        </p:nvSpPr>
        <p:spPr>
          <a:xfrm>
            <a:off x="1043608" y="3140968"/>
            <a:ext cx="7056784" cy="32403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91680" y="908720"/>
            <a:ext cx="5616624" cy="21134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"/>
          <p:cNvSpPr/>
          <p:nvPr/>
        </p:nvSpPr>
        <p:spPr>
          <a:xfrm>
            <a:off x="1691680" y="836712"/>
            <a:ext cx="5544616" cy="50405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2-5-2.</a:t>
            </a:r>
            <a:r>
              <a:rPr lang="ko-KR" altLang="en-US"/>
              <a:t> 논리 연산자</a:t>
            </a:r>
            <a:r>
              <a:rPr lang="en-US" altLang="ko-KR"/>
              <a:t>(&amp;,</a:t>
            </a:r>
            <a:r>
              <a:rPr lang="ko-KR" altLang="en-US"/>
              <a:t> </a:t>
            </a:r>
            <a:r>
              <a:rPr lang="en-US" altLang="ko-KR"/>
              <a:t>|,</a:t>
            </a:r>
            <a:r>
              <a:rPr lang="ko-KR" altLang="en-US"/>
              <a:t> </a:t>
            </a:r>
            <a:r>
              <a:rPr lang="en-US" altLang="ko-KR"/>
              <a:t>&amp;&amp;,</a:t>
            </a:r>
            <a:r>
              <a:rPr lang="ko-KR" altLang="en-US"/>
              <a:t> </a:t>
            </a:r>
            <a:r>
              <a:rPr lang="en-US" altLang="ko-KR"/>
              <a:t>||)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예시</a:t>
            </a: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1691680" y="836712"/>
            <a:ext cx="5544616" cy="50405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68" y="1432952"/>
            <a:ext cx="4617720" cy="1203960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1111" y="1511443"/>
            <a:ext cx="2095343" cy="1053460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3028" y="3573016"/>
            <a:ext cx="4671059" cy="1150620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33290" y="3573016"/>
            <a:ext cx="2071157" cy="1080120"/>
          </a:xfrm>
          <a:prstGeom prst="rect">
            <a:avLst/>
          </a:prstGeom>
        </p:spPr>
      </p:pic>
      <p:sp>
        <p:nvSpPr>
          <p:cNvPr id="62" name=""/>
          <p:cNvSpPr/>
          <p:nvPr/>
        </p:nvSpPr>
        <p:spPr>
          <a:xfrm>
            <a:off x="5508104" y="1844823"/>
            <a:ext cx="792088" cy="4320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3" name=""/>
          <p:cNvSpPr/>
          <p:nvPr/>
        </p:nvSpPr>
        <p:spPr>
          <a:xfrm>
            <a:off x="5508104" y="3933056"/>
            <a:ext cx="792088" cy="4320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항 연산자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3-1-1.</a:t>
            </a:r>
            <a:r>
              <a:rPr lang="ko-KR" altLang="en-US"/>
              <a:t> 조건 연산자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6" name=""/>
          <p:cNvSpPr/>
          <p:nvPr/>
        </p:nvSpPr>
        <p:spPr>
          <a:xfrm>
            <a:off x="1691680" y="836712"/>
            <a:ext cx="5544616" cy="50405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106" y="888901"/>
            <a:ext cx="7697788" cy="7398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5144" y="2148840"/>
            <a:ext cx="4953000" cy="1280159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83001" y="2420888"/>
            <a:ext cx="2581486" cy="648071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9592" y="4077072"/>
            <a:ext cx="4975860" cy="1264920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27942" y="4365104"/>
            <a:ext cx="2464537" cy="650363"/>
          </a:xfrm>
          <a:prstGeom prst="rect">
            <a:avLst/>
          </a:prstGeom>
        </p:spPr>
      </p:pic>
      <p:sp>
        <p:nvSpPr>
          <p:cNvPr id="63" name=""/>
          <p:cNvSpPr/>
          <p:nvPr/>
        </p:nvSpPr>
        <p:spPr>
          <a:xfrm>
            <a:off x="5940152" y="2564904"/>
            <a:ext cx="360040" cy="3600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4" name=""/>
          <p:cNvSpPr/>
          <p:nvPr/>
        </p:nvSpPr>
        <p:spPr>
          <a:xfrm>
            <a:off x="5940152" y="4509120"/>
            <a:ext cx="360040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3-1-2.</a:t>
            </a:r>
            <a:r>
              <a:rPr lang="ko-KR" altLang="en-US"/>
              <a:t> </a:t>
            </a:r>
            <a:r>
              <a:rPr lang="en-US" altLang="ko-KR"/>
              <a:t>Quiz</a:t>
            </a:r>
            <a:endParaRPr lang="en-US" altLang="ko-KR"/>
          </a:p>
        </p:txBody>
      </p:sp>
      <p:sp>
        <p:nvSpPr>
          <p:cNvPr id="42" name=""/>
          <p:cNvSpPr txBox="1"/>
          <p:nvPr/>
        </p:nvSpPr>
        <p:spPr>
          <a:xfrm>
            <a:off x="1799692" y="2434972"/>
            <a:ext cx="5544616" cy="14302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위의 출력 결과와 같이 돈이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5000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 이상이면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육개장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”,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원이면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굶어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!”,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 이상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5000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 미만이면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라면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을 선택하도록 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항 연산자를 사용하여 코딩하세요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1439652" y="2313464"/>
            <a:ext cx="6264696" cy="1691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752" y="1196752"/>
            <a:ext cx="2658757" cy="72008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76517" y="1196752"/>
            <a:ext cx="2590965" cy="740276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0813" y="1196752"/>
            <a:ext cx="2576536" cy="72008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1060" y="5025360"/>
            <a:ext cx="7421880" cy="563880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2987824" y="4437112"/>
            <a:ext cx="3168352" cy="41873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 b="1">
                <a:solidFill>
                  <a:srgbClr val="ff6600"/>
                </a:solidFill>
              </a:rPr>
              <a:t>&lt;</a:t>
            </a:r>
            <a:r>
              <a:rPr lang="ko-KR" altLang="en-US" sz="2200" b="1">
                <a:solidFill>
                  <a:srgbClr val="ff6600"/>
                </a:solidFill>
              </a:rPr>
              <a:t> 힌트 </a:t>
            </a:r>
            <a:r>
              <a:rPr lang="en-US" altLang="ko-KR" sz="2200" b="1">
                <a:solidFill>
                  <a:srgbClr val="ff6600"/>
                </a:solidFill>
              </a:rPr>
              <a:t>&gt;</a:t>
            </a:r>
            <a:endParaRPr lang="en-US" altLang="ko-KR" sz="2200" b="1">
              <a:solidFill>
                <a:srgbClr val="ff6600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5076056" y="5085184"/>
            <a:ext cx="1224136" cy="43204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 연산자 종류</a:t>
            </a:r>
            <a:endParaRPr lang="ko-KR" altLang="en-US"/>
          </a:p>
        </p:txBody>
      </p:sp>
      <p:graphicFrame>
        <p:nvGraphicFramePr>
          <p:cNvPr id="13" name="Group 89"/>
          <p:cNvGraphicFramePr/>
          <p:nvPr/>
        </p:nvGraphicFramePr>
        <p:xfrm>
          <a:off x="320527" y="944724"/>
          <a:ext cx="8502945" cy="5364595"/>
        </p:xfrm>
        <a:graphic>
          <a:graphicData uri="http://schemas.openxmlformats.org/drawingml/2006/table">
            <a:tbl>
              <a:tblPr firstRow="1" bandRow="1"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  <a:tableStyleId>{21E4AEA4-8DFA-4A89-87EB-49C32662AFE0}</a:tableStyleId>
              </a:tblPr>
              <a:tblGrid>
                <a:gridCol w="1431425"/>
                <a:gridCol w="2596064"/>
                <a:gridCol w="4475456"/>
              </a:tblGrid>
              <a:tr h="237127"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우선 순위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연산자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연산자 설명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</a:tr>
              <a:tr h="474254">
                <a:tc rowSpan="10"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높음☝</a:t>
                      </a: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우</a:t>
                      </a: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선</a:t>
                      </a: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순</a:t>
                      </a: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위</a:t>
                      </a: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낮음☟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 ) [ ]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.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괄호</a:t>
                      </a: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소수점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참조 연산자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8563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++, --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+, -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!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~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(type)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증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감 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증가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감소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)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부호</a:t>
                      </a: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논리 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반전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)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비트 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반전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)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형 변환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712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*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, /, %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산술 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곱셈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나눗셈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나머지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712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+, -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산술 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덧셈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뺄셈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8492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&lt;&lt;, &gt;&gt;, &gt;&gt;&gt;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비트 이동 연산자 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좌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우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우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부호 포함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))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1138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&lt;, &lt;=, &gt;, &gt;=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==, !=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instanceof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비교 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대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소 비교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)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비교 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동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이 비교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)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type 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객체 형 비교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425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&amp;, |, ^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비트 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(AND, OR, XOR)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논리 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(AND, OR, XOR)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712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&amp;&amp;, ||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논리 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(Short Circuit)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712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?      :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논리연산자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(3</a:t>
                      </a: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항 연산자</a:t>
                      </a: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485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=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+=, -=, *=, /=, %=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&lt;&lt;=, &gt;&gt;=, &gt;&gt;&gt;=</a:t>
                      </a:r>
                      <a:endParaRPr kumimoji="0" lang="en-US" altLang="ko-KR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</a:rPr>
                        <a:t>&amp;=, ^=, |=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대입 연산자</a:t>
                      </a: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연산 후 대입 연산자</a:t>
                      </a: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연산 후 대입 연산자</a:t>
                      </a:r>
                      <a:endParaRPr kumimoji="0" lang="ko-KR" altLang="en-US" sz="1400" u="none" strike="noStrike" cap="none" normalizeH="0" baseline="0">
                        <a:effectLst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</a:rPr>
                        <a:t>연산 후 대입 연산자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HY헤드라인M"/>
                        <a:ea typeface="HY헤드라인M"/>
                      </a:endParaRP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a7e8ff"/>
                        </a:gs>
                        <a:gs pos="65000">
                          <a:srgbClr val="eff9ff"/>
                        </a:gs>
                        <a:gs pos="100000">
                          <a:srgbClr val="b9eeff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3-1-3.</a:t>
            </a:r>
            <a:r>
              <a:rPr lang="ko-KR" altLang="en-US"/>
              <a:t> </a:t>
            </a:r>
            <a:r>
              <a:rPr lang="en-US" altLang="ko-KR"/>
              <a:t>Quiz-</a:t>
            </a:r>
            <a:r>
              <a:rPr lang="ko-KR" altLang="en-US"/>
              <a:t> 정답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960" y="1916832"/>
            <a:ext cx="7498079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대입 연산자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대입 연산자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=,</a:t>
            </a:r>
            <a:r>
              <a:rPr lang="ko-KR" altLang="en-US"/>
              <a:t> </a:t>
            </a:r>
            <a:r>
              <a:rPr lang="en-US" altLang="ko-KR"/>
              <a:t>op= )</a:t>
            </a:r>
            <a:endParaRPr lang="en-US" altLang="ko-KR"/>
          </a:p>
        </p:txBody>
      </p:sp>
      <p:sp>
        <p:nvSpPr>
          <p:cNvPr id="56" name=""/>
          <p:cNvSpPr/>
          <p:nvPr/>
        </p:nvSpPr>
        <p:spPr>
          <a:xfrm>
            <a:off x="1691680" y="836712"/>
            <a:ext cx="5544616" cy="50405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5" name=""/>
          <p:cNvSpPr txBox="1"/>
          <p:nvPr/>
        </p:nvSpPr>
        <p:spPr>
          <a:xfrm>
            <a:off x="1205625" y="1172710"/>
            <a:ext cx="6732748" cy="19114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2000" b="1"/>
              <a:t>대입 연산자의 기본 기호는 ‘</a:t>
            </a:r>
            <a:r>
              <a:rPr lang="en-US" altLang="ko-KR" sz="2000" b="1"/>
              <a:t>=’</a:t>
            </a:r>
            <a:r>
              <a:rPr lang="ko-KR" altLang="en-US" sz="2000" b="1"/>
              <a:t>이고</a:t>
            </a:r>
            <a:r>
              <a:rPr lang="en-US" altLang="ko-KR" sz="2000" b="1"/>
              <a:t>, </a:t>
            </a:r>
            <a:r>
              <a:rPr lang="ko-KR" altLang="en-US" sz="2000" b="1"/>
              <a:t>보다 발전된 대입 연산자는 </a:t>
            </a:r>
            <a:r>
              <a:rPr lang="en-US" altLang="ko-KR" sz="2000" b="1"/>
              <a:t>x </a:t>
            </a:r>
            <a:r>
              <a:rPr lang="en-US" altLang="ko-KR" sz="2000" b="1" i="1"/>
              <a:t>operand</a:t>
            </a:r>
            <a:r>
              <a:rPr lang="en-US" altLang="ko-KR" sz="2000" b="1"/>
              <a:t>= a</a:t>
            </a:r>
            <a:r>
              <a:rPr lang="ko-KR" altLang="en-US" sz="2000" b="1"/>
              <a:t>의 형태를 가지고 있으며 이는 </a:t>
            </a:r>
            <a:r>
              <a:rPr lang="en-US" altLang="ko-KR" sz="2000" b="1"/>
              <a:t>x = x operand a </a:t>
            </a:r>
            <a:r>
              <a:rPr lang="ko-KR" altLang="en-US" sz="2000" b="1"/>
              <a:t>와 같은 역할을 합니다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 marL="0" indent="0" latinLnBrk="1">
              <a:buFont typeface="Arial"/>
              <a:buNone/>
              <a:defRPr/>
            </a:pPr>
            <a:endParaRPr lang="en-US" altLang="ko-KR" sz="2000" b="1"/>
          </a:p>
          <a:p>
            <a:pPr marL="0" indent="0" latinLnBrk="1">
              <a:buFont typeface="Arial"/>
              <a:buNone/>
              <a:defRPr/>
            </a:pPr>
            <a:r>
              <a:rPr lang="en-US" altLang="ko-KR" sz="2000" b="1"/>
              <a:t>- </a:t>
            </a:r>
            <a:r>
              <a:rPr lang="ko-KR" altLang="en-US" sz="2000" b="1"/>
              <a:t>대입 연산자에는 </a:t>
            </a:r>
            <a:r>
              <a:rPr lang="en-US" altLang="ko-KR" sz="2000" b="1"/>
              <a:t>=, +=, -=, *=, /=, %=, &lt;&lt;=, &gt;&gt;=, &gt;&gt;&gt;=, &amp;=, ^=, |= </a:t>
            </a:r>
            <a:r>
              <a:rPr lang="ko-KR" altLang="en-US" sz="2000" b="1"/>
              <a:t>등이 있습니다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sp>
        <p:nvSpPr>
          <p:cNvPr id="66" name=""/>
          <p:cNvSpPr/>
          <p:nvPr/>
        </p:nvSpPr>
        <p:spPr>
          <a:xfrm>
            <a:off x="1043608" y="1100703"/>
            <a:ext cx="7056784" cy="2184281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616" y="3649959"/>
            <a:ext cx="4511040" cy="1219200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8224" y="3645024"/>
            <a:ext cx="1457274" cy="1118612"/>
          </a:xfrm>
          <a:prstGeom prst="rect">
            <a:avLst/>
          </a:prstGeom>
        </p:spPr>
      </p:pic>
      <p:sp>
        <p:nvSpPr>
          <p:cNvPr id="69" name=""/>
          <p:cNvSpPr/>
          <p:nvPr/>
        </p:nvSpPr>
        <p:spPr>
          <a:xfrm>
            <a:off x="5796136" y="4005064"/>
            <a:ext cx="648072" cy="4320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단항 연산자</a:t>
            </a:r>
            <a:br>
              <a:rPr lang="ko-KR" altLang="en-US"/>
            </a:b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1-1-1.</a:t>
            </a:r>
            <a:r>
              <a:rPr lang="ko-KR" altLang="en-US"/>
              <a:t> 증감 연산자 </a:t>
            </a:r>
            <a:r>
              <a:rPr lang="en-US" altLang="ko-KR"/>
              <a:t>++,</a:t>
            </a:r>
            <a:r>
              <a:rPr lang="ko-KR" altLang="en-US"/>
              <a:t> </a:t>
            </a:r>
            <a:r>
              <a:rPr lang="en-US" altLang="ko-KR"/>
              <a:t>--</a:t>
            </a:r>
            <a:endParaRPr lang="en-US" altLang="ko-KR"/>
          </a:p>
        </p:txBody>
      </p:sp>
      <p:sp>
        <p:nvSpPr>
          <p:cNvPr id="35" name=""/>
          <p:cNvSpPr txBox="1"/>
          <p:nvPr/>
        </p:nvSpPr>
        <p:spPr>
          <a:xfrm>
            <a:off x="5076056" y="1304962"/>
            <a:ext cx="3456384" cy="44271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단항연산자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란 연산자 한 개에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피연산자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연산대상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 한개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 연산자를 말합니다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증감 연산자는 변수의 값을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증가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시키거나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감소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시키는 연산자입니다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증감 연산자는 연산자가 변수 앞에 붙느냐 뒤에 붙느냐에 따라 연산 결과가 달라집니다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전위 연산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증감을 선수행 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후위 연산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연산 종료후 증감을 수행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2411760" y="4077072"/>
            <a:ext cx="360040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4932040" y="1232556"/>
            <a:ext cx="3672407" cy="457270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113" y="995163"/>
            <a:ext cx="4320902" cy="30099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3608" y="4653136"/>
            <a:ext cx="2952328" cy="1417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1-1-2.</a:t>
            </a:r>
            <a:r>
              <a:rPr lang="ko-KR" altLang="en-US"/>
              <a:t> </a:t>
            </a:r>
            <a:r>
              <a:rPr lang="en-US" altLang="ko-KR"/>
              <a:t>Quiz</a:t>
            </a:r>
            <a:endParaRPr lang="en-US" altLang="ko-KR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6111" y="1484784"/>
            <a:ext cx="5791778" cy="1728192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863587" y="3861048"/>
            <a:ext cx="7416824" cy="7566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위의 코드를 보고 연산 종료 후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x,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y, z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각각 대입된 값을 구하세요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1439652" y="3717032"/>
            <a:ext cx="6264696" cy="10801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1-1-3.</a:t>
            </a:r>
            <a:r>
              <a:rPr lang="ko-KR" altLang="en-US"/>
              <a:t> </a:t>
            </a:r>
            <a:r>
              <a:rPr lang="en-US" altLang="ko-KR"/>
              <a:t>Quiz-</a:t>
            </a:r>
            <a:r>
              <a:rPr lang="ko-KR" altLang="en-US"/>
              <a:t> 정답</a:t>
            </a: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863588" y="4797152"/>
            <a:ext cx="7416824" cy="5158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x: 5, y: 17, z: 82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1547664" y="4581128"/>
            <a:ext cx="6264696" cy="10801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3648" y="1080884"/>
            <a:ext cx="6552728" cy="3284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비트 반전</a:t>
            </a:r>
            <a:r>
              <a:rPr lang="en-US" altLang="ko-KR"/>
              <a:t>(~),</a:t>
            </a:r>
            <a:r>
              <a:rPr lang="ko-KR" altLang="en-US"/>
              <a:t> 논리 반전 연산자</a:t>
            </a:r>
            <a:r>
              <a:rPr lang="en-US" altLang="ko-KR"/>
              <a:t>(!)</a:t>
            </a:r>
            <a:endParaRPr lang="en-US" altLang="ko-KR"/>
          </a:p>
        </p:txBody>
      </p:sp>
      <p:sp>
        <p:nvSpPr>
          <p:cNvPr id="42" name=""/>
          <p:cNvSpPr txBox="1"/>
          <p:nvPr/>
        </p:nvSpPr>
        <p:spPr>
          <a:xfrm>
            <a:off x="1943708" y="5048592"/>
            <a:ext cx="5256584" cy="7502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비트반전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진수의 각 비트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(0,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을 반전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논리반전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논리값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true, false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를 반전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1475656" y="4904576"/>
            <a:ext cx="6264696" cy="10801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8730" y="1082804"/>
            <a:ext cx="6606540" cy="2202180"/>
          </a:xfrm>
          <a:prstGeom prst="rect">
            <a:avLst/>
          </a:prstGeom>
        </p:spPr>
      </p:pic>
      <p:sp>
        <p:nvSpPr>
          <p:cNvPr id="45" name=""/>
          <p:cNvSpPr/>
          <p:nvPr/>
        </p:nvSpPr>
        <p:spPr>
          <a:xfrm>
            <a:off x="4211960" y="3429000"/>
            <a:ext cx="360040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67060" y="3944476"/>
            <a:ext cx="2385060" cy="708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1-3.</a:t>
            </a:r>
            <a:r>
              <a:rPr lang="ko-KR" altLang="en-US"/>
              <a:t> 형변환 연산자</a:t>
            </a: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2123728" y="2860511"/>
            <a:ext cx="5256584" cy="4244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강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pdf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파일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22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쪽을 참고하세요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1547664" y="2564904"/>
            <a:ext cx="6264696" cy="10801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항 연산자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490</ep:Words>
  <ep:PresentationFormat>화면 슬라이드 쇼(4:3)</ep:PresentationFormat>
  <ep:Paragraphs>64</ep:Paragraphs>
  <ep:Slides>23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연산자</vt:lpstr>
      <vt:lpstr>자바 연산자 종류</vt:lpstr>
      <vt:lpstr>1. 단항 연산자</vt:lpstr>
      <vt:lpstr>1-1-1. 증감 연산자 ++, --</vt:lpstr>
      <vt:lpstr>1-1-2. Quiz</vt:lpstr>
      <vt:lpstr>1-1-3. Quiz- 정답</vt:lpstr>
      <vt:lpstr>1-2. 비트 반전(~), 논리 반전 연산자(!)</vt:lpstr>
      <vt:lpstr>1-3. 형변환 연산자</vt:lpstr>
      <vt:lpstr>2. 2항 연산자</vt:lpstr>
      <vt:lpstr>2-1. 산술 연산자(+, -, *, /, %)</vt:lpstr>
      <vt:lpstr>2-2. 관계 연산자(&lt;, &lt;=, &gt;, &gt;=, ==, !=)</vt:lpstr>
      <vt:lpstr>2-3. 비트 연산자(&amp;, |, ^)</vt:lpstr>
      <vt:lpstr>2-4-1. 비트 이동 연산자(&lt;&lt;, &gt;&gt;, &gt;&gt;&gt;)</vt:lpstr>
      <vt:lpstr>2-4-2. 비트 이동 연산자(&lt;&lt;, &gt;&gt;, &gt;&gt;&gt;) - 예시</vt:lpstr>
      <vt:lpstr>2-5-1. 논리 연산자(&amp;, |, &amp;&amp;, ||)</vt:lpstr>
      <vt:lpstr>2-5-2. 논리 연산자(&amp;, |, &amp;&amp;, ||) - 예시</vt:lpstr>
      <vt:lpstr>3. 3항 연산자</vt:lpstr>
      <vt:lpstr>3-1-1. 조건 연산자( ? : )</vt:lpstr>
      <vt:lpstr>3-1-2. Quiz</vt:lpstr>
      <vt:lpstr>3-1-3. Quiz- 정답</vt:lpstr>
      <vt:lpstr>4. 대입 연산자</vt:lpstr>
      <vt:lpstr>4-1. 대입 연산자( =, op= )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2020-06-08T07:10:53.141</dcterms:modified>
  <cp:revision>178</cp:revision>
  <dc:title>PowerPoint 프레젠테이션</dc:title>
  <cp:version/>
</cp:coreProperties>
</file>