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0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59"/>
  </p:normalViewPr>
  <p:slideViewPr>
    <p:cSldViewPr>
      <p:cViewPr varScale="1">
        <p:scale>
          <a:sx n="70" d="100"/>
          <a:sy n="70" d="100"/>
        </p:scale>
        <p:origin x="-1530" y="-102"/>
      </p:cViewPr>
      <p:guideLst>
        <p:guide orient="horz" pos="2155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2021-01-05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701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2021-01-05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968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EC3569D2-49F6-4A41-AEB0-51537D697DA4}" type="datetime1">
              <a:rPr lang="ko-KR" altLang="en-US"/>
              <a:pPr lvl="0">
                <a:defRPr/>
              </a:pPr>
              <a:t>2021-01-05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21D1DA14-FE77-40ED-816D-ED067BD07CF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068960"/>
            <a:ext cx="9359900" cy="1296144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제어문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42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>
                <a:solidFill>
                  <a:schemeClr val="lt1"/>
                </a:solidFill>
              </a:rPr>
              <a:t>By SoonGu Hong(Kokono)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1-3-3.</a:t>
            </a:r>
            <a:r>
              <a:rPr lang="ko-KR" altLang="en-US"/>
              <a:t> </a:t>
            </a:r>
            <a:r>
              <a:rPr lang="en-US" altLang="ko-KR"/>
              <a:t>Quiz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91572" y="2458130"/>
            <a:ext cx="7632848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9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문제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위와 같은 결과가 나오는 프로그램을 </a:t>
            </a:r>
            <a:r>
              <a:rPr kumimoji="0" lang="ko-KR" altLang="en-US" sz="1900" b="1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코딩하세요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9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요구사항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사용자는 정수를 입력할 수 있어야 함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프로그램은 정수를 입력하고 </a:t>
            </a:r>
            <a:r>
              <a:rPr kumimoji="0" lang="ko-KR" altLang="en-US" sz="1900" b="1" i="0" u="none" strike="noStrike" kern="1200" cap="none" spc="0" normalizeH="0" baseline="0" dirty="0" err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엔터를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누르면 조건에 따라 다른 결과를 출력해야 함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입력한 정수가 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7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의 배수라면 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“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입력하신 숫자는 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7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의 배수입니다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.”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를 출력할 것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4.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입력한 정수가 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7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의 배수가 아니라면 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“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입력하신 숫자는 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7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의 배수가 아닙니다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.”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를 출력할 것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5.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입력한 정수가 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0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이라면 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“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입력한 숫자는 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0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입니다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.”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를 출력할 것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900" b="1" i="0" u="none" strike="noStrike" kern="1200" cap="none" spc="0" normalizeH="0" baseline="0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 dirty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&lt;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힌트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&gt;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 다중 분기 </a:t>
            </a:r>
            <a:r>
              <a:rPr kumimoji="0" lang="ko-KR" altLang="en-US" sz="1900" b="1" i="0" u="none" strike="noStrike" kern="1200" cap="none" spc="0" normalizeH="0" baseline="0" dirty="0" smtClean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조건문의 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순서에 주의할 것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!</a:t>
            </a:r>
          </a:p>
        </p:txBody>
      </p:sp>
      <p:sp>
        <p:nvSpPr>
          <p:cNvPr id="46" name="순서도: 처리 45"/>
          <p:cNvSpPr/>
          <p:nvPr/>
        </p:nvSpPr>
        <p:spPr>
          <a:xfrm>
            <a:off x="647564" y="2348880"/>
            <a:ext cx="7848872" cy="3971572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36888" y="962431"/>
            <a:ext cx="2987040" cy="594359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980728"/>
            <a:ext cx="3482340" cy="571500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49332" y="1652032"/>
            <a:ext cx="2430780" cy="624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1-4-1.</a:t>
            </a:r>
            <a:r>
              <a:rPr lang="ko-KR" altLang="en-US"/>
              <a:t> 중첩 </a:t>
            </a:r>
            <a:r>
              <a:rPr lang="en-US" altLang="ko-KR"/>
              <a:t>if</a:t>
            </a:r>
            <a:r>
              <a:rPr lang="ko-KR" altLang="en-US"/>
              <a:t>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80112" y="3614290"/>
            <a:ext cx="3240360" cy="2289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중첩 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if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문은 </a:t>
            </a:r>
            <a:r>
              <a:rPr kumimoji="0" lang="ko-KR" altLang="en-US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단계적 조건 분기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만들고 싶을 때 사용합니다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외부 </a:t>
            </a:r>
            <a:r>
              <a:rPr kumimoji="0" lang="en-US" altLang="ko-KR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kumimoji="0" lang="ko-KR" altLang="en-US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차 </a:t>
            </a:r>
            <a:r>
              <a:rPr kumimoji="0" lang="en-US" altLang="ko-KR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if</a:t>
            </a:r>
            <a:r>
              <a:rPr kumimoji="0" lang="ko-KR" altLang="en-US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의 조건식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만족하면 </a:t>
            </a:r>
            <a:r>
              <a:rPr kumimoji="0" lang="en-US" altLang="ko-KR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kumimoji="0" lang="ko-KR" altLang="en-US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차적으로 내부 </a:t>
            </a:r>
            <a:r>
              <a:rPr kumimoji="0" lang="en-US" altLang="ko-KR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if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 </a:t>
            </a:r>
            <a:r>
              <a:rPr kumimoji="0" lang="ko-KR" altLang="en-US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조건을 판단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하고 참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거짓에 따라 실행 코드를 결정합니다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sp>
        <p:nvSpPr>
          <p:cNvPr id="42" name="순서도: 처리 41"/>
          <p:cNvSpPr/>
          <p:nvPr/>
        </p:nvSpPr>
        <p:spPr>
          <a:xfrm>
            <a:off x="5436097" y="3429000"/>
            <a:ext cx="3456384" cy="2736304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1" name="순서도: 처리 60"/>
          <p:cNvSpPr/>
          <p:nvPr/>
        </p:nvSpPr>
        <p:spPr>
          <a:xfrm>
            <a:off x="3131840" y="955988"/>
            <a:ext cx="1800200" cy="720080"/>
          </a:xfrm>
          <a:prstGeom prst="flowChartProcess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131840" y="1119843"/>
            <a:ext cx="1872208" cy="364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rgbClr val="FF0000"/>
                </a:solidFill>
              </a:rPr>
              <a:t>외부 </a:t>
            </a:r>
            <a:r>
              <a:rPr lang="en-US" altLang="ko-KR" b="1">
                <a:solidFill>
                  <a:srgbClr val="FF0000"/>
                </a:solidFill>
              </a:rPr>
              <a:t>if </a:t>
            </a:r>
            <a:r>
              <a:rPr lang="ko-KR" altLang="en-US" b="1">
                <a:solidFill>
                  <a:srgbClr val="FF0000"/>
                </a:solidFill>
              </a:rPr>
              <a:t>조건식</a:t>
            </a:r>
          </a:p>
        </p:txBody>
      </p:sp>
      <p:cxnSp>
        <p:nvCxnSpPr>
          <p:cNvPr id="64" name="꺾인 연결선 63"/>
          <p:cNvCxnSpPr/>
          <p:nvPr/>
        </p:nvCxnSpPr>
        <p:spPr>
          <a:xfrm>
            <a:off x="4932040" y="1311826"/>
            <a:ext cx="504056" cy="1012314"/>
          </a:xfrm>
          <a:prstGeom prst="bentConnector2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65" name="꺾인 연결선 64"/>
          <p:cNvCxnSpPr>
            <a:stCxn id="62" idx="1"/>
          </p:cNvCxnSpPr>
          <p:nvPr/>
        </p:nvCxnSpPr>
        <p:spPr>
          <a:xfrm rot="10800000" flipV="1">
            <a:off x="2699792" y="1302313"/>
            <a:ext cx="432047" cy="1021826"/>
          </a:xfrm>
          <a:prstGeom prst="bentConnector2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처리 65"/>
          <p:cNvSpPr/>
          <p:nvPr/>
        </p:nvSpPr>
        <p:spPr>
          <a:xfrm>
            <a:off x="1691680" y="2431177"/>
            <a:ext cx="1872208" cy="637783"/>
          </a:xfrm>
          <a:prstGeom prst="flowChartProcess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7" name="순서도: 처리 66"/>
          <p:cNvSpPr/>
          <p:nvPr/>
        </p:nvSpPr>
        <p:spPr>
          <a:xfrm>
            <a:off x="4572000" y="2387744"/>
            <a:ext cx="1872208" cy="720080"/>
          </a:xfrm>
          <a:prstGeom prst="flowChartProcess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619672" y="2564904"/>
            <a:ext cx="1944216" cy="36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내부 </a:t>
            </a:r>
            <a:r>
              <a:rPr kumimoji="0" lang="en-US" altLang="ko-KR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if</a:t>
            </a:r>
            <a:r>
              <a:rPr kumimoji="0" lang="ko-KR" altLang="en-US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조건식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72000" y="2564904"/>
            <a:ext cx="2016224" cy="357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5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외부 </a:t>
            </a:r>
            <a:r>
              <a:rPr kumimoji="0" lang="en-US" altLang="ko-KR" sz="175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else</a:t>
            </a:r>
            <a:r>
              <a:rPr kumimoji="0" lang="ko-KR" altLang="en-US" sz="175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실행문</a:t>
            </a:r>
          </a:p>
        </p:txBody>
      </p:sp>
      <p:cxnSp>
        <p:nvCxnSpPr>
          <p:cNvPr id="70" name="꺾인 연결선 69"/>
          <p:cNvCxnSpPr/>
          <p:nvPr/>
        </p:nvCxnSpPr>
        <p:spPr>
          <a:xfrm rot="10800000" flipV="1">
            <a:off x="1115616" y="2776726"/>
            <a:ext cx="576064" cy="1012314"/>
          </a:xfrm>
          <a:prstGeom prst="bentConnector2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71" name="꺾인 연결선 70"/>
          <p:cNvCxnSpPr/>
          <p:nvPr/>
        </p:nvCxnSpPr>
        <p:spPr>
          <a:xfrm>
            <a:off x="3563888" y="2776726"/>
            <a:ext cx="504056" cy="1012314"/>
          </a:xfrm>
          <a:prstGeom prst="bentConnector2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72" name="순서도: 처리 71"/>
          <p:cNvSpPr/>
          <p:nvPr/>
        </p:nvSpPr>
        <p:spPr>
          <a:xfrm>
            <a:off x="323528" y="3803933"/>
            <a:ext cx="1800199" cy="720080"/>
          </a:xfrm>
          <a:prstGeom prst="flowChartProcess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1520" y="3990573"/>
            <a:ext cx="2016224" cy="374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내부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if 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실행문</a:t>
            </a:r>
          </a:p>
        </p:txBody>
      </p:sp>
      <p:sp>
        <p:nvSpPr>
          <p:cNvPr id="74" name="순서도: 처리 73"/>
          <p:cNvSpPr/>
          <p:nvPr/>
        </p:nvSpPr>
        <p:spPr>
          <a:xfrm>
            <a:off x="3131840" y="3844612"/>
            <a:ext cx="1944216" cy="664508"/>
          </a:xfrm>
          <a:prstGeom prst="flowChartProcess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131840" y="3988627"/>
            <a:ext cx="2016224" cy="352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5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내부 </a:t>
            </a:r>
            <a:r>
              <a:rPr kumimoji="0" lang="en-US" altLang="ko-KR" sz="175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else </a:t>
            </a:r>
            <a:r>
              <a:rPr kumimoji="0" lang="ko-KR" altLang="en-US" sz="175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실행문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59632" y="1844824"/>
            <a:ext cx="1152128" cy="452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8000"/>
                </a:solidFill>
                <a:latin typeface="맑은 고딕"/>
                <a:ea typeface="맑은 고딕"/>
                <a:cs typeface="맑은 고딕"/>
              </a:rPr>
              <a:t>true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0" y="3336051"/>
            <a:ext cx="1152128" cy="452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8000"/>
                </a:solidFill>
                <a:latin typeface="맑은 고딕"/>
                <a:ea typeface="맑은 고딕"/>
                <a:cs typeface="맑은 고딕"/>
              </a:rPr>
              <a:t>true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355976" y="1895891"/>
            <a:ext cx="1152128" cy="452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8000"/>
                </a:solidFill>
                <a:latin typeface="맑은 고딕"/>
                <a:ea typeface="맑은 고딕"/>
                <a:cs typeface="맑은 고딕"/>
              </a:rPr>
              <a:t>false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915816" y="3336051"/>
            <a:ext cx="1152128" cy="452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8000"/>
                </a:solidFill>
                <a:latin typeface="맑은 고딕"/>
                <a:ea typeface="맑은 고딕"/>
                <a:cs typeface="맑은 고딕"/>
              </a:rPr>
              <a:t>false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1-4-2.</a:t>
            </a:r>
            <a:r>
              <a:rPr lang="ko-KR" altLang="en-US"/>
              <a:t> 중첩 </a:t>
            </a:r>
            <a:r>
              <a:rPr lang="en-US" altLang="ko-KR"/>
              <a:t>if</a:t>
            </a:r>
            <a:r>
              <a:rPr lang="ko-KR" altLang="en-US"/>
              <a:t>문 사용법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24128" y="1231121"/>
            <a:ext cx="2880320" cy="439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기본적인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if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문을 만들고 해당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if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블록 내부에 새로운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if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블록을 생성합니다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전 단계에서 배운 다중 분기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if ~ else if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문도 사용가능합니다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중첩의 단계가 많아질수록 블록에 주의해서 프로그래밍해야 합니다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순서도: 처리 41"/>
          <p:cNvSpPr/>
          <p:nvPr/>
        </p:nvSpPr>
        <p:spPr>
          <a:xfrm>
            <a:off x="5641328" y="1016732"/>
            <a:ext cx="2988332" cy="482453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9552" y="980728"/>
            <a:ext cx="4896544" cy="51125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1-5-1.</a:t>
            </a:r>
            <a:r>
              <a:rPr lang="ko-KR" altLang="en-US"/>
              <a:t> 다중분기 조건문 </a:t>
            </a:r>
            <a:r>
              <a:rPr lang="en-US" altLang="ko-KR"/>
              <a:t>switch ~ case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92080" y="1340768"/>
            <a:ext cx="3240360" cy="4753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다중 분기 구현은 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if ~ else if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문으로도 구현이 가능하지만 </a:t>
            </a:r>
            <a:r>
              <a:rPr kumimoji="0" lang="ko-KR" altLang="en-US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분기의 개수가 많아질 수록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프로그램의 </a:t>
            </a:r>
            <a:r>
              <a:rPr kumimoji="0" lang="ko-KR" altLang="en-US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효율이 감소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하는 단점이 있습니다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이런 단점을 극복하기 위해 사용하는 조건 분기문이 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switch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문입니다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switch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문은 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if ~ else if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문보다 </a:t>
            </a:r>
            <a:r>
              <a:rPr kumimoji="0" lang="ko-KR" altLang="en-US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코드가 간결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하며 </a:t>
            </a:r>
            <a:r>
              <a:rPr kumimoji="0" lang="ko-KR" altLang="en-US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효율적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입니다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default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는 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else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와 같은 효과를 가집니다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순서도: 처리 41"/>
          <p:cNvSpPr/>
          <p:nvPr/>
        </p:nvSpPr>
        <p:spPr>
          <a:xfrm>
            <a:off x="5148064" y="1124744"/>
            <a:ext cx="3456384" cy="4896544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8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67544" y="1491137"/>
            <a:ext cx="4368485" cy="38757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1-5-2.</a:t>
            </a:r>
            <a:r>
              <a:rPr lang="ko-KR" altLang="en-US"/>
              <a:t> </a:t>
            </a:r>
            <a:r>
              <a:rPr lang="en-US" altLang="ko-KR"/>
              <a:t>switch</a:t>
            </a:r>
            <a:r>
              <a:rPr lang="ko-KR" altLang="en-US"/>
              <a:t>문 사용법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24128" y="908720"/>
            <a:ext cx="2880320" cy="5282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 switch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키워드를 쓰고 괄호안에 조건식이 아닌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문자열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 정수타입의 변수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씁니다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블록을 열고 변수에 저장될 경우의 수 값들을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case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와 함께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상수나 리터럴형태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적습니다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case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 흘러내려가지 않도록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break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키워드로 멈추게 합니다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4.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default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는 어떤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case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에도 걸리지 않을 때 실행할 코드를 씁니다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sp>
        <p:nvSpPr>
          <p:cNvPr id="42" name="순서도: 처리 41"/>
          <p:cNvSpPr/>
          <p:nvPr/>
        </p:nvSpPr>
        <p:spPr>
          <a:xfrm>
            <a:off x="5652120" y="908720"/>
            <a:ext cx="2988332" cy="5328592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8776" y="891540"/>
            <a:ext cx="5147320" cy="5074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1-5-3.</a:t>
            </a:r>
            <a:r>
              <a:rPr lang="ko-KR" altLang="en-US"/>
              <a:t> </a:t>
            </a:r>
            <a:r>
              <a:rPr lang="en-US" altLang="ko-KR"/>
              <a:t>Quiz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55576" y="2852936"/>
            <a:ext cx="7632848" cy="3565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문제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위와 같은 결과가 나오는 프로그램을 코딩하세요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9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요구사항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사용자는 직급을 문자열로 입력할 수 있어야 함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프로그램은 직급을 입력하고 엔터를 누르면 직급에 따라 급여정보를 출력해야 함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입력한 직급이 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사원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대리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과장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차장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부장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]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중 하나라면 각각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“[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해당직급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]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의 급여는 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[200,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300,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400,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500,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600]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만원입니다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.”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라고 출력할 것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4.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입력한 직급이 위 예시와 다르다면 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“[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입력한 값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]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은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는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없는 직급입니다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.”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를 출력할 것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900" b="1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순서도: 처리 45"/>
          <p:cNvSpPr/>
          <p:nvPr/>
        </p:nvSpPr>
        <p:spPr>
          <a:xfrm>
            <a:off x="647564" y="2780928"/>
            <a:ext cx="7848872" cy="3539524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9447" y="980728"/>
            <a:ext cx="3892552" cy="157771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88572" y="980728"/>
            <a:ext cx="3476681" cy="15841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215900" y="3573016"/>
            <a:ext cx="9359900" cy="1296144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반복문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2-1-1.</a:t>
            </a:r>
            <a:r>
              <a:rPr lang="ko-KR" altLang="en-US"/>
              <a:t> 반복문 </a:t>
            </a:r>
            <a:r>
              <a:rPr lang="en-US" altLang="ko-KR"/>
              <a:t>while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20072" y="1354715"/>
            <a:ext cx="3456384" cy="4663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while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문은 조건식을 검사하여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참일 경우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블록 내부의 코드를 실행하며 실행이 끝날 때마다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반복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적으로 조건식을 검사하여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false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가 나올 때까지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반복합니다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while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문도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if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와 마찬가지로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논리값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 도출되는 조건식이나 함수를 사용합니다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while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문은 반복 횟수를 제어하기 위한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증감식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이나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탈출문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 필요합니다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 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순서도: 처리 41"/>
          <p:cNvSpPr/>
          <p:nvPr/>
        </p:nvSpPr>
        <p:spPr>
          <a:xfrm>
            <a:off x="5076057" y="1124743"/>
            <a:ext cx="3672407" cy="4968553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순서도: 처리 42"/>
          <p:cNvSpPr/>
          <p:nvPr/>
        </p:nvSpPr>
        <p:spPr>
          <a:xfrm>
            <a:off x="1835696" y="1484784"/>
            <a:ext cx="1656184" cy="720080"/>
          </a:xfrm>
          <a:prstGeom prst="flowChartProcess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순서도: 처리 43"/>
          <p:cNvSpPr/>
          <p:nvPr/>
        </p:nvSpPr>
        <p:spPr>
          <a:xfrm>
            <a:off x="467544" y="2708920"/>
            <a:ext cx="1656184" cy="720080"/>
          </a:xfrm>
          <a:prstGeom prst="flowChartProcess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5" name="꺾인 연결선 44"/>
          <p:cNvCxnSpPr>
            <a:stCxn id="43" idx="1"/>
            <a:endCxn id="44" idx="0"/>
          </p:cNvCxnSpPr>
          <p:nvPr/>
        </p:nvCxnSpPr>
        <p:spPr>
          <a:xfrm flipH="1">
            <a:off x="1295636" y="1844824"/>
            <a:ext cx="540060" cy="864096"/>
          </a:xfrm>
          <a:prstGeom prst="bentConnector2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79712" y="1628799"/>
            <a:ext cx="1368152" cy="452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>
                <a:solidFill>
                  <a:srgbClr val="FF0000"/>
                </a:solidFill>
              </a:rPr>
              <a:t>조건식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11560" y="2852935"/>
            <a:ext cx="1368152" cy="452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실행문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23528" y="2039906"/>
            <a:ext cx="1152128" cy="452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008000"/>
                </a:solidFill>
              </a:rPr>
              <a:t>true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707904" y="1103803"/>
            <a:ext cx="1152128" cy="452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8000"/>
                </a:solidFill>
                <a:latin typeface="맑은 고딕"/>
                <a:ea typeface="맑은 고딕"/>
                <a:cs typeface="맑은 고딕"/>
              </a:rPr>
              <a:t>false</a:t>
            </a:r>
          </a:p>
        </p:txBody>
      </p:sp>
      <p:cxnSp>
        <p:nvCxnSpPr>
          <p:cNvPr id="58" name="꺾인 연결선 57"/>
          <p:cNvCxnSpPr>
            <a:stCxn id="44" idx="2"/>
          </p:cNvCxnSpPr>
          <p:nvPr/>
        </p:nvCxnSpPr>
        <p:spPr>
          <a:xfrm rot="16200000" flipH="1">
            <a:off x="1781690" y="2942946"/>
            <a:ext cx="936104" cy="1908212"/>
          </a:xfrm>
          <a:prstGeom prst="bentConnector2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/>
          <p:nvPr/>
        </p:nvCxnSpPr>
        <p:spPr>
          <a:xfrm rot="5400000" flipH="1" flipV="1">
            <a:off x="2915816" y="3140968"/>
            <a:ext cx="1440160" cy="1008112"/>
          </a:xfrm>
          <a:prstGeom prst="bentConnector3">
            <a:avLst>
              <a:gd name="adj1" fmla="val -689"/>
            </a:avLst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endCxn id="43" idx="3"/>
          </p:cNvCxnSpPr>
          <p:nvPr/>
        </p:nvCxnSpPr>
        <p:spPr>
          <a:xfrm rot="16200000" flipV="1">
            <a:off x="3203848" y="2132856"/>
            <a:ext cx="1224136" cy="648072"/>
          </a:xfrm>
          <a:prstGeom prst="bentConnector2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/>
          <p:nvPr/>
        </p:nvCxnSpPr>
        <p:spPr>
          <a:xfrm rot="16200000" flipH="1">
            <a:off x="2195736" y="2924944"/>
            <a:ext cx="3816424" cy="1224136"/>
          </a:xfrm>
          <a:prstGeom prst="bentConnector3">
            <a:avLst>
              <a:gd name="adj1" fmla="val 161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2-1-2.</a:t>
            </a:r>
            <a:r>
              <a:rPr lang="ko-KR" altLang="en-US"/>
              <a:t> </a:t>
            </a:r>
            <a:r>
              <a:rPr lang="en-US" altLang="ko-KR"/>
              <a:t>while</a:t>
            </a:r>
            <a:r>
              <a:rPr lang="ko-KR" altLang="en-US"/>
              <a:t>문 사용법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9589" y="3560350"/>
            <a:ext cx="7344815" cy="3200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반복문의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시작점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 되는 값을 저장하는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제어변수를 선언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합니다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while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문의 조건식 자리에 반복문이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끝나는 시점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조건식이나 함수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표현합니다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반복실행할 코드를 적고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번에서 만든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제어변수의 증감식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적어 반복문이 언젠가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false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 되어 종료될 수 있게 합니다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2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순서도: 처리 41"/>
          <p:cNvSpPr/>
          <p:nvPr/>
        </p:nvSpPr>
        <p:spPr>
          <a:xfrm>
            <a:off x="647564" y="3429000"/>
            <a:ext cx="7848872" cy="2736304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5279" y="1268760"/>
            <a:ext cx="8473440" cy="1897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2-1-3.</a:t>
            </a:r>
            <a:r>
              <a:rPr lang="ko-KR" altLang="en-US"/>
              <a:t> </a:t>
            </a:r>
            <a:r>
              <a:rPr lang="en-US" altLang="ko-KR"/>
              <a:t>Quiz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55576" y="2852936"/>
            <a:ext cx="7632848" cy="2983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9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문제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위와 같은 결과가 나오는 프로그램을 </a:t>
            </a:r>
            <a:r>
              <a:rPr kumimoji="0" lang="ko-KR" altLang="en-US" sz="1900" b="1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코딩하세요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9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요구사항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사용자는 정수 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개를 각각 입력할 수 있어야 함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900" b="1" i="0" u="none" strike="noStrike" kern="1200" cap="none" spc="0" normalizeH="0" baseline="0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프로그램은 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번째 정수를 입력하고 </a:t>
            </a:r>
            <a:r>
              <a:rPr kumimoji="0" lang="ko-KR" altLang="en-US" sz="1900" b="1" i="0" u="none" strike="noStrike" kern="1200" cap="none" spc="0" normalizeH="0" baseline="0" dirty="0" err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엔터를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누르면 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번째 정수부터    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번째 정수까지의 총합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(2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번째 정수포함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을 출력해야 함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900" b="1" i="0" u="none" strike="noStrike" kern="1200" cap="none" spc="0" normalizeH="0" baseline="0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1900" b="1" i="0" u="none" strike="noStrike" kern="1200" cap="none" spc="0" normalizeH="0" baseline="0" dirty="0" err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반복문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while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을 사용할 것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!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900" b="1" i="0" u="none" strike="noStrike" kern="1200" cap="none" spc="0" normalizeH="0" baseline="0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순서도: 처리 45"/>
          <p:cNvSpPr/>
          <p:nvPr/>
        </p:nvSpPr>
        <p:spPr>
          <a:xfrm>
            <a:off x="647564" y="2780928"/>
            <a:ext cx="7848872" cy="2952328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71584" y="836712"/>
            <a:ext cx="3800831" cy="16628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215900" y="3573016"/>
            <a:ext cx="9359900" cy="1296144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조건문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2-2-1.</a:t>
            </a:r>
            <a:r>
              <a:rPr lang="ko-KR" altLang="en-US"/>
              <a:t> 반복문 </a:t>
            </a:r>
            <a:r>
              <a:rPr lang="en-US" altLang="ko-KR"/>
              <a:t>do ~ while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20072" y="1027015"/>
            <a:ext cx="3456384" cy="5282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ko-KR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while문</a:t>
            </a:r>
            <a:r>
              <a:rPr kumimoji="0" lang="ko-KR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은 </a:t>
            </a:r>
            <a:r>
              <a:rPr kumimoji="0" lang="ko-KR" altLang="ko-KR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조건식을 먼저 검사</a:t>
            </a:r>
            <a:r>
              <a:rPr kumimoji="0" lang="ko-KR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하고 실행문이 반복되기 때문에 처음 실행 조건이 false라면 실행문이 단 한번도 실행되지 않습니다.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ko-KR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do ~ while문</a:t>
            </a:r>
            <a:r>
              <a:rPr kumimoji="0" lang="ko-KR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은 do 이하의 구문이 먼저 한 번 실행된 뒤에 조건식을 검사하므로 결과가 true이든 false이든 </a:t>
            </a:r>
            <a:r>
              <a:rPr kumimoji="0" lang="ko-KR" altLang="ko-KR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무조건 한번은 실행</a:t>
            </a:r>
            <a:r>
              <a:rPr kumimoji="0" lang="ko-KR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 됩니다.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ko-KR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do ~ while문은 조건식의 결과에 상관없이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루프를 반드시 한번 이상 실행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시키도록 할 때 사용합니다.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순서도: 처리 41"/>
          <p:cNvSpPr/>
          <p:nvPr/>
        </p:nvSpPr>
        <p:spPr>
          <a:xfrm>
            <a:off x="5076057" y="836712"/>
            <a:ext cx="3672407" cy="540060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순서도: 처리 42"/>
          <p:cNvSpPr/>
          <p:nvPr/>
        </p:nvSpPr>
        <p:spPr>
          <a:xfrm>
            <a:off x="1691679" y="2832766"/>
            <a:ext cx="1656184" cy="720080"/>
          </a:xfrm>
          <a:prstGeom prst="flowChartProcess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순서도: 처리 43"/>
          <p:cNvSpPr/>
          <p:nvPr/>
        </p:nvSpPr>
        <p:spPr>
          <a:xfrm>
            <a:off x="323527" y="4056902"/>
            <a:ext cx="1656184" cy="720080"/>
          </a:xfrm>
          <a:prstGeom prst="flowChartProcess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5" name="꺾인 연결선 44"/>
          <p:cNvCxnSpPr>
            <a:stCxn id="43" idx="1"/>
            <a:endCxn id="44" idx="0"/>
          </p:cNvCxnSpPr>
          <p:nvPr/>
        </p:nvCxnSpPr>
        <p:spPr>
          <a:xfrm flipH="1">
            <a:off x="1151619" y="3192806"/>
            <a:ext cx="540059" cy="864096"/>
          </a:xfrm>
          <a:prstGeom prst="bentConnector2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835695" y="2976781"/>
            <a:ext cx="1368152" cy="452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>
                <a:solidFill>
                  <a:srgbClr val="FF0000"/>
                </a:solidFill>
              </a:rPr>
              <a:t>조건식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504" y="4077072"/>
            <a:ext cx="2088233" cy="693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do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실행문 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반복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9511" y="3387888"/>
            <a:ext cx="1152128" cy="452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008000"/>
                </a:solidFill>
              </a:rPr>
              <a:t>true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563888" y="2451785"/>
            <a:ext cx="1152128" cy="452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8000"/>
                </a:solidFill>
                <a:latin typeface="맑은 고딕"/>
                <a:ea typeface="맑은 고딕"/>
                <a:cs typeface="맑은 고딕"/>
              </a:rPr>
              <a:t>false</a:t>
            </a:r>
          </a:p>
        </p:txBody>
      </p:sp>
      <p:cxnSp>
        <p:nvCxnSpPr>
          <p:cNvPr id="58" name="꺾인 연결선 57"/>
          <p:cNvCxnSpPr>
            <a:stCxn id="44" idx="2"/>
          </p:cNvCxnSpPr>
          <p:nvPr/>
        </p:nvCxnSpPr>
        <p:spPr>
          <a:xfrm rot="16200000" flipH="1">
            <a:off x="1637673" y="4290928"/>
            <a:ext cx="936104" cy="1908211"/>
          </a:xfrm>
          <a:prstGeom prst="bentConnector2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/>
          <p:nvPr/>
        </p:nvCxnSpPr>
        <p:spPr>
          <a:xfrm rot="5400000" flipH="1" flipV="1">
            <a:off x="2771799" y="4488950"/>
            <a:ext cx="1440160" cy="1008112"/>
          </a:xfrm>
          <a:prstGeom prst="bentConnector3">
            <a:avLst>
              <a:gd name="adj1" fmla="val -689"/>
            </a:avLst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endCxn id="43" idx="3"/>
          </p:cNvCxnSpPr>
          <p:nvPr/>
        </p:nvCxnSpPr>
        <p:spPr>
          <a:xfrm rot="16200000" flipV="1">
            <a:off x="3059831" y="3480838"/>
            <a:ext cx="1224136" cy="648072"/>
          </a:xfrm>
          <a:prstGeom prst="bentConnector2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/>
          <p:nvPr/>
        </p:nvCxnSpPr>
        <p:spPr>
          <a:xfrm rot="16200000" flipH="1">
            <a:off x="2329667" y="3994979"/>
            <a:ext cx="3260530" cy="1224136"/>
          </a:xfrm>
          <a:prstGeom prst="bentConnector3">
            <a:avLst>
              <a:gd name="adj1" fmla="val 84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처리 62"/>
          <p:cNvSpPr/>
          <p:nvPr/>
        </p:nvSpPr>
        <p:spPr>
          <a:xfrm>
            <a:off x="1691680" y="1268760"/>
            <a:ext cx="1656184" cy="720080"/>
          </a:xfrm>
          <a:prstGeom prst="flowChartProcess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835696" y="1412776"/>
            <a:ext cx="1368152" cy="395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do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실행문</a:t>
            </a:r>
          </a:p>
        </p:txBody>
      </p:sp>
      <p:cxnSp>
        <p:nvCxnSpPr>
          <p:cNvPr id="65" name="직선 화살표 연결선 64"/>
          <p:cNvCxnSpPr>
            <a:stCxn id="63" idx="2"/>
            <a:endCxn id="43" idx="0"/>
          </p:cNvCxnSpPr>
          <p:nvPr/>
        </p:nvCxnSpPr>
        <p:spPr>
          <a:xfrm rot="5400000">
            <a:off x="2097809" y="2410802"/>
            <a:ext cx="843926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71599" y="836712"/>
            <a:ext cx="3312368" cy="366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42C7F1"/>
                </a:solidFill>
              </a:rPr>
              <a:t>&lt;&lt; </a:t>
            </a:r>
            <a:r>
              <a:rPr lang="ko-KR" altLang="en-US" b="1">
                <a:solidFill>
                  <a:srgbClr val="42C7F1"/>
                </a:solidFill>
              </a:rPr>
              <a:t>최초 </a:t>
            </a:r>
            <a:r>
              <a:rPr lang="en-US" altLang="ko-KR" b="1">
                <a:solidFill>
                  <a:srgbClr val="42C7F1"/>
                </a:solidFill>
              </a:rPr>
              <a:t>1</a:t>
            </a:r>
            <a:r>
              <a:rPr lang="ko-KR" altLang="en-US" b="1">
                <a:solidFill>
                  <a:srgbClr val="42C7F1"/>
                </a:solidFill>
              </a:rPr>
              <a:t>회 강제 실행</a:t>
            </a:r>
            <a:r>
              <a:rPr lang="en-US" altLang="ko-KR" b="1">
                <a:solidFill>
                  <a:srgbClr val="42C7F1"/>
                </a:solidFill>
              </a:rPr>
              <a:t>&gt;&gt;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2-2-2.</a:t>
            </a:r>
            <a:r>
              <a:rPr lang="ko-KR" altLang="en-US"/>
              <a:t> </a:t>
            </a:r>
            <a:r>
              <a:rPr lang="en-US" altLang="ko-KR"/>
              <a:t>do~ while VS while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512" y="1030207"/>
            <a:ext cx="4248472" cy="3550920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1052736"/>
            <a:ext cx="4464496" cy="3528392"/>
          </a:xfrm>
          <a:prstGeom prst="rect">
            <a:avLst/>
          </a:prstGeom>
        </p:spPr>
      </p:pic>
      <p:sp>
        <p:nvSpPr>
          <p:cNvPr id="56" name="타원 55"/>
          <p:cNvSpPr/>
          <p:nvPr/>
        </p:nvSpPr>
        <p:spPr>
          <a:xfrm>
            <a:off x="1043608" y="5013176"/>
            <a:ext cx="2448272" cy="1008112"/>
          </a:xfrm>
          <a:prstGeom prst="ellipse">
            <a:avLst/>
          </a:prstGeom>
          <a:solidFill>
            <a:srgbClr val="BAFF1A"/>
          </a:solidFill>
          <a:ln>
            <a:solidFill>
              <a:srgbClr val="42C7F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58" name="타원 57"/>
          <p:cNvSpPr/>
          <p:nvPr/>
        </p:nvSpPr>
        <p:spPr>
          <a:xfrm>
            <a:off x="5580112" y="5013176"/>
            <a:ext cx="2448272" cy="1008112"/>
          </a:xfrm>
          <a:prstGeom prst="ellipse">
            <a:avLst/>
          </a:prstGeom>
          <a:solidFill>
            <a:srgbClr val="BAFF1A">
              <a:alpha val="100000"/>
            </a:srgbClr>
          </a:solidFill>
          <a:ln w="25400" cap="flat" cmpd="sng" algn="ctr">
            <a:solidFill>
              <a:srgbClr val="42C7F1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03648" y="5183827"/>
            <a:ext cx="1656183" cy="624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solidFill>
                  <a:srgbClr val="FF0000"/>
                </a:solidFill>
              </a:rPr>
              <a:t>while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580112" y="5229200"/>
            <a:ext cx="2448272" cy="541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do ~ while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2-3-1.</a:t>
            </a:r>
            <a:r>
              <a:rPr lang="ko-KR" altLang="en-US"/>
              <a:t> 반복문 </a:t>
            </a:r>
            <a:r>
              <a:rPr lang="en-US" altLang="ko-KR"/>
              <a:t>for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-468561" y="4797152"/>
            <a:ext cx="6408712" cy="1230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defRPr/>
            </a:pPr>
            <a:r>
              <a:rPr lang="ko-KR" altLang="en-US"/>
              <a:t>      </a:t>
            </a:r>
            <a:r>
              <a:rPr lang="en-US" altLang="ko-KR" sz="2500" b="1">
                <a:solidFill>
                  <a:srgbClr val="FF0000"/>
                </a:solidFill>
              </a:rPr>
              <a:t>for</a:t>
            </a:r>
            <a:r>
              <a:rPr lang="en-US" altLang="ko-KR" sz="2500" b="1"/>
              <a:t> ( </a:t>
            </a:r>
            <a:r>
              <a:rPr lang="ko-KR" altLang="en-US" sz="2500" b="1"/>
              <a:t>제어변수</a:t>
            </a:r>
            <a:r>
              <a:rPr lang="en-US" altLang="ko-KR" sz="2500" b="1"/>
              <a:t>;</a:t>
            </a:r>
            <a:r>
              <a:rPr lang="ko-KR" altLang="en-US" sz="2500" b="1"/>
              <a:t> 조건식</a:t>
            </a:r>
            <a:r>
              <a:rPr lang="en-US" altLang="ko-KR" sz="2500" b="1"/>
              <a:t>;</a:t>
            </a:r>
            <a:r>
              <a:rPr lang="ko-KR" altLang="en-US" sz="2500" b="1"/>
              <a:t> 증감식 </a:t>
            </a:r>
            <a:r>
              <a:rPr lang="en-US" altLang="ko-KR" sz="2500" b="1"/>
              <a:t>)</a:t>
            </a:r>
            <a:r>
              <a:rPr lang="ko-KR" altLang="en-US" sz="2500" b="1"/>
              <a:t> </a:t>
            </a:r>
            <a:r>
              <a:rPr lang="en-US" altLang="ko-KR" sz="2500" b="1"/>
              <a:t>{</a:t>
            </a:r>
          </a:p>
          <a:p>
            <a:pPr lvl="2">
              <a:defRPr/>
            </a:pPr>
            <a:r>
              <a:rPr lang="ko-KR" altLang="en-US" sz="2500" b="1"/>
              <a:t>                     실행문</a:t>
            </a:r>
            <a:r>
              <a:rPr lang="en-US" altLang="ko-KR" sz="2500" b="1"/>
              <a:t>;</a:t>
            </a:r>
          </a:p>
          <a:p>
            <a:pPr lvl="2">
              <a:defRPr/>
            </a:pPr>
            <a:r>
              <a:rPr lang="ko-KR" altLang="en-US" sz="2500" b="1"/>
              <a:t>    </a:t>
            </a:r>
            <a:r>
              <a:rPr lang="en-US" altLang="ko-KR" sz="2500" b="1"/>
              <a:t>}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-324544" y="2010215"/>
            <a:ext cx="6192687" cy="1996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2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제어변수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;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914400" lvl="2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while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 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조건식  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{</a:t>
            </a:r>
          </a:p>
          <a:p>
            <a:pPr marL="914400" lvl="2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 실행문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;</a:t>
            </a:r>
          </a:p>
          <a:p>
            <a:pPr marL="914400" lvl="2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 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증감식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;</a:t>
            </a:r>
          </a:p>
          <a:p>
            <a:pPr marL="914400" lvl="2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}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39551" y="1845994"/>
            <a:ext cx="5616624" cy="2304256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539551" y="4438283"/>
            <a:ext cx="5616624" cy="1872208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 rot="16200000" flipH="1">
            <a:off x="935595" y="3394166"/>
            <a:ext cx="2304256" cy="36004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rot="16200000" flipH="1">
            <a:off x="2699791" y="3790210"/>
            <a:ext cx="2016224" cy="144016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3131839" y="3574186"/>
            <a:ext cx="1656184" cy="1224136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rot="16200000" flipH="1">
            <a:off x="1871699" y="3970230"/>
            <a:ext cx="2232248" cy="432048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99592" y="1052736"/>
            <a:ext cx="4896544" cy="516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rgbClr val="FF0000"/>
                </a:solidFill>
              </a:rPr>
              <a:t>&lt;</a:t>
            </a:r>
            <a:r>
              <a:rPr lang="ko-KR" altLang="en-US" sz="2800" b="1">
                <a:solidFill>
                  <a:srgbClr val="FF0000"/>
                </a:solidFill>
              </a:rPr>
              <a:t> </a:t>
            </a:r>
            <a:r>
              <a:rPr lang="en-US" altLang="ko-KR" sz="2800" b="1">
                <a:solidFill>
                  <a:srgbClr val="FF0000"/>
                </a:solidFill>
              </a:rPr>
              <a:t>while</a:t>
            </a:r>
            <a:r>
              <a:rPr lang="ko-KR" altLang="en-US" sz="2800" b="1">
                <a:solidFill>
                  <a:srgbClr val="FF0000"/>
                </a:solidFill>
              </a:rPr>
              <a:t>문과 </a:t>
            </a:r>
            <a:r>
              <a:rPr lang="en-US" altLang="ko-KR" sz="2800" b="1">
                <a:solidFill>
                  <a:srgbClr val="FF0000"/>
                </a:solidFill>
              </a:rPr>
              <a:t>for</a:t>
            </a:r>
            <a:r>
              <a:rPr lang="ko-KR" altLang="en-US" sz="2800" b="1">
                <a:solidFill>
                  <a:srgbClr val="FF0000"/>
                </a:solidFill>
              </a:rPr>
              <a:t>문 비교 </a:t>
            </a:r>
            <a:r>
              <a:rPr lang="en-US" altLang="ko-KR" sz="2800" b="1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456915" y="2060848"/>
            <a:ext cx="2507573" cy="3948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for문은 </a:t>
            </a:r>
            <a:r>
              <a:rPr kumimoji="0" lang="ko-KR" altLang="en-US" sz="23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반복제어조건</a:t>
            </a:r>
            <a:r>
              <a:rPr kumimoji="0" lang="ko-KR" altLang="en-US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</a:t>
            </a:r>
            <a:r>
              <a:rPr kumimoji="0" lang="ko-KR" altLang="en-US" sz="23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한꺼번에 지정</a:t>
            </a:r>
            <a:r>
              <a:rPr kumimoji="0" lang="ko-KR" altLang="en-US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한다는 점이 다른 반복문과는 다릅니다.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3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따라서 </a:t>
            </a:r>
            <a:r>
              <a:rPr kumimoji="0" lang="ko-KR" altLang="en-US" sz="23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정확한 반복 횟수를 알고 있을 때</a:t>
            </a:r>
            <a:r>
              <a:rPr kumimoji="0" lang="ko-KR" altLang="en-US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는 for문이 while문보다 효율적입니다.</a:t>
            </a:r>
          </a:p>
        </p:txBody>
      </p:sp>
      <p:sp>
        <p:nvSpPr>
          <p:cNvPr id="73" name="순서도: 처리 72"/>
          <p:cNvSpPr/>
          <p:nvPr/>
        </p:nvSpPr>
        <p:spPr>
          <a:xfrm>
            <a:off x="6359493" y="1916832"/>
            <a:ext cx="2664296" cy="4248472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2-3-2.</a:t>
            </a:r>
            <a:r>
              <a:rPr lang="ko-KR" altLang="en-US"/>
              <a:t> </a:t>
            </a:r>
            <a:r>
              <a:rPr lang="en-US" altLang="ko-KR"/>
              <a:t>for</a:t>
            </a:r>
            <a:r>
              <a:rPr lang="ko-KR" altLang="en-US"/>
              <a:t>문 사용법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9591" y="3352704"/>
            <a:ext cx="7344816" cy="3505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 for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키워드와 함께 시작값을 저장하는 제어변수선언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끝지점을 체크할 조건식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제어변수를 조작할 증감문을 소괄호 안에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순서대로 세미콜론과 함께 배치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합니다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블록을 열고 반복실행할 문장들을 적습니다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실행순서는 제어변수 선언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-&gt;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조건식 판단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-&gt;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실행문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-&gt;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증감식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-&gt;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조건식 판단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-&gt;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실행문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-&gt;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증감식 순서로 진행되므로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순서에 주의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하세요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!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순서도: 처리 41"/>
          <p:cNvSpPr/>
          <p:nvPr/>
        </p:nvSpPr>
        <p:spPr>
          <a:xfrm>
            <a:off x="647564" y="3284984"/>
            <a:ext cx="7848872" cy="302433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4548" y="1052736"/>
            <a:ext cx="6834902" cy="18722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2-3-3.</a:t>
            </a:r>
            <a:r>
              <a:rPr lang="ko-KR" altLang="en-US"/>
              <a:t> </a:t>
            </a:r>
            <a:r>
              <a:rPr lang="en-US" altLang="ko-KR"/>
              <a:t>Quiz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491880" y="1373419"/>
            <a:ext cx="5040560" cy="356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9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문제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1900" b="1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왼쪽와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같은 결과가 나오는 프로그램을 </a:t>
            </a:r>
            <a:r>
              <a:rPr kumimoji="0" lang="ko-KR" altLang="en-US" sz="1900" b="1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코딩하세요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9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요구사항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프로그램 실행 시 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2~9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단 중 무작위로 구구단이 등장하게 하세요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900" b="1" i="0" u="none" strike="noStrike" kern="1200" cap="none" spc="0" normalizeH="0" baseline="0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for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문과 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while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문으로 각각 구현하세요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900" b="1" i="0" u="none" strike="noStrike" kern="1200" cap="none" spc="0" normalizeH="0" baseline="0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900" b="1" i="0" u="none" strike="noStrike" kern="1200" cap="none" spc="0" normalizeH="0" baseline="0" dirty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힌트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 먼저 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단을 구현해 본 뒤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 성공하면 랜덤 구구단으로 바꿔보기</a:t>
            </a:r>
            <a:endParaRPr kumimoji="0" lang="ko-KR" altLang="en-US" sz="1900" b="1" i="0" u="none" strike="noStrike" kern="1200" cap="none" spc="0" normalizeH="0" baseline="0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900" b="1" i="0" u="none" strike="noStrike" kern="1200" cap="none" spc="0" normalizeH="0" baseline="0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순서도: 처리 45"/>
          <p:cNvSpPr/>
          <p:nvPr/>
        </p:nvSpPr>
        <p:spPr>
          <a:xfrm>
            <a:off x="3167844" y="1179225"/>
            <a:ext cx="5436604" cy="3908608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9552" y="1052736"/>
            <a:ext cx="2376264" cy="40377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2-4-1.</a:t>
            </a:r>
            <a:r>
              <a:rPr lang="ko-KR" altLang="en-US"/>
              <a:t> 중첩 반복문</a:t>
            </a:r>
          </a:p>
        </p:txBody>
      </p:sp>
      <p:sp>
        <p:nvSpPr>
          <p:cNvPr id="43" name="순서도: 처리 42"/>
          <p:cNvSpPr/>
          <p:nvPr/>
        </p:nvSpPr>
        <p:spPr>
          <a:xfrm>
            <a:off x="2591780" y="2456892"/>
            <a:ext cx="1656184" cy="720080"/>
          </a:xfrm>
          <a:prstGeom prst="flowChartProcess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순서도: 처리 43"/>
          <p:cNvSpPr/>
          <p:nvPr/>
        </p:nvSpPr>
        <p:spPr>
          <a:xfrm>
            <a:off x="1223628" y="3681028"/>
            <a:ext cx="1656184" cy="720080"/>
          </a:xfrm>
          <a:prstGeom prst="flowChartProcess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5" name="꺾인 연결선 44"/>
          <p:cNvCxnSpPr>
            <a:stCxn id="43" idx="1"/>
            <a:endCxn id="44" idx="0"/>
          </p:cNvCxnSpPr>
          <p:nvPr/>
        </p:nvCxnSpPr>
        <p:spPr>
          <a:xfrm flipH="1">
            <a:off x="2051720" y="2816932"/>
            <a:ext cx="540060" cy="864096"/>
          </a:xfrm>
          <a:prstGeom prst="bentConnector2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47763" y="2636912"/>
            <a:ext cx="1944216" cy="393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rgbClr val="FF0000"/>
                </a:solidFill>
              </a:rPr>
              <a:t>내부 조건식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00099" y="3825044"/>
            <a:ext cx="2304256" cy="395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내부 실행문</a:t>
            </a:r>
          </a:p>
        </p:txBody>
      </p:sp>
      <p:cxnSp>
        <p:nvCxnSpPr>
          <p:cNvPr id="58" name="꺾인 연결선 57"/>
          <p:cNvCxnSpPr>
            <a:stCxn id="44" idx="2"/>
          </p:cNvCxnSpPr>
          <p:nvPr/>
        </p:nvCxnSpPr>
        <p:spPr>
          <a:xfrm rot="16200000" flipH="1">
            <a:off x="2537774" y="3915054"/>
            <a:ext cx="936104" cy="1908212"/>
          </a:xfrm>
          <a:prstGeom prst="bentConnector2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/>
          <p:nvPr/>
        </p:nvCxnSpPr>
        <p:spPr>
          <a:xfrm rot="5400000" flipH="1" flipV="1">
            <a:off x="3671899" y="4113076"/>
            <a:ext cx="1440160" cy="1008112"/>
          </a:xfrm>
          <a:prstGeom prst="bentConnector3">
            <a:avLst>
              <a:gd name="adj1" fmla="val -689"/>
            </a:avLst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endCxn id="43" idx="3"/>
          </p:cNvCxnSpPr>
          <p:nvPr/>
        </p:nvCxnSpPr>
        <p:spPr>
          <a:xfrm rot="16200000" flipV="1">
            <a:off x="3959932" y="3104964"/>
            <a:ext cx="1224136" cy="648072"/>
          </a:xfrm>
          <a:prstGeom prst="bentConnector2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처리 62"/>
          <p:cNvSpPr/>
          <p:nvPr/>
        </p:nvSpPr>
        <p:spPr>
          <a:xfrm>
            <a:off x="3383867" y="908720"/>
            <a:ext cx="1656184" cy="720080"/>
          </a:xfrm>
          <a:prstGeom prst="flowChartProcess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239851" y="1052734"/>
            <a:ext cx="1944217" cy="396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외부 조건식</a:t>
            </a:r>
          </a:p>
        </p:txBody>
      </p:sp>
      <p:cxnSp>
        <p:nvCxnSpPr>
          <p:cNvPr id="65" name="꺾인 연결선 64"/>
          <p:cNvCxnSpPr>
            <a:stCxn id="63" idx="1"/>
          </p:cNvCxnSpPr>
          <p:nvPr/>
        </p:nvCxnSpPr>
        <p:spPr>
          <a:xfrm rot="10800000" flipV="1">
            <a:off x="2951819" y="1268760"/>
            <a:ext cx="432048" cy="115212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/>
          <p:nvPr/>
        </p:nvCxnSpPr>
        <p:spPr>
          <a:xfrm>
            <a:off x="2951819" y="5373216"/>
            <a:ext cx="1944216" cy="936104"/>
          </a:xfrm>
          <a:prstGeom prst="bentConnector3">
            <a:avLst>
              <a:gd name="adj1" fmla="val -177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/>
          <p:nvPr/>
        </p:nvCxnSpPr>
        <p:spPr>
          <a:xfrm rot="5400000" flipH="1" flipV="1">
            <a:off x="4211959" y="4113076"/>
            <a:ext cx="2880320" cy="1512168"/>
          </a:xfrm>
          <a:prstGeom prst="bentConnector3">
            <a:avLst>
              <a:gd name="adj1" fmla="val -177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endCxn id="63" idx="3"/>
          </p:cNvCxnSpPr>
          <p:nvPr/>
        </p:nvCxnSpPr>
        <p:spPr>
          <a:xfrm rot="16200000" flipV="1">
            <a:off x="4644008" y="1664804"/>
            <a:ext cx="2160240" cy="136815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403648" y="1628800"/>
            <a:ext cx="1800200" cy="395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외부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true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115616" y="3232042"/>
            <a:ext cx="1800200" cy="396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내부  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true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72099" y="692921"/>
            <a:ext cx="1800200" cy="395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9D5CBB"/>
                </a:solidFill>
                <a:latin typeface="맑은 고딕"/>
                <a:ea typeface="맑은 고딕"/>
                <a:cs typeface="맑은 고딕"/>
              </a:rPr>
              <a:t>외부 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9D5CBB"/>
                </a:solidFill>
                <a:latin typeface="맑은 고딕"/>
                <a:ea typeface="맑은 고딕"/>
                <a:cs typeface="맑은 고딕"/>
              </a:rPr>
              <a:t>false</a:t>
            </a:r>
          </a:p>
        </p:txBody>
      </p:sp>
      <p:cxnSp>
        <p:nvCxnSpPr>
          <p:cNvPr id="72" name="꺾인 연결선 71"/>
          <p:cNvCxnSpPr/>
          <p:nvPr/>
        </p:nvCxnSpPr>
        <p:spPr>
          <a:xfrm rot="16200000" flipH="1">
            <a:off x="3383868" y="2744924"/>
            <a:ext cx="5256584" cy="1872208"/>
          </a:xfrm>
          <a:prstGeom prst="bentConnector3">
            <a:avLst>
              <a:gd name="adj1" fmla="val 206"/>
            </a:avLst>
          </a:prstGeom>
          <a:ln w="38100">
            <a:solidFill>
              <a:srgbClr val="9D5C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123728" y="5589240"/>
            <a:ext cx="1800200" cy="395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내부 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 false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2-4-2.</a:t>
            </a:r>
            <a:r>
              <a:rPr lang="ko-KR" altLang="en-US"/>
              <a:t> 중첩 반복문 예시</a:t>
            </a: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34489" y="960120"/>
            <a:ext cx="5875020" cy="2468880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19260" y="3573016"/>
            <a:ext cx="2232660" cy="2712719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20072" y="3573016"/>
            <a:ext cx="2308860" cy="277368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3923928" y="4309834"/>
            <a:ext cx="1080120" cy="775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500" b="1">
                <a:solidFill>
                  <a:srgbClr val="FF0000"/>
                </a:solidFill>
              </a:rPr>
              <a:t>...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2-4-3.</a:t>
            </a:r>
            <a:r>
              <a:rPr lang="ko-KR" altLang="en-US"/>
              <a:t> </a:t>
            </a:r>
            <a:r>
              <a:rPr lang="en-US" altLang="ko-KR"/>
              <a:t>Quiz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55576" y="3253328"/>
            <a:ext cx="7632848" cy="2983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문제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위와 같은 결과가 나오는 프로그램을 코딩하세요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9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요구사항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을 한개 출력하는 출력문을 반복문을 사용하여 순회시킬 것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900" b="1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공백을 한개 출력하는 출력문을 반복문을 사용하여 순회시킬 것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900" b="1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예시는 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층짜리 피라미드지만 층을 제어하는 변수값 조정을 통해 간단히 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10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층으로도 변화 가능하게 프로그래밍할 것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900" b="1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순서도: 처리 45"/>
          <p:cNvSpPr/>
          <p:nvPr/>
        </p:nvSpPr>
        <p:spPr>
          <a:xfrm>
            <a:off x="647564" y="3181320"/>
            <a:ext cx="7848872" cy="2952328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2471" y="1340768"/>
            <a:ext cx="7499057" cy="1440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2-4-4.</a:t>
            </a:r>
            <a:r>
              <a:rPr lang="ko-KR" altLang="en-US"/>
              <a:t> </a:t>
            </a:r>
            <a:r>
              <a:rPr lang="en-US" altLang="ko-KR"/>
              <a:t>Quiz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55576" y="1309851"/>
            <a:ext cx="7632848" cy="1831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9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문제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중첩 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for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문을 이용하여 방정식 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4x + 5y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=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60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의 모든 해를 구해서 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 x, y )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형태로 출력하세요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9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요구사항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x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와 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y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는 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10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이하의 자연수입니다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900" b="1" i="0" u="none" strike="noStrike" kern="1200" cap="none" spc="0" normalizeH="0" baseline="0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순서도: 처리 45"/>
          <p:cNvSpPr/>
          <p:nvPr/>
        </p:nvSpPr>
        <p:spPr>
          <a:xfrm>
            <a:off x="647564" y="1237843"/>
            <a:ext cx="7848872" cy="183185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48789" y="3645024"/>
            <a:ext cx="2846422" cy="17593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215900" y="3573016"/>
            <a:ext cx="9359900" cy="1296144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탈출문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1-1-1.</a:t>
            </a:r>
            <a:r>
              <a:rPr lang="ko-KR" altLang="en-US"/>
              <a:t> 조건문 </a:t>
            </a:r>
            <a:r>
              <a:rPr lang="en-US" altLang="ko-KR"/>
              <a:t>if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20072" y="1354716"/>
            <a:ext cx="3456384" cy="4091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조건문은 프로그램에서 조건식의 참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거짓에 따라 코드를 다르게 실행하게 하는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분기점을 만드는 제어문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입니다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if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는 조건식의 논리결과가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참일 경우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블록 내의 코드를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실행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하며 거짓일 경우 코드를 실행하지 않습니다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if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블록 내부의 코드가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단 한줄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일 경우 블록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중괄호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생략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할 수 있습니다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2" name="순서도: 처리 41"/>
          <p:cNvSpPr/>
          <p:nvPr/>
        </p:nvSpPr>
        <p:spPr>
          <a:xfrm>
            <a:off x="5076057" y="1124743"/>
            <a:ext cx="3672407" cy="4608512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순서도: 처리 42"/>
          <p:cNvSpPr/>
          <p:nvPr/>
        </p:nvSpPr>
        <p:spPr>
          <a:xfrm>
            <a:off x="1835696" y="1484784"/>
            <a:ext cx="1656184" cy="720080"/>
          </a:xfrm>
          <a:prstGeom prst="flowChartProcess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순서도: 처리 43"/>
          <p:cNvSpPr/>
          <p:nvPr/>
        </p:nvSpPr>
        <p:spPr>
          <a:xfrm>
            <a:off x="467544" y="2708920"/>
            <a:ext cx="1656184" cy="720080"/>
          </a:xfrm>
          <a:prstGeom prst="flowChartProcess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5" name="꺾인 연결선 44"/>
          <p:cNvCxnSpPr>
            <a:stCxn id="43" idx="1"/>
            <a:endCxn id="44" idx="0"/>
          </p:cNvCxnSpPr>
          <p:nvPr/>
        </p:nvCxnSpPr>
        <p:spPr>
          <a:xfrm flipH="1">
            <a:off x="1295636" y="1844824"/>
            <a:ext cx="540060" cy="864096"/>
          </a:xfrm>
          <a:prstGeom prst="bentConnector2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44" idx="2"/>
          </p:cNvCxnSpPr>
          <p:nvPr/>
        </p:nvCxnSpPr>
        <p:spPr>
          <a:xfrm rot="16200000" flipH="1">
            <a:off x="1169622" y="3555013"/>
            <a:ext cx="1728192" cy="1476164"/>
          </a:xfrm>
          <a:prstGeom prst="bentConnector3">
            <a:avLst>
              <a:gd name="adj1" fmla="val 50000"/>
            </a:avLst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3" idx="3"/>
          </p:cNvCxnSpPr>
          <p:nvPr/>
        </p:nvCxnSpPr>
        <p:spPr>
          <a:xfrm>
            <a:off x="3491880" y="1844823"/>
            <a:ext cx="64807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rot="16200000" flipH="1">
            <a:off x="2951820" y="3032955"/>
            <a:ext cx="237626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rot="10800000">
            <a:off x="2483768" y="4293096"/>
            <a:ext cx="165618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rot="16200000" flipH="1">
            <a:off x="4103948" y="4257092"/>
            <a:ext cx="7200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79712" y="1628799"/>
            <a:ext cx="1368152" cy="452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>
                <a:solidFill>
                  <a:srgbClr val="FF0000"/>
                </a:solidFill>
              </a:rPr>
              <a:t>조건식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11560" y="2852935"/>
            <a:ext cx="1368152" cy="452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실행문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23528" y="2039906"/>
            <a:ext cx="1152128" cy="452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008000"/>
                </a:solidFill>
              </a:rPr>
              <a:t>true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95936" y="2132855"/>
            <a:ext cx="1152128" cy="452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8000"/>
                </a:solidFill>
                <a:latin typeface="맑은 고딕"/>
                <a:ea typeface="맑은 고딕"/>
                <a:cs typeface="맑은 고딕"/>
              </a:rPr>
              <a:t>false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3-1-1.</a:t>
            </a:r>
            <a:r>
              <a:rPr lang="ko-KR" altLang="en-US"/>
              <a:t> 탈출문 </a:t>
            </a:r>
            <a:r>
              <a:rPr lang="en-US" altLang="ko-KR"/>
              <a:t>break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20072" y="1354714"/>
            <a:ext cx="3456384" cy="4358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break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문은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for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문이나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while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문에서 사용되며 반복문이 실행 중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break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만나는 순간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반복문을 해당 시점에서 종료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합니다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break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만나는 순간 이하의 반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복문의 남은 코드는 모두 실행되지 않으며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블록을 탈출합니다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대개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if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문과 함께 사용되며 조건에 따라 반복문을 종료할 때 사용합니다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sp>
        <p:nvSpPr>
          <p:cNvPr id="42" name="순서도: 처리 41"/>
          <p:cNvSpPr/>
          <p:nvPr/>
        </p:nvSpPr>
        <p:spPr>
          <a:xfrm>
            <a:off x="5076057" y="1124743"/>
            <a:ext cx="3672407" cy="4968553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87624" y="1124744"/>
            <a:ext cx="3888432" cy="3824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500" b="1"/>
              <a:t>for ( ... )   {</a:t>
            </a:r>
          </a:p>
          <a:p>
            <a:pPr>
              <a:defRPr/>
            </a:pPr>
            <a:r>
              <a:rPr lang="en-US" altLang="ko-KR" sz="3500" b="1"/>
              <a:t>   </a:t>
            </a:r>
          </a:p>
          <a:p>
            <a:pPr>
              <a:defRPr/>
            </a:pPr>
            <a:endParaRPr lang="en-US" altLang="ko-KR" sz="3500" b="1"/>
          </a:p>
          <a:p>
            <a:pPr>
              <a:defRPr/>
            </a:pPr>
            <a:r>
              <a:rPr lang="en-US" altLang="ko-KR" sz="3500" b="1"/>
              <a:t>  </a:t>
            </a:r>
            <a:r>
              <a:rPr lang="en-US" altLang="ko-KR" sz="3500" b="1">
                <a:solidFill>
                  <a:srgbClr val="FF0000"/>
                </a:solidFill>
              </a:rPr>
              <a:t> break;</a:t>
            </a:r>
            <a:endParaRPr lang="en-US" altLang="ko-KR" sz="3500" b="1"/>
          </a:p>
          <a:p>
            <a:pPr>
              <a:defRPr/>
            </a:pPr>
            <a:endParaRPr lang="en-US" altLang="ko-KR" sz="3500" b="1"/>
          </a:p>
          <a:p>
            <a:pPr>
              <a:defRPr/>
            </a:pPr>
            <a:endParaRPr lang="en-US" altLang="ko-KR" sz="3500" b="1"/>
          </a:p>
          <a:p>
            <a:pPr>
              <a:defRPr/>
            </a:pPr>
            <a:r>
              <a:rPr lang="en-US" altLang="ko-KR" sz="3500" b="1"/>
              <a:t>}</a:t>
            </a:r>
          </a:p>
        </p:txBody>
      </p:sp>
      <p:cxnSp>
        <p:nvCxnSpPr>
          <p:cNvPr id="64" name="직선 화살표 연결선 63"/>
          <p:cNvCxnSpPr/>
          <p:nvPr/>
        </p:nvCxnSpPr>
        <p:spPr>
          <a:xfrm rot="16200000" flipH="1">
            <a:off x="1799692" y="2312876"/>
            <a:ext cx="108012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rot="16200000" flipH="1">
            <a:off x="1799692" y="3825044"/>
            <a:ext cx="1080120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66" name="직사각형 65"/>
          <p:cNvSpPr/>
          <p:nvPr/>
        </p:nvSpPr>
        <p:spPr>
          <a:xfrm>
            <a:off x="611560" y="980728"/>
            <a:ext cx="3744416" cy="4176464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67" name="곱셈 기호 66"/>
          <p:cNvSpPr/>
          <p:nvPr/>
        </p:nvSpPr>
        <p:spPr>
          <a:xfrm>
            <a:off x="1979712" y="3429000"/>
            <a:ext cx="720080" cy="576064"/>
          </a:xfrm>
          <a:prstGeom prst="mathMultiply">
            <a:avLst>
              <a:gd name="adj1" fmla="val 2352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cxnSp>
        <p:nvCxnSpPr>
          <p:cNvPr id="69" name="직선 연결선 68"/>
          <p:cNvCxnSpPr/>
          <p:nvPr/>
        </p:nvCxnSpPr>
        <p:spPr>
          <a:xfrm>
            <a:off x="3131840" y="3140968"/>
            <a:ext cx="165618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rot="16200000" flipH="1">
            <a:off x="3527884" y="4401108"/>
            <a:ext cx="252028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10800000">
            <a:off x="2339752" y="5661248"/>
            <a:ext cx="244827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rot="16200000" flipH="1">
            <a:off x="2051720" y="5949280"/>
            <a:ext cx="576064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3-1-2.</a:t>
            </a:r>
            <a:r>
              <a:rPr lang="ko-KR" altLang="en-US"/>
              <a:t> </a:t>
            </a:r>
            <a:r>
              <a:rPr lang="en-US" altLang="ko-KR"/>
              <a:t>break</a:t>
            </a:r>
            <a:r>
              <a:rPr lang="ko-KR" altLang="en-US"/>
              <a:t>문 사용 예시</a:t>
            </a: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5576" y="1124744"/>
            <a:ext cx="4572000" cy="1653539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94940" y="1397908"/>
            <a:ext cx="2265492" cy="1094988"/>
          </a:xfrm>
          <a:prstGeom prst="rect">
            <a:avLst/>
          </a:prstGeom>
        </p:spPr>
      </p:pic>
      <p:sp>
        <p:nvSpPr>
          <p:cNvPr id="57" name="오른쪽 화살표 56"/>
          <p:cNvSpPr/>
          <p:nvPr/>
        </p:nvSpPr>
        <p:spPr>
          <a:xfrm>
            <a:off x="5436096" y="1700808"/>
            <a:ext cx="648072" cy="50405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69227" y="3711292"/>
            <a:ext cx="4522852" cy="180594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588224" y="3758797"/>
            <a:ext cx="1368151" cy="1614419"/>
          </a:xfrm>
          <a:prstGeom prst="rect">
            <a:avLst/>
          </a:prstGeom>
        </p:spPr>
      </p:pic>
      <p:sp>
        <p:nvSpPr>
          <p:cNvPr id="61" name="오른쪽 화살표 60"/>
          <p:cNvSpPr/>
          <p:nvPr/>
        </p:nvSpPr>
        <p:spPr>
          <a:xfrm>
            <a:off x="5652120" y="4365104"/>
            <a:ext cx="648072" cy="50405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3-1-3.</a:t>
            </a:r>
            <a:r>
              <a:rPr lang="ko-KR" altLang="en-US"/>
              <a:t> 무한 루프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20072" y="1115660"/>
            <a:ext cx="3456384" cy="4977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무한 루프는 반복문의 </a:t>
            </a:r>
            <a:r>
              <a:rPr kumimoji="0" lang="ko-KR" altLang="ko-KR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반복 횟수를</a:t>
            </a:r>
            <a:r>
              <a:rPr kumimoji="0" lang="ko-KR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개발자가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ko-KR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사전에</a:t>
            </a:r>
            <a:r>
              <a:rPr kumimoji="0" lang="ko-KR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정확하게 </a:t>
            </a:r>
            <a:r>
              <a:rPr kumimoji="0" lang="ko-KR" altLang="ko-KR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인지하지 못하는 상황</a:t>
            </a:r>
            <a:r>
              <a:rPr kumimoji="0" lang="ko-KR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에서 사용하며 특정 조건 하에서 반복문을 강제로 종료하는 형태로 구성합니다.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ko-KR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프로그램이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중단되지 않게 유지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할 때도 무한루프를 사용합니다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ko-KR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무한 루프는 일반적으로 while문을 사용하며 while의 조건식 자리에 논리값 true를 적으면 무한 루프를 구성할 수 있습니다.</a:t>
            </a:r>
          </a:p>
        </p:txBody>
      </p:sp>
      <p:sp>
        <p:nvSpPr>
          <p:cNvPr id="42" name="순서도: 처리 41"/>
          <p:cNvSpPr/>
          <p:nvPr/>
        </p:nvSpPr>
        <p:spPr>
          <a:xfrm>
            <a:off x="5076057" y="944723"/>
            <a:ext cx="3672407" cy="522058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3567" y="1131374"/>
            <a:ext cx="3888433" cy="4889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500" b="1"/>
              <a:t>while ( </a:t>
            </a:r>
            <a:r>
              <a:rPr lang="en-US" altLang="ko-KR" sz="3500" b="1">
                <a:solidFill>
                  <a:srgbClr val="FF0000"/>
                </a:solidFill>
              </a:rPr>
              <a:t>true</a:t>
            </a:r>
            <a:r>
              <a:rPr lang="en-US" altLang="ko-KR" sz="3500" b="1"/>
              <a:t> )   {</a:t>
            </a:r>
          </a:p>
          <a:p>
            <a:pPr>
              <a:defRPr/>
            </a:pPr>
            <a:r>
              <a:rPr lang="en-US" altLang="ko-KR" sz="3500" b="1"/>
              <a:t>   </a:t>
            </a:r>
          </a:p>
          <a:p>
            <a:pPr>
              <a:defRPr/>
            </a:pPr>
            <a:r>
              <a:rPr lang="en-US" altLang="ko-KR" sz="3500" b="1"/>
              <a:t>  </a:t>
            </a:r>
            <a:r>
              <a:rPr lang="ko-KR" altLang="en-US" sz="3500" b="1"/>
              <a:t>  </a:t>
            </a:r>
            <a:r>
              <a:rPr lang="en-US" altLang="ko-KR" sz="3500" b="1"/>
              <a:t>if( ...</a:t>
            </a:r>
            <a:r>
              <a:rPr lang="ko-KR" altLang="en-US" sz="3500" b="1"/>
              <a:t> </a:t>
            </a:r>
            <a:r>
              <a:rPr lang="en-US" altLang="ko-KR" sz="3500" b="1"/>
              <a:t>)</a:t>
            </a:r>
            <a:r>
              <a:rPr lang="ko-KR" altLang="en-US" sz="3500" b="1"/>
              <a:t>   </a:t>
            </a:r>
            <a:r>
              <a:rPr lang="en-US" altLang="ko-KR" sz="3500" b="1"/>
              <a:t>{</a:t>
            </a:r>
          </a:p>
          <a:p>
            <a:pPr>
              <a:defRPr/>
            </a:pPr>
            <a:r>
              <a:rPr lang="en-US" altLang="ko-KR" sz="3500" b="1"/>
              <a:t>  </a:t>
            </a:r>
            <a:endParaRPr lang="en-US" altLang="ko-KR" sz="3500" b="1">
              <a:solidFill>
                <a:srgbClr val="FF0000"/>
              </a:solidFill>
            </a:endParaRPr>
          </a:p>
          <a:p>
            <a:pPr>
              <a:defRPr/>
            </a:pPr>
            <a:r>
              <a:rPr lang="ko-KR" altLang="en-US" sz="3500" b="1">
                <a:solidFill>
                  <a:srgbClr val="FF0000"/>
                </a:solidFill>
              </a:rPr>
              <a:t>     </a:t>
            </a:r>
            <a:r>
              <a:rPr lang="en-US" altLang="ko-KR" sz="3500" b="1">
                <a:solidFill>
                  <a:srgbClr val="FF0000"/>
                </a:solidFill>
              </a:rPr>
              <a:t> </a:t>
            </a:r>
            <a:r>
              <a:rPr lang="ko-KR" altLang="en-US" sz="3500" b="1">
                <a:solidFill>
                  <a:srgbClr val="FF0000"/>
                </a:solidFill>
              </a:rPr>
              <a:t>  </a:t>
            </a:r>
            <a:r>
              <a:rPr lang="en-US" altLang="ko-KR" sz="3500" b="1">
                <a:solidFill>
                  <a:srgbClr val="FF0000"/>
                </a:solidFill>
              </a:rPr>
              <a:t>break;</a:t>
            </a:r>
          </a:p>
          <a:p>
            <a:pPr>
              <a:defRPr/>
            </a:pPr>
            <a:endParaRPr lang="en-US" altLang="ko-KR" sz="3500" b="1">
              <a:solidFill>
                <a:srgbClr val="FF0000"/>
              </a:solidFill>
            </a:endParaRPr>
          </a:p>
          <a:p>
            <a:pPr>
              <a:defRPr/>
            </a:pPr>
            <a:r>
              <a:rPr lang="ko-KR" altLang="en-US" sz="3500" b="1">
                <a:solidFill>
                  <a:srgbClr val="FF0000"/>
                </a:solidFill>
              </a:rPr>
              <a:t>    </a:t>
            </a:r>
            <a:r>
              <a:rPr lang="en-US" altLang="ko-KR" sz="3500" b="1">
                <a:solidFill>
                  <a:schemeClr val="dk1"/>
                </a:solidFill>
              </a:rPr>
              <a:t>}</a:t>
            </a:r>
          </a:p>
          <a:p>
            <a:pPr>
              <a:defRPr/>
            </a:pPr>
            <a:endParaRPr lang="en-US" altLang="ko-KR" sz="3500" b="1"/>
          </a:p>
          <a:p>
            <a:pPr>
              <a:defRPr/>
            </a:pPr>
            <a:r>
              <a:rPr lang="en-US" altLang="ko-KR" sz="3500" b="1"/>
              <a:t>}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611560" y="980728"/>
            <a:ext cx="3960440" cy="5184576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3-1-4.</a:t>
            </a:r>
            <a:r>
              <a:rPr lang="ko-KR" altLang="en-US"/>
              <a:t> 무한루프 사용 예시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01894" y="980728"/>
            <a:ext cx="6340212" cy="2834847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19872" y="4581128"/>
            <a:ext cx="3910567" cy="1631262"/>
          </a:xfrm>
          <a:prstGeom prst="rect">
            <a:avLst/>
          </a:prstGeom>
        </p:spPr>
      </p:pic>
      <p:sp>
        <p:nvSpPr>
          <p:cNvPr id="65" name="아래쪽 화살표 64"/>
          <p:cNvSpPr/>
          <p:nvPr/>
        </p:nvSpPr>
        <p:spPr>
          <a:xfrm>
            <a:off x="4211960" y="3933056"/>
            <a:ext cx="720080" cy="504056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3-2-1.</a:t>
            </a:r>
            <a:r>
              <a:rPr lang="ko-KR" altLang="en-US"/>
              <a:t> 탈출문 </a:t>
            </a:r>
            <a:r>
              <a:rPr lang="en-US" altLang="ko-KR"/>
              <a:t>continue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20072" y="1354714"/>
            <a:ext cx="3456384" cy="4053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continue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문은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for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문이나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while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문에서 사용되며 반복문이 실행 중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continue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만나는 순간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for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문의 경우 증감식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while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문의 경우 조건식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으로 이동합니다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continue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는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break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와 달리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반복문을 종료하지 않고 계속 수행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합니다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조건부로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특정 반복회차를 건너뛸 때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사용합니다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sp>
        <p:nvSpPr>
          <p:cNvPr id="42" name="순서도: 처리 41"/>
          <p:cNvSpPr/>
          <p:nvPr/>
        </p:nvSpPr>
        <p:spPr>
          <a:xfrm>
            <a:off x="5076057" y="1124743"/>
            <a:ext cx="3672407" cy="4680521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99592" y="1772816"/>
            <a:ext cx="3888432" cy="3824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500" b="1"/>
              <a:t>for ( ... )    {</a:t>
            </a:r>
          </a:p>
          <a:p>
            <a:pPr>
              <a:defRPr/>
            </a:pPr>
            <a:r>
              <a:rPr lang="en-US" altLang="ko-KR" sz="3500" b="1"/>
              <a:t>   </a:t>
            </a:r>
          </a:p>
          <a:p>
            <a:pPr>
              <a:defRPr/>
            </a:pPr>
            <a:endParaRPr lang="en-US" altLang="ko-KR" sz="3500" b="1"/>
          </a:p>
          <a:p>
            <a:pPr>
              <a:defRPr/>
            </a:pPr>
            <a:r>
              <a:rPr lang="en-US" altLang="ko-KR" sz="3500" b="1"/>
              <a:t> </a:t>
            </a:r>
            <a:r>
              <a:rPr lang="en-US" altLang="ko-KR" sz="3500" b="1">
                <a:solidFill>
                  <a:srgbClr val="FF0000"/>
                </a:solidFill>
              </a:rPr>
              <a:t>continue;</a:t>
            </a:r>
          </a:p>
          <a:p>
            <a:pPr>
              <a:defRPr/>
            </a:pPr>
            <a:endParaRPr lang="en-US" altLang="ko-KR" sz="3500" b="1"/>
          </a:p>
          <a:p>
            <a:pPr>
              <a:defRPr/>
            </a:pPr>
            <a:endParaRPr lang="en-US" altLang="ko-KR" sz="3500" b="1"/>
          </a:p>
          <a:p>
            <a:pPr>
              <a:defRPr/>
            </a:pPr>
            <a:r>
              <a:rPr lang="en-US" altLang="ko-KR" sz="3500" b="1"/>
              <a:t>}</a:t>
            </a:r>
          </a:p>
        </p:txBody>
      </p:sp>
      <p:cxnSp>
        <p:nvCxnSpPr>
          <p:cNvPr id="64" name="직선 화살표 연결선 63"/>
          <p:cNvCxnSpPr/>
          <p:nvPr/>
        </p:nvCxnSpPr>
        <p:spPr>
          <a:xfrm rot="16200000" flipH="1">
            <a:off x="1799692" y="2888940"/>
            <a:ext cx="108012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rot="16200000" flipH="1">
            <a:off x="1799692" y="4401108"/>
            <a:ext cx="1080120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66" name="직사각형 65"/>
          <p:cNvSpPr/>
          <p:nvPr/>
        </p:nvSpPr>
        <p:spPr>
          <a:xfrm>
            <a:off x="611559" y="1556792"/>
            <a:ext cx="3744416" cy="4176464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67" name="곱셈 기호 66"/>
          <p:cNvSpPr/>
          <p:nvPr/>
        </p:nvSpPr>
        <p:spPr>
          <a:xfrm>
            <a:off x="1979711" y="4005064"/>
            <a:ext cx="720080" cy="576064"/>
          </a:xfrm>
          <a:prstGeom prst="mathMultiply">
            <a:avLst>
              <a:gd name="adj1" fmla="val 2352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cxnSp>
        <p:nvCxnSpPr>
          <p:cNvPr id="69" name="직선 연결선 68"/>
          <p:cNvCxnSpPr/>
          <p:nvPr/>
        </p:nvCxnSpPr>
        <p:spPr>
          <a:xfrm>
            <a:off x="3275856" y="3717032"/>
            <a:ext cx="129614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rot="16200000" flipH="1">
            <a:off x="3311860" y="2456892"/>
            <a:ext cx="252028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10800000">
            <a:off x="2339752" y="1196751"/>
            <a:ext cx="223224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rot="16200000" flipH="1">
            <a:off x="2051720" y="1484784"/>
            <a:ext cx="576064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3-2-2.</a:t>
            </a:r>
            <a:r>
              <a:rPr lang="ko-KR" altLang="en-US"/>
              <a:t> </a:t>
            </a:r>
            <a:r>
              <a:rPr lang="en-US" altLang="ko-KR"/>
              <a:t>continue</a:t>
            </a:r>
            <a:r>
              <a:rPr lang="ko-KR" altLang="en-US"/>
              <a:t>문 사용 예시</a:t>
            </a:r>
          </a:p>
        </p:txBody>
      </p:sp>
      <p:sp>
        <p:nvSpPr>
          <p:cNvPr id="57" name="오른쪽 화살표 56"/>
          <p:cNvSpPr/>
          <p:nvPr/>
        </p:nvSpPr>
        <p:spPr>
          <a:xfrm>
            <a:off x="5364088" y="1700808"/>
            <a:ext cx="648072" cy="50405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오른쪽 화살표 60"/>
          <p:cNvSpPr/>
          <p:nvPr/>
        </p:nvSpPr>
        <p:spPr>
          <a:xfrm>
            <a:off x="5364088" y="4149080"/>
            <a:ext cx="648072" cy="50405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3568" y="1239024"/>
            <a:ext cx="4502612" cy="1469896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18885" y="1628800"/>
            <a:ext cx="2557569" cy="648072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3568" y="2996952"/>
            <a:ext cx="4536504" cy="288036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02248" y="3429000"/>
            <a:ext cx="2501611" cy="2016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3-3.</a:t>
            </a:r>
            <a:r>
              <a:rPr lang="ko-KR" altLang="en-US"/>
              <a:t> </a:t>
            </a:r>
            <a:r>
              <a:rPr lang="en-US" altLang="ko-KR"/>
              <a:t>Quiz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47864" y="1124744"/>
            <a:ext cx="5040560" cy="5007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문제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왼쪽와 같은 결과가 나오는 프로그램을 코딩하세요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9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요구사항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프로그램 실행 시 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0~100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사이의 무작위 두 수의 합을 물어보는 문제가 지속적으로 출제되게 하세요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900" b="1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올바른 답을 입력할 시 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“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정답입니다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”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를 틀린 답을 입력할 시 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“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오답입니다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”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를 출력하세요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900" b="1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사용자가 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0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을 입력하면 문제 출제를 중단하고 누적된 정답 횟수와 오답횟수를 출력하세요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900" b="1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900" b="1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순서도: 처리 45"/>
          <p:cNvSpPr/>
          <p:nvPr/>
        </p:nvSpPr>
        <p:spPr>
          <a:xfrm>
            <a:off x="3167844" y="908720"/>
            <a:ext cx="5436604" cy="4752528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2264" y="987524"/>
            <a:ext cx="2575560" cy="4457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576" y="1834920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1-1-2.</a:t>
            </a:r>
            <a:r>
              <a:rPr lang="ko-KR" altLang="en-US"/>
              <a:t> </a:t>
            </a:r>
            <a:r>
              <a:rPr lang="en-US" altLang="ko-KR"/>
              <a:t>if</a:t>
            </a:r>
            <a:r>
              <a:rPr lang="ko-KR" altLang="en-US"/>
              <a:t>문 사용법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9592" y="4077072"/>
            <a:ext cx="7344816" cy="2100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 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키워드 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if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사용하여 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()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안에 논리형 값이 도출되는 조건식이나 함수를 넣어줍니다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블록을 만들어 준 뒤 블록 내부에 조건이 참일 경우 실행할 코드를 적습니다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단 한문장일 경우 블록 생략 가능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순서도: 처리 41"/>
          <p:cNvSpPr/>
          <p:nvPr/>
        </p:nvSpPr>
        <p:spPr>
          <a:xfrm>
            <a:off x="647564" y="4005064"/>
            <a:ext cx="7848872" cy="194421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3715" y="983551"/>
            <a:ext cx="6476568" cy="28774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1-2-1.</a:t>
            </a:r>
            <a:r>
              <a:rPr lang="ko-KR" altLang="en-US"/>
              <a:t> 조건문 </a:t>
            </a:r>
            <a:r>
              <a:rPr lang="en-US" altLang="ko-KR"/>
              <a:t>if</a:t>
            </a:r>
            <a:r>
              <a:rPr lang="ko-KR" altLang="en-US"/>
              <a:t> </a:t>
            </a:r>
            <a:r>
              <a:rPr lang="en-US" altLang="ko-KR"/>
              <a:t>~</a:t>
            </a:r>
            <a:r>
              <a:rPr lang="ko-KR" altLang="en-US"/>
              <a:t> </a:t>
            </a:r>
            <a:r>
              <a:rPr lang="en-US" altLang="ko-KR"/>
              <a:t>else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36096" y="1354716"/>
            <a:ext cx="3240360" cy="4053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else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키워드는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if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문과 반드시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함께 사용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해야 하며 단독으로 사용할 수 없습니다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if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 가지고 있는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조건식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 결과가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거짓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일 경우 자동으로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else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가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가진 코드가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실행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되는 구조입니다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else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블록에도 실행문이 단 한문장이라면 블록을 생략할 수 있습니다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 </a:t>
            </a:r>
          </a:p>
        </p:txBody>
      </p:sp>
      <p:sp>
        <p:nvSpPr>
          <p:cNvPr id="42" name="순서도: 처리 41"/>
          <p:cNvSpPr/>
          <p:nvPr/>
        </p:nvSpPr>
        <p:spPr>
          <a:xfrm>
            <a:off x="5292079" y="1124743"/>
            <a:ext cx="3456384" cy="446449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순서도: 처리 42"/>
          <p:cNvSpPr/>
          <p:nvPr/>
        </p:nvSpPr>
        <p:spPr>
          <a:xfrm>
            <a:off x="1835696" y="1484784"/>
            <a:ext cx="1656184" cy="720080"/>
          </a:xfrm>
          <a:prstGeom prst="flowChartProcess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순서도: 처리 43"/>
          <p:cNvSpPr/>
          <p:nvPr/>
        </p:nvSpPr>
        <p:spPr>
          <a:xfrm>
            <a:off x="323528" y="2708920"/>
            <a:ext cx="2016224" cy="720080"/>
          </a:xfrm>
          <a:prstGeom prst="flowChartProcess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5" name="꺾인 연결선 44"/>
          <p:cNvCxnSpPr>
            <a:stCxn id="43" idx="1"/>
            <a:endCxn id="44" idx="0"/>
          </p:cNvCxnSpPr>
          <p:nvPr/>
        </p:nvCxnSpPr>
        <p:spPr>
          <a:xfrm flipH="1">
            <a:off x="1331640" y="1844824"/>
            <a:ext cx="504056" cy="864096"/>
          </a:xfrm>
          <a:prstGeom prst="bentConnector2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44" idx="2"/>
          </p:cNvCxnSpPr>
          <p:nvPr/>
        </p:nvCxnSpPr>
        <p:spPr>
          <a:xfrm rot="16200000" flipH="1">
            <a:off x="1187624" y="3573016"/>
            <a:ext cx="1728192" cy="1440160"/>
          </a:xfrm>
          <a:prstGeom prst="bentConnector3">
            <a:avLst>
              <a:gd name="adj1" fmla="val 50000"/>
            </a:avLst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3" idx="3"/>
          </p:cNvCxnSpPr>
          <p:nvPr/>
        </p:nvCxnSpPr>
        <p:spPr>
          <a:xfrm>
            <a:off x="3491880" y="1844823"/>
            <a:ext cx="64807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rot="10800000">
            <a:off x="2483768" y="4293096"/>
            <a:ext cx="165618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79712" y="1628799"/>
            <a:ext cx="1368152" cy="452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>
                <a:solidFill>
                  <a:srgbClr val="FF0000"/>
                </a:solidFill>
              </a:rPr>
              <a:t>조건식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1520" y="2852935"/>
            <a:ext cx="2232248" cy="412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1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if </a:t>
            </a:r>
            <a:r>
              <a:rPr kumimoji="0" lang="ko-KR" altLang="en-US" sz="21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내부실행문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23528" y="2039906"/>
            <a:ext cx="1152128" cy="452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008000"/>
                </a:solidFill>
              </a:rPr>
              <a:t>true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95936" y="2132855"/>
            <a:ext cx="1152128" cy="452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8000"/>
                </a:solidFill>
                <a:latin typeface="맑은 고딕"/>
                <a:ea typeface="맑은 고딕"/>
                <a:cs typeface="맑은 고딕"/>
              </a:rPr>
              <a:t>false</a:t>
            </a:r>
          </a:p>
        </p:txBody>
      </p:sp>
      <p:sp>
        <p:nvSpPr>
          <p:cNvPr id="57" name="순서도: 처리 56"/>
          <p:cNvSpPr/>
          <p:nvPr/>
        </p:nvSpPr>
        <p:spPr>
          <a:xfrm>
            <a:off x="2987824" y="2708920"/>
            <a:ext cx="2016224" cy="720080"/>
          </a:xfrm>
          <a:prstGeom prst="flowChartProcess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15816" y="2852936"/>
            <a:ext cx="2232248" cy="412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1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else </a:t>
            </a:r>
            <a:r>
              <a:rPr kumimoji="0" lang="ko-KR" altLang="en-US" sz="21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내부실행문</a:t>
            </a:r>
          </a:p>
        </p:txBody>
      </p:sp>
      <p:cxnSp>
        <p:nvCxnSpPr>
          <p:cNvPr id="59" name="직선 연결선 58"/>
          <p:cNvCxnSpPr/>
          <p:nvPr/>
        </p:nvCxnSpPr>
        <p:spPr>
          <a:xfrm rot="16200000" flipH="1">
            <a:off x="3707904" y="2276872"/>
            <a:ext cx="86409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rot="16200000" flipH="1">
            <a:off x="3707904" y="3861048"/>
            <a:ext cx="86409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1-2-2.</a:t>
            </a:r>
            <a:r>
              <a:rPr lang="ko-KR" altLang="en-US"/>
              <a:t> </a:t>
            </a:r>
            <a:r>
              <a:rPr lang="en-US" altLang="ko-KR"/>
              <a:t>if</a:t>
            </a:r>
            <a:r>
              <a:rPr lang="ko-KR" altLang="en-US"/>
              <a:t> </a:t>
            </a:r>
            <a:r>
              <a:rPr lang="en-US" altLang="ko-KR"/>
              <a:t>~</a:t>
            </a:r>
            <a:r>
              <a:rPr lang="ko-KR" altLang="en-US"/>
              <a:t> </a:t>
            </a:r>
            <a:r>
              <a:rPr lang="en-US" altLang="ko-KR"/>
              <a:t>else</a:t>
            </a:r>
            <a:r>
              <a:rPr lang="ko-KR" altLang="en-US"/>
              <a:t>문 사용법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3568" y="4293096"/>
            <a:ext cx="7848872" cy="1639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기본적인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if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문을 만들고 추가로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else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키워드를 사용하여 새로운 블록을 만듭니다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else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블록 내부에 조건식이 거짓일 경우 실행할 코드를 적습니다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2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순서도: 처리 41"/>
          <p:cNvSpPr/>
          <p:nvPr/>
        </p:nvSpPr>
        <p:spPr>
          <a:xfrm>
            <a:off x="647564" y="4221088"/>
            <a:ext cx="7848872" cy="158417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59632" y="836712"/>
            <a:ext cx="6624736" cy="3215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1-2-3.</a:t>
            </a:r>
            <a:r>
              <a:rPr lang="ko-KR" altLang="en-US"/>
              <a:t> </a:t>
            </a:r>
            <a:r>
              <a:rPr lang="en-US" altLang="ko-KR"/>
              <a:t>Quiz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91572" y="2458130"/>
            <a:ext cx="7632848" cy="3858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9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문제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위와 같은 결과가 나오는 프로그램을 </a:t>
            </a:r>
            <a:r>
              <a:rPr kumimoji="0" lang="ko-KR" altLang="en-US" sz="1900" b="1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코딩하세요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9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요구사항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사용자는 신장과 나이의 정보를 숫자로 입력할 수 있어야 함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프로그램은 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가지 정보를 입력하고 </a:t>
            </a:r>
            <a:r>
              <a:rPr kumimoji="0" lang="ko-KR" altLang="en-US" sz="1900" b="1" i="0" u="none" strike="noStrike" kern="1200" cap="none" spc="0" normalizeH="0" baseline="0" dirty="0" err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엔터를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누르면 조건에 따라 다른 결과를 출력해야 함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키가 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140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이상이고 나이가 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kumimoji="0" lang="ko-KR" altLang="en-US" sz="1900" b="1" i="0" u="none" strike="noStrike" kern="1200" cap="none" spc="0" normalizeH="0" baseline="0" dirty="0" err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세이상인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개의 조건을 모두 만족할 경우 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“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놀이기구에 탑승할 수 있습니다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.”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를 출력할 것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4.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두 개의 조건 중 하나라도 만족하지 않을 시 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“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놀이기구에 탑승할 수 없습니다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”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를 출력할 것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5.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조건과는 관계없이 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“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오늘 하루 즐거운 시간되세요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!”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를 출력할 것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!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900" b="1" i="0" u="none" strike="noStrike" kern="1200" cap="none" spc="0" normalizeH="0" baseline="0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 dirty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&lt;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힌트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&gt;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 논리 연산자를 사용해 볼 것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!</a:t>
            </a:r>
          </a:p>
        </p:txBody>
      </p:sp>
      <p:sp>
        <p:nvSpPr>
          <p:cNvPr id="46" name="순서도: 처리 45"/>
          <p:cNvSpPr/>
          <p:nvPr/>
        </p:nvSpPr>
        <p:spPr>
          <a:xfrm>
            <a:off x="647564" y="2348880"/>
            <a:ext cx="7848872" cy="3971572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7156" y="836712"/>
            <a:ext cx="3500828" cy="1389503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75804" y="806231"/>
            <a:ext cx="3522997" cy="14199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1-3-1.</a:t>
            </a:r>
            <a:r>
              <a:rPr lang="ko-KR" altLang="en-US"/>
              <a:t> 다중분기 조건문 </a:t>
            </a:r>
            <a:r>
              <a:rPr lang="en-US" altLang="ko-KR"/>
              <a:t>if</a:t>
            </a:r>
            <a:r>
              <a:rPr lang="ko-KR" altLang="en-US"/>
              <a:t> </a:t>
            </a:r>
            <a:r>
              <a:rPr lang="en-US" altLang="ko-KR"/>
              <a:t>~</a:t>
            </a:r>
            <a:r>
              <a:rPr lang="ko-KR" altLang="en-US"/>
              <a:t> </a:t>
            </a:r>
            <a:r>
              <a:rPr lang="en-US" altLang="ko-KR"/>
              <a:t>else</a:t>
            </a:r>
            <a:r>
              <a:rPr lang="ko-KR" altLang="en-US"/>
              <a:t> </a:t>
            </a:r>
            <a:r>
              <a:rPr lang="en-US" altLang="ko-KR"/>
              <a:t>if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27583" y="4914846"/>
            <a:ext cx="7992889" cy="1179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if ~ else if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문은 </a:t>
            </a:r>
            <a:r>
              <a:rPr kumimoji="0" lang="ko-KR" altLang="en-US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좀 더 많은 분기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만들고 싶을 때 사용하는 조건문입니다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다만 </a:t>
            </a:r>
            <a:r>
              <a:rPr kumimoji="0" lang="ko-KR" altLang="en-US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위에서부터 조건을 검색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하면서 내려오기 때문에 범위조건일 경우 상위 조건이 하위조건을 포괄적으로 포함하지 않도록 주의해야 합니다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sp>
        <p:nvSpPr>
          <p:cNvPr id="42" name="순서도: 처리 41"/>
          <p:cNvSpPr/>
          <p:nvPr/>
        </p:nvSpPr>
        <p:spPr>
          <a:xfrm>
            <a:off x="683568" y="4653136"/>
            <a:ext cx="8136904" cy="1656184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1" name="순서도: 처리 60"/>
          <p:cNvSpPr/>
          <p:nvPr/>
        </p:nvSpPr>
        <p:spPr>
          <a:xfrm>
            <a:off x="3275856" y="836712"/>
            <a:ext cx="1656184" cy="720080"/>
          </a:xfrm>
          <a:prstGeom prst="flowChartProcess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75856" y="980728"/>
            <a:ext cx="1584176" cy="42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 b="1">
                <a:solidFill>
                  <a:srgbClr val="FF0000"/>
                </a:solidFill>
              </a:rPr>
              <a:t>if </a:t>
            </a:r>
            <a:r>
              <a:rPr lang="ko-KR" altLang="en-US" sz="2200" b="1">
                <a:solidFill>
                  <a:srgbClr val="FF0000"/>
                </a:solidFill>
              </a:rPr>
              <a:t>조건식</a:t>
            </a:r>
          </a:p>
        </p:txBody>
      </p:sp>
      <p:cxnSp>
        <p:nvCxnSpPr>
          <p:cNvPr id="64" name="꺾인 연결선 63"/>
          <p:cNvCxnSpPr/>
          <p:nvPr/>
        </p:nvCxnSpPr>
        <p:spPr>
          <a:xfrm>
            <a:off x="4932040" y="1192550"/>
            <a:ext cx="504056" cy="1012314"/>
          </a:xfrm>
          <a:prstGeom prst="bentConnector2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65" name="꺾인 연결선 64"/>
          <p:cNvCxnSpPr>
            <a:stCxn id="62" idx="1"/>
          </p:cNvCxnSpPr>
          <p:nvPr/>
        </p:nvCxnSpPr>
        <p:spPr>
          <a:xfrm rot="10800000" flipV="1">
            <a:off x="2699792" y="1192550"/>
            <a:ext cx="576064" cy="1012314"/>
          </a:xfrm>
          <a:prstGeom prst="bentConnector2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처리 65"/>
          <p:cNvSpPr/>
          <p:nvPr/>
        </p:nvSpPr>
        <p:spPr>
          <a:xfrm>
            <a:off x="1907704" y="2268468"/>
            <a:ext cx="1656184" cy="720080"/>
          </a:xfrm>
          <a:prstGeom prst="flowChartProcess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7" name="순서도: 처리 66"/>
          <p:cNvSpPr/>
          <p:nvPr/>
        </p:nvSpPr>
        <p:spPr>
          <a:xfrm>
            <a:off x="4572000" y="2268468"/>
            <a:ext cx="1800200" cy="720080"/>
          </a:xfrm>
          <a:prstGeom prst="flowChartProcess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07704" y="2412484"/>
            <a:ext cx="1584176" cy="424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if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실행문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72000" y="2412484"/>
            <a:ext cx="1872208" cy="395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else if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조건식</a:t>
            </a:r>
          </a:p>
        </p:txBody>
      </p:sp>
      <p:cxnSp>
        <p:nvCxnSpPr>
          <p:cNvPr id="70" name="꺾인 연결선 69"/>
          <p:cNvCxnSpPr/>
          <p:nvPr/>
        </p:nvCxnSpPr>
        <p:spPr>
          <a:xfrm rot="10800000" flipV="1">
            <a:off x="3995936" y="2624306"/>
            <a:ext cx="576064" cy="1012314"/>
          </a:xfrm>
          <a:prstGeom prst="bentConnector2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71" name="꺾인 연결선 70"/>
          <p:cNvCxnSpPr/>
          <p:nvPr/>
        </p:nvCxnSpPr>
        <p:spPr>
          <a:xfrm>
            <a:off x="6372200" y="2628508"/>
            <a:ext cx="504056" cy="1012314"/>
          </a:xfrm>
          <a:prstGeom prst="bentConnector2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72" name="순서도: 처리 71"/>
          <p:cNvSpPr/>
          <p:nvPr/>
        </p:nvSpPr>
        <p:spPr>
          <a:xfrm>
            <a:off x="3131840" y="3708628"/>
            <a:ext cx="1656184" cy="720080"/>
          </a:xfrm>
          <a:prstGeom prst="flowChartProcess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87824" y="3909759"/>
            <a:ext cx="2016224" cy="37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else if 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실행문</a:t>
            </a:r>
          </a:p>
        </p:txBody>
      </p:sp>
      <p:sp>
        <p:nvSpPr>
          <p:cNvPr id="74" name="순서도: 처리 73"/>
          <p:cNvSpPr/>
          <p:nvPr/>
        </p:nvSpPr>
        <p:spPr>
          <a:xfrm>
            <a:off x="6012160" y="3708628"/>
            <a:ext cx="1656184" cy="720080"/>
          </a:xfrm>
          <a:prstGeom prst="flowChartProcess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868144" y="3852644"/>
            <a:ext cx="2016224" cy="376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else 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실행문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403648" y="1679866"/>
            <a:ext cx="1152128" cy="45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8000"/>
                </a:solidFill>
                <a:latin typeface="맑은 고딕"/>
                <a:ea typeface="맑은 고딕"/>
                <a:cs typeface="맑은 고딕"/>
              </a:rPr>
              <a:t>true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627784" y="3202505"/>
            <a:ext cx="1152128" cy="453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8000"/>
                </a:solidFill>
                <a:latin typeface="맑은 고딕"/>
                <a:ea typeface="맑은 고딕"/>
                <a:cs typeface="맑은 고딕"/>
              </a:rPr>
              <a:t>true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211960" y="1772816"/>
            <a:ext cx="1152128" cy="452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8000"/>
                </a:solidFill>
                <a:latin typeface="맑은 고딕"/>
                <a:ea typeface="맑은 고딕"/>
                <a:cs typeface="맑은 고딕"/>
              </a:rPr>
              <a:t>false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652120" y="3202505"/>
            <a:ext cx="1152128" cy="453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8000"/>
                </a:solidFill>
                <a:latin typeface="맑은 고딕"/>
                <a:ea typeface="맑은 고딕"/>
                <a:cs typeface="맑은 고딕"/>
              </a:rPr>
              <a:t>false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1-3-2.</a:t>
            </a:r>
            <a:r>
              <a:rPr lang="ko-KR" altLang="en-US"/>
              <a:t> </a:t>
            </a:r>
            <a:r>
              <a:rPr lang="en-US" altLang="ko-KR"/>
              <a:t>if</a:t>
            </a:r>
            <a:r>
              <a:rPr lang="ko-KR" altLang="en-US"/>
              <a:t> </a:t>
            </a:r>
            <a:r>
              <a:rPr lang="en-US" altLang="ko-KR"/>
              <a:t>~</a:t>
            </a:r>
            <a:r>
              <a:rPr lang="ko-KR" altLang="en-US"/>
              <a:t> </a:t>
            </a:r>
            <a:r>
              <a:rPr lang="en-US" altLang="ko-KR"/>
              <a:t>else</a:t>
            </a:r>
            <a:r>
              <a:rPr lang="ko-KR" altLang="en-US"/>
              <a:t> </a:t>
            </a:r>
            <a:r>
              <a:rPr lang="en-US" altLang="ko-KR"/>
              <a:t>if</a:t>
            </a:r>
            <a:r>
              <a:rPr lang="ko-KR" altLang="en-US"/>
              <a:t>문 사용법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49340" y="1088740"/>
            <a:ext cx="2880320" cy="500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기본적인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if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문을 만들고 추가로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else if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키워드를 사용하여 새로운 블록을 만듭니다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else if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블록 내부에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추가 조건식을 설정합니다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else if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블록을 여러 개 만들 수 있습니다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4.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모든 조건이 거짓일 경우 실행할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else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문은 선택적으로 만듭니다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순서도: 처리 41"/>
          <p:cNvSpPr/>
          <p:nvPr/>
        </p:nvSpPr>
        <p:spPr>
          <a:xfrm>
            <a:off x="5641328" y="1016732"/>
            <a:ext cx="2988332" cy="482453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1560" y="1097280"/>
            <a:ext cx="4777739" cy="46634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1698</Words>
  <Application>Microsoft Office PowerPoint</Application>
  <PresentationFormat>화면 슬라이드 쇼(4:3)</PresentationFormat>
  <Paragraphs>274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제어문</vt:lpstr>
      <vt:lpstr>1. 조건문 </vt:lpstr>
      <vt:lpstr>1-1-1. 조건문 if</vt:lpstr>
      <vt:lpstr>1-1-2. if문 사용법</vt:lpstr>
      <vt:lpstr>1-2-1. 조건문 if ~ else</vt:lpstr>
      <vt:lpstr>1-2-2. if ~ else문 사용법</vt:lpstr>
      <vt:lpstr>1-2-3. Quiz</vt:lpstr>
      <vt:lpstr>1-3-1. 다중분기 조건문 if ~ else if</vt:lpstr>
      <vt:lpstr>1-3-2. if ~ else if문 사용법</vt:lpstr>
      <vt:lpstr>1-3-3. Quiz</vt:lpstr>
      <vt:lpstr>1-4-1. 중첩 if문</vt:lpstr>
      <vt:lpstr>1-4-2. 중첩 if문 사용법</vt:lpstr>
      <vt:lpstr>1-5-1. 다중분기 조건문 switch ~ case </vt:lpstr>
      <vt:lpstr>1-5-2. switch문 사용법</vt:lpstr>
      <vt:lpstr>1-5-3. Quiz</vt:lpstr>
      <vt:lpstr>2. 반복문 </vt:lpstr>
      <vt:lpstr>2-1-1. 반복문 while</vt:lpstr>
      <vt:lpstr>2-1-2. while문 사용법</vt:lpstr>
      <vt:lpstr>2-1-3. Quiz</vt:lpstr>
      <vt:lpstr>2-2-1. 반복문 do ~ while</vt:lpstr>
      <vt:lpstr>2-2-2. do~ while VS while</vt:lpstr>
      <vt:lpstr>2-3-1. 반복문 for</vt:lpstr>
      <vt:lpstr>2-3-2. for문 사용법</vt:lpstr>
      <vt:lpstr>2-3-3. Quiz</vt:lpstr>
      <vt:lpstr>2-4-1. 중첩 반복문</vt:lpstr>
      <vt:lpstr>2-4-2. 중첩 반복문 예시</vt:lpstr>
      <vt:lpstr>2-4-3. Quiz</vt:lpstr>
      <vt:lpstr>2-4-4. Quiz</vt:lpstr>
      <vt:lpstr>3. 탈출문 </vt:lpstr>
      <vt:lpstr>3-1-1. 탈출문 break</vt:lpstr>
      <vt:lpstr>3-1-2. break문 사용 예시</vt:lpstr>
      <vt:lpstr>3-1-3. 무한 루프</vt:lpstr>
      <vt:lpstr>3-1-4. 무한루프 사용 예시</vt:lpstr>
      <vt:lpstr>3-2-1. 탈출문 continue</vt:lpstr>
      <vt:lpstr>3-2-2. continue문 사용 예시</vt:lpstr>
      <vt:lpstr>3-3. Quiz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Joker</dc:creator>
  <cp:lastModifiedBy>KITT</cp:lastModifiedBy>
  <cp:revision>291</cp:revision>
  <dcterms:created xsi:type="dcterms:W3CDTF">2020-04-08T12:51:32Z</dcterms:created>
  <dcterms:modified xsi:type="dcterms:W3CDTF">2021-01-05T08:47:40Z</dcterms:modified>
  <cp:version/>
</cp:coreProperties>
</file>