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0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59"/>
  </p:normalViewPr>
  <p:slideViewPr>
    <p:cSldViewPr>
      <p:cViewPr varScale="1">
        <p:scale>
          <a:sx n="100" d="100"/>
          <a:sy n="100" d="100"/>
        </p:scale>
        <p:origin x="-3060" y="-72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5706" y="-78"/>
      </p:cViewPr>
      <p:guideLst>
        <p:guide orient="horz" pos="2880"/>
        <p:guide pos="2149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4D89692-DFEF-4509-BF4A-0DCC1522EAE5}" type="datetime1">
              <a:rPr lang="ko-KR" altLang="en-US"/>
              <a:pPr lvl="0">
                <a:defRPr/>
              </a:pPr>
              <a:t>2020-06-17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B79CFA9-DF62-4161-BCD9-5AC3EB28D15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3E3D233-F83C-42FB-8876-DA0EB1CD818D}" type="datetime1">
              <a:rPr lang="ko-KR" altLang="en-US"/>
              <a:pPr lvl="0">
                <a:defRPr/>
              </a:pPr>
              <a:t>2020-06-17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3E45A68-727D-4672-B4AC-7B30446123C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3.jpe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3.jpeg"  /><Relationship Id="rId4" Type="http://schemas.openxmlformats.org/officeDocument/2006/relationships/image" Target="../media/image4.jpe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5.jpe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108520" y="2708920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29" name="Picture 5" descr="C:\Users\Joker\Downloads\cranium-2099120_1280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7" y="1916832"/>
            <a:ext cx="2338078" cy="257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851720" y="2132856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068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18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921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16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74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918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35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560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505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071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8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923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Joker\Downloads\success-2081167_1280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491879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258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13184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20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0" y="119831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551879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101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119877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551925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61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20688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01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22707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08600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slideLayout" Target="../slideLayouts/slideLayout17.xml"  /><Relationship Id="rId18" Type="http://schemas.openxmlformats.org/officeDocument/2006/relationships/slideLayout" Target="../slideLayouts/slideLayout18.xml"  /><Relationship Id="rId19" Type="http://schemas.openxmlformats.org/officeDocument/2006/relationships/slideLayout" Target="../slideLayouts/slideLayout19.xml"  /><Relationship Id="rId2" Type="http://schemas.openxmlformats.org/officeDocument/2006/relationships/slideLayout" Target="../slideLayouts/slideLayout2.xml"  /><Relationship Id="rId20" Type="http://schemas.openxmlformats.org/officeDocument/2006/relationships/theme" Target="../theme/theme1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EC3569D2-49F6-4A41-AEB0-51537D697DA4}" type="datetime1">
              <a:rPr lang="ko-KR" altLang="en-US"/>
              <a:pPr lvl="0">
                <a:defRPr/>
              </a:pPr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21D1DA14-FE77-40ED-816D-ED067BD07CF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  <p:sldLayoutId id="2147483690" r:id="rId19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8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>
          <a:xfrm>
            <a:off x="-180528" y="3068960"/>
            <a:ext cx="9359900" cy="1296144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배열</a:t>
            </a:r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71800" y="2132856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4200"/>
              <a:t>자바 프로그래밍 기초</a:t>
            </a:r>
            <a:endParaRPr lang="ko-KR" altLang="en-US" sz="4200"/>
          </a:p>
        </p:txBody>
      </p:sp>
      <p:sp>
        <p:nvSpPr>
          <p:cNvPr id="6" name=""/>
          <p:cNvSpPr txBox="1"/>
          <p:nvPr/>
        </p:nvSpPr>
        <p:spPr>
          <a:xfrm>
            <a:off x="3851920" y="4437112"/>
            <a:ext cx="5112568" cy="542558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defRPr/>
            </a:pPr>
            <a:r>
              <a:rPr lang="en-US" altLang="ko-KR" sz="3000" b="1">
                <a:solidFill>
                  <a:schemeClr val="lt1"/>
                </a:solidFill>
              </a:rPr>
              <a:t>By SoonGu Hong(Kokono)</a:t>
            </a:r>
            <a:endParaRPr lang="en-US" altLang="ko-KR" sz="3000" b="1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1-2-4.</a:t>
            </a:r>
            <a:r>
              <a:rPr lang="ko-KR" altLang="en-US"/>
              <a:t> 배열에 저장된 값 참조</a:t>
            </a:r>
            <a:endParaRPr lang="ko-KR" altLang="en-US"/>
          </a:p>
        </p:txBody>
      </p:sp>
      <p:sp>
        <p:nvSpPr>
          <p:cNvPr id="77" name=""/>
          <p:cNvSpPr/>
          <p:nvPr/>
        </p:nvSpPr>
        <p:spPr>
          <a:xfrm>
            <a:off x="971599" y="1447453"/>
            <a:ext cx="7272808" cy="169351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2">
            <a:schemeClr val="accent5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cxnSp>
        <p:nvCxnSpPr>
          <p:cNvPr id="78" name=""/>
          <p:cNvCxnSpPr/>
          <p:nvPr/>
        </p:nvCxnSpPr>
        <p:spPr>
          <a:xfrm>
            <a:off x="971599" y="1879501"/>
            <a:ext cx="7272808" cy="0"/>
          </a:xfrm>
          <a:prstGeom prst="line">
            <a:avLst/>
          </a:prstGeom>
          <a:ln w="127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"/>
          <p:cNvSpPr txBox="1"/>
          <p:nvPr/>
        </p:nvSpPr>
        <p:spPr>
          <a:xfrm>
            <a:off x="1043607" y="1447453"/>
            <a:ext cx="1440160" cy="38896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/>
              <a:t>stack</a:t>
            </a:r>
            <a:endParaRPr lang="en-US" altLang="ko-KR" sz="2000"/>
          </a:p>
        </p:txBody>
      </p:sp>
      <p:sp>
        <p:nvSpPr>
          <p:cNvPr id="81" name=""/>
          <p:cNvSpPr txBox="1"/>
          <p:nvPr/>
        </p:nvSpPr>
        <p:spPr>
          <a:xfrm>
            <a:off x="2987824" y="1456948"/>
            <a:ext cx="1440160" cy="38899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heap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2" name=""/>
          <p:cNvSpPr/>
          <p:nvPr/>
        </p:nvSpPr>
        <p:spPr>
          <a:xfrm>
            <a:off x="1295635" y="2276872"/>
            <a:ext cx="1008112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rgbClr val="ff0000"/>
                </a:solidFill>
              </a:rPr>
              <a:t>10</a:t>
            </a:r>
            <a:r>
              <a:rPr lang="ko-KR" altLang="en-US">
                <a:solidFill>
                  <a:srgbClr val="ff0000"/>
                </a:solidFill>
              </a:rPr>
              <a:t>번지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1223627" y="1959094"/>
            <a:ext cx="1224137" cy="31777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500" b="1">
                <a:solidFill>
                  <a:srgbClr val="0000ff"/>
                </a:solidFill>
              </a:rPr>
              <a:t>배열 변수</a:t>
            </a:r>
            <a:endParaRPr lang="ko-KR" altLang="en-US" sz="1500" b="1">
              <a:solidFill>
                <a:srgbClr val="0000ff"/>
              </a:solidFill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2519772" y="980728"/>
            <a:ext cx="4104456" cy="360392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b="1">
                <a:solidFill>
                  <a:srgbClr val="3057b9"/>
                </a:solidFill>
              </a:rPr>
              <a:t>&lt;&lt;</a:t>
            </a:r>
            <a:r>
              <a:rPr lang="ko-KR" altLang="en-US" b="1">
                <a:solidFill>
                  <a:srgbClr val="3057b9"/>
                </a:solidFill>
              </a:rPr>
              <a:t> 메모리 </a:t>
            </a:r>
            <a:r>
              <a:rPr lang="en-US" altLang="ko-KR" b="1">
                <a:solidFill>
                  <a:srgbClr val="3057b9"/>
                </a:solidFill>
              </a:rPr>
              <a:t>&gt;&gt;</a:t>
            </a:r>
            <a:endParaRPr lang="en-US" altLang="ko-KR" b="1">
              <a:solidFill>
                <a:srgbClr val="3057b9"/>
              </a:solidFill>
            </a:endParaRPr>
          </a:p>
        </p:txBody>
      </p:sp>
      <p:graphicFrame>
        <p:nvGraphicFramePr>
          <p:cNvPr id="86" name=""/>
          <p:cNvGraphicFramePr>
            <a:graphicFrameLocks noGrp="1"/>
          </p:cNvGraphicFramePr>
          <p:nvPr/>
        </p:nvGraphicFramePr>
        <p:xfrm>
          <a:off x="3095836" y="2266072"/>
          <a:ext cx="4980385" cy="370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96077"/>
                <a:gridCol w="996077"/>
                <a:gridCol w="996077"/>
                <a:gridCol w="996077"/>
                <a:gridCol w="996077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0" name=""/>
          <p:cNvSpPr txBox="1"/>
          <p:nvPr/>
        </p:nvSpPr>
        <p:spPr>
          <a:xfrm>
            <a:off x="3167844" y="2322558"/>
            <a:ext cx="864096" cy="31435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1500"/>
              <a:t>1</a:t>
            </a:r>
            <a:endParaRPr lang="en-US" altLang="ko-KR" sz="1500"/>
          </a:p>
        </p:txBody>
      </p:sp>
      <p:sp>
        <p:nvSpPr>
          <p:cNvPr id="91" name=""/>
          <p:cNvSpPr txBox="1"/>
          <p:nvPr/>
        </p:nvSpPr>
        <p:spPr>
          <a:xfrm>
            <a:off x="4175955" y="2322558"/>
            <a:ext cx="864096" cy="31435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5112060" y="2322558"/>
            <a:ext cx="864096" cy="31435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6120172" y="2322558"/>
            <a:ext cx="864096" cy="31435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7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4" name=""/>
          <p:cNvSpPr txBox="1"/>
          <p:nvPr/>
        </p:nvSpPr>
        <p:spPr>
          <a:xfrm>
            <a:off x="7128284" y="2322558"/>
            <a:ext cx="864096" cy="31435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9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3167844" y="1916832"/>
            <a:ext cx="792088" cy="33868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1600" b="1"/>
              <a:t>iArr[0]</a:t>
            </a:r>
            <a:endParaRPr lang="en-US" altLang="ko-KR" sz="1600" b="1"/>
          </a:p>
        </p:txBody>
      </p:sp>
      <p:sp>
        <p:nvSpPr>
          <p:cNvPr id="96" name=""/>
          <p:cNvSpPr txBox="1"/>
          <p:nvPr/>
        </p:nvSpPr>
        <p:spPr>
          <a:xfrm>
            <a:off x="4211959" y="1916832"/>
            <a:ext cx="792088" cy="33868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iArr[1]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7" name=""/>
          <p:cNvSpPr txBox="1"/>
          <p:nvPr/>
        </p:nvSpPr>
        <p:spPr>
          <a:xfrm>
            <a:off x="5184068" y="1940044"/>
            <a:ext cx="792088" cy="33682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iArr[2]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6192180" y="1940044"/>
            <a:ext cx="792088" cy="33682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iArr[3]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9" name=""/>
          <p:cNvSpPr txBox="1"/>
          <p:nvPr/>
        </p:nvSpPr>
        <p:spPr>
          <a:xfrm>
            <a:off x="7128284" y="1940044"/>
            <a:ext cx="792088" cy="33682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iArr[4]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00" name=""/>
          <p:cNvCxnSpPr/>
          <p:nvPr/>
        </p:nvCxnSpPr>
        <p:spPr>
          <a:xfrm rot="16200000" flipH="1">
            <a:off x="1799692" y="2276872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"/>
          <p:cNvSpPr txBox="1"/>
          <p:nvPr/>
        </p:nvSpPr>
        <p:spPr>
          <a:xfrm>
            <a:off x="3023828" y="2708920"/>
            <a:ext cx="5040560" cy="31812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1500" b="1">
                <a:solidFill>
                  <a:srgbClr val="ff0000"/>
                </a:solidFill>
              </a:rPr>
              <a:t>&lt;&lt;</a:t>
            </a:r>
            <a:r>
              <a:rPr lang="ko-KR" altLang="en-US" sz="1500" b="1">
                <a:solidFill>
                  <a:srgbClr val="ff0000"/>
                </a:solidFill>
              </a:rPr>
              <a:t> 배열 주소</a:t>
            </a:r>
            <a:r>
              <a:rPr lang="en-US" altLang="ko-KR" sz="1500" b="1">
                <a:solidFill>
                  <a:srgbClr val="ff0000"/>
                </a:solidFill>
              </a:rPr>
              <a:t>:</a:t>
            </a:r>
            <a:r>
              <a:rPr lang="ko-KR" altLang="en-US" sz="1500" b="1">
                <a:solidFill>
                  <a:srgbClr val="ff0000"/>
                </a:solidFill>
              </a:rPr>
              <a:t> </a:t>
            </a:r>
            <a:r>
              <a:rPr lang="en-US" altLang="ko-KR" sz="1500" b="1">
                <a:solidFill>
                  <a:srgbClr val="ff0000"/>
                </a:solidFill>
              </a:rPr>
              <a:t>10</a:t>
            </a:r>
            <a:r>
              <a:rPr lang="ko-KR" altLang="en-US" sz="1500" b="1">
                <a:solidFill>
                  <a:srgbClr val="ff0000"/>
                </a:solidFill>
              </a:rPr>
              <a:t>번지 </a:t>
            </a:r>
            <a:r>
              <a:rPr lang="en-US" altLang="ko-KR" sz="1500" b="1">
                <a:solidFill>
                  <a:srgbClr val="ff0000"/>
                </a:solidFill>
              </a:rPr>
              <a:t>&gt;&gt;</a:t>
            </a:r>
            <a:endParaRPr lang="en-US" altLang="ko-KR" sz="1500" b="1">
              <a:solidFill>
                <a:srgbClr val="ff0000"/>
              </a:solidFill>
            </a:endParaRPr>
          </a:p>
        </p:txBody>
      </p:sp>
      <p:cxnSp>
        <p:nvCxnSpPr>
          <p:cNvPr id="105" name=""/>
          <p:cNvCxnSpPr>
            <a:stCxn id="82" idx="3"/>
            <a:endCxn id="86" idx="1"/>
          </p:cNvCxnSpPr>
          <p:nvPr/>
        </p:nvCxnSpPr>
        <p:spPr>
          <a:xfrm flipV="1">
            <a:off x="2303748" y="2451492"/>
            <a:ext cx="792088" cy="414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"/>
          <p:cNvSpPr txBox="1"/>
          <p:nvPr/>
        </p:nvSpPr>
        <p:spPr>
          <a:xfrm>
            <a:off x="683566" y="3542154"/>
            <a:ext cx="7776865" cy="293294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위 배열에서 특정 데이터를 참조하려면 인덱스를 통해 참조합니다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참조 방법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ex) System.out.println(iArr[2]);  -&gt;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3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이 출력됨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0000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   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 int number = iArr[1] + iArr[4];   -&gt;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number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에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12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가 저장됨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7" name=""/>
          <p:cNvSpPr/>
          <p:nvPr/>
        </p:nvSpPr>
        <p:spPr>
          <a:xfrm>
            <a:off x="539552" y="3429000"/>
            <a:ext cx="8064896" cy="3024336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8" name=""/>
          <p:cNvSpPr/>
          <p:nvPr/>
        </p:nvSpPr>
        <p:spPr>
          <a:xfrm>
            <a:off x="827583" y="5085184"/>
            <a:ext cx="7632848" cy="1224136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c0504d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1-2-5.</a:t>
            </a:r>
            <a:r>
              <a:rPr lang="ko-KR" altLang="en-US"/>
              <a:t> 배열의 길이</a:t>
            </a:r>
            <a:r>
              <a:rPr lang="en-US" altLang="ko-KR"/>
              <a:t>(length)</a:t>
            </a:r>
            <a:endParaRPr lang="en-US" altLang="ko-KR"/>
          </a:p>
        </p:txBody>
      </p:sp>
      <p:sp>
        <p:nvSpPr>
          <p:cNvPr id="77" name=""/>
          <p:cNvSpPr/>
          <p:nvPr/>
        </p:nvSpPr>
        <p:spPr>
          <a:xfrm>
            <a:off x="971599" y="1447453"/>
            <a:ext cx="7272808" cy="169351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2">
            <a:schemeClr val="accent5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cxnSp>
        <p:nvCxnSpPr>
          <p:cNvPr id="78" name=""/>
          <p:cNvCxnSpPr/>
          <p:nvPr/>
        </p:nvCxnSpPr>
        <p:spPr>
          <a:xfrm>
            <a:off x="971599" y="1879501"/>
            <a:ext cx="7272808" cy="0"/>
          </a:xfrm>
          <a:prstGeom prst="line">
            <a:avLst/>
          </a:prstGeom>
          <a:ln w="127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"/>
          <p:cNvSpPr txBox="1"/>
          <p:nvPr/>
        </p:nvSpPr>
        <p:spPr>
          <a:xfrm>
            <a:off x="1043607" y="1447453"/>
            <a:ext cx="1440160" cy="38896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/>
              <a:t>stack</a:t>
            </a:r>
            <a:endParaRPr lang="en-US" altLang="ko-KR" sz="2000"/>
          </a:p>
        </p:txBody>
      </p:sp>
      <p:sp>
        <p:nvSpPr>
          <p:cNvPr id="81" name=""/>
          <p:cNvSpPr txBox="1"/>
          <p:nvPr/>
        </p:nvSpPr>
        <p:spPr>
          <a:xfrm>
            <a:off x="2987824" y="1456948"/>
            <a:ext cx="1440160" cy="38899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heap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2" name=""/>
          <p:cNvSpPr/>
          <p:nvPr/>
        </p:nvSpPr>
        <p:spPr>
          <a:xfrm>
            <a:off x="1295635" y="2276872"/>
            <a:ext cx="1008112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rgbClr val="ff0000"/>
                </a:solidFill>
              </a:rPr>
              <a:t>10</a:t>
            </a:r>
            <a:r>
              <a:rPr lang="ko-KR" altLang="en-US">
                <a:solidFill>
                  <a:srgbClr val="ff0000"/>
                </a:solidFill>
              </a:rPr>
              <a:t>번지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1223627" y="1959094"/>
            <a:ext cx="1224137" cy="31777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500" b="1">
                <a:solidFill>
                  <a:srgbClr val="0000ff"/>
                </a:solidFill>
              </a:rPr>
              <a:t>배열 변수</a:t>
            </a:r>
            <a:endParaRPr lang="ko-KR" altLang="en-US" sz="1500" b="1">
              <a:solidFill>
                <a:srgbClr val="0000ff"/>
              </a:solidFill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2519772" y="980728"/>
            <a:ext cx="4104456" cy="360392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b="1">
                <a:solidFill>
                  <a:srgbClr val="3057b9"/>
                </a:solidFill>
              </a:rPr>
              <a:t>&lt;&lt;</a:t>
            </a:r>
            <a:r>
              <a:rPr lang="ko-KR" altLang="en-US" b="1">
                <a:solidFill>
                  <a:srgbClr val="3057b9"/>
                </a:solidFill>
              </a:rPr>
              <a:t> 메모리 </a:t>
            </a:r>
            <a:r>
              <a:rPr lang="en-US" altLang="ko-KR" b="1">
                <a:solidFill>
                  <a:srgbClr val="3057b9"/>
                </a:solidFill>
              </a:rPr>
              <a:t>&gt;&gt;</a:t>
            </a:r>
            <a:endParaRPr lang="en-US" altLang="ko-KR" b="1">
              <a:solidFill>
                <a:srgbClr val="3057b9"/>
              </a:solidFill>
            </a:endParaRPr>
          </a:p>
        </p:txBody>
      </p:sp>
      <p:graphicFrame>
        <p:nvGraphicFramePr>
          <p:cNvPr id="86" name=""/>
          <p:cNvGraphicFramePr>
            <a:graphicFrameLocks noGrp="1"/>
          </p:cNvGraphicFramePr>
          <p:nvPr/>
        </p:nvGraphicFramePr>
        <p:xfrm>
          <a:off x="3095836" y="2266072"/>
          <a:ext cx="4980385" cy="370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96077"/>
                <a:gridCol w="996077"/>
                <a:gridCol w="996077"/>
                <a:gridCol w="996077"/>
                <a:gridCol w="996077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0" name=""/>
          <p:cNvSpPr txBox="1"/>
          <p:nvPr/>
        </p:nvSpPr>
        <p:spPr>
          <a:xfrm>
            <a:off x="3167844" y="2322558"/>
            <a:ext cx="864096" cy="31435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1500"/>
              <a:t>1</a:t>
            </a:r>
            <a:endParaRPr lang="en-US" altLang="ko-KR" sz="1500"/>
          </a:p>
        </p:txBody>
      </p:sp>
      <p:sp>
        <p:nvSpPr>
          <p:cNvPr id="91" name=""/>
          <p:cNvSpPr txBox="1"/>
          <p:nvPr/>
        </p:nvSpPr>
        <p:spPr>
          <a:xfrm>
            <a:off x="4175955" y="2322558"/>
            <a:ext cx="864096" cy="31435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5112060" y="2322558"/>
            <a:ext cx="864096" cy="31435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6120172" y="2322558"/>
            <a:ext cx="864096" cy="31435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7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4" name=""/>
          <p:cNvSpPr txBox="1"/>
          <p:nvPr/>
        </p:nvSpPr>
        <p:spPr>
          <a:xfrm>
            <a:off x="7128284" y="2322558"/>
            <a:ext cx="864096" cy="31435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9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3167844" y="1916832"/>
            <a:ext cx="792088" cy="33868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1600" b="1"/>
              <a:t>iArr[0]</a:t>
            </a:r>
            <a:endParaRPr lang="en-US" altLang="ko-KR" sz="1600" b="1"/>
          </a:p>
        </p:txBody>
      </p:sp>
      <p:sp>
        <p:nvSpPr>
          <p:cNvPr id="96" name=""/>
          <p:cNvSpPr txBox="1"/>
          <p:nvPr/>
        </p:nvSpPr>
        <p:spPr>
          <a:xfrm>
            <a:off x="4211959" y="1916832"/>
            <a:ext cx="792088" cy="33868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iArr[1]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7" name=""/>
          <p:cNvSpPr txBox="1"/>
          <p:nvPr/>
        </p:nvSpPr>
        <p:spPr>
          <a:xfrm>
            <a:off x="5184068" y="1940044"/>
            <a:ext cx="792088" cy="33682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iArr[2]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6192180" y="1940044"/>
            <a:ext cx="792088" cy="33682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iArr[3]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9" name=""/>
          <p:cNvSpPr txBox="1"/>
          <p:nvPr/>
        </p:nvSpPr>
        <p:spPr>
          <a:xfrm>
            <a:off x="7128284" y="1940044"/>
            <a:ext cx="792088" cy="33682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iArr[4]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00" name=""/>
          <p:cNvCxnSpPr/>
          <p:nvPr/>
        </p:nvCxnSpPr>
        <p:spPr>
          <a:xfrm rot="16200000" flipH="1">
            <a:off x="1799692" y="2276872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"/>
          <p:cNvSpPr txBox="1"/>
          <p:nvPr/>
        </p:nvSpPr>
        <p:spPr>
          <a:xfrm>
            <a:off x="3023828" y="2708920"/>
            <a:ext cx="5040560" cy="31812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1500" b="1">
                <a:solidFill>
                  <a:srgbClr val="ff0000"/>
                </a:solidFill>
              </a:rPr>
              <a:t>&lt;&lt;</a:t>
            </a:r>
            <a:r>
              <a:rPr lang="ko-KR" altLang="en-US" sz="1500" b="1">
                <a:solidFill>
                  <a:srgbClr val="ff0000"/>
                </a:solidFill>
              </a:rPr>
              <a:t> 배열 주소</a:t>
            </a:r>
            <a:r>
              <a:rPr lang="en-US" altLang="ko-KR" sz="1500" b="1">
                <a:solidFill>
                  <a:srgbClr val="ff0000"/>
                </a:solidFill>
              </a:rPr>
              <a:t>:</a:t>
            </a:r>
            <a:r>
              <a:rPr lang="ko-KR" altLang="en-US" sz="1500" b="1">
                <a:solidFill>
                  <a:srgbClr val="ff0000"/>
                </a:solidFill>
              </a:rPr>
              <a:t> </a:t>
            </a:r>
            <a:r>
              <a:rPr lang="en-US" altLang="ko-KR" sz="1500" b="1">
                <a:solidFill>
                  <a:srgbClr val="ff0000"/>
                </a:solidFill>
              </a:rPr>
              <a:t>10</a:t>
            </a:r>
            <a:r>
              <a:rPr lang="ko-KR" altLang="en-US" sz="1500" b="1">
                <a:solidFill>
                  <a:srgbClr val="ff0000"/>
                </a:solidFill>
              </a:rPr>
              <a:t>번지 </a:t>
            </a:r>
            <a:r>
              <a:rPr lang="en-US" altLang="ko-KR" sz="1500" b="1">
                <a:solidFill>
                  <a:srgbClr val="ff0000"/>
                </a:solidFill>
              </a:rPr>
              <a:t>&gt;&gt;</a:t>
            </a:r>
            <a:endParaRPr lang="en-US" altLang="ko-KR" sz="1500" b="1">
              <a:solidFill>
                <a:srgbClr val="ff0000"/>
              </a:solidFill>
            </a:endParaRPr>
          </a:p>
        </p:txBody>
      </p:sp>
      <p:cxnSp>
        <p:nvCxnSpPr>
          <p:cNvPr id="105" name=""/>
          <p:cNvCxnSpPr>
            <a:stCxn id="82" idx="3"/>
            <a:endCxn id="86" idx="1"/>
          </p:cNvCxnSpPr>
          <p:nvPr/>
        </p:nvCxnSpPr>
        <p:spPr>
          <a:xfrm flipV="1">
            <a:off x="2303748" y="2451492"/>
            <a:ext cx="792088" cy="414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"/>
          <p:cNvSpPr txBox="1"/>
          <p:nvPr/>
        </p:nvSpPr>
        <p:spPr>
          <a:xfrm>
            <a:off x="683566" y="3542154"/>
            <a:ext cx="7776865" cy="252336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 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배열의 길이란 배열에 저장할 수 있는 전체 항목 수를 말합니다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코드에서 배열의 길이를 얻으려면 배열 객체의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length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필드를 읽으면 됩니다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ex) iArr.length;  -&gt; 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정수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5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를 얻을 수 있음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length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는 읽기전용 필드이므로 값을 임의로 변경할 수 없습니다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7" name=""/>
          <p:cNvSpPr/>
          <p:nvPr/>
        </p:nvSpPr>
        <p:spPr>
          <a:xfrm>
            <a:off x="539552" y="3429000"/>
            <a:ext cx="8064896" cy="2952328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>
          <a:xfrm>
            <a:off x="-215900" y="3573016"/>
            <a:ext cx="9359900" cy="1296144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향상된 </a:t>
            </a:r>
            <a:r>
              <a:rPr lang="en-US" altLang="ko-KR"/>
              <a:t>for</a:t>
            </a:r>
            <a:r>
              <a:rPr lang="ko-KR" altLang="en-US"/>
              <a:t>문</a:t>
            </a:r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71800" y="2132856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4200"/>
              <a:t>자바 프로그래밍 기초</a:t>
            </a:r>
            <a:endParaRPr lang="ko-KR" altLang="en-US" sz="4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3-1-1.</a:t>
            </a:r>
            <a:r>
              <a:rPr lang="ko-KR" altLang="en-US"/>
              <a:t> 향상된 </a:t>
            </a:r>
            <a:r>
              <a:rPr lang="en-US" altLang="ko-KR"/>
              <a:t>for</a:t>
            </a:r>
            <a:r>
              <a:rPr lang="ko-KR" altLang="en-US"/>
              <a:t>문</a:t>
            </a:r>
            <a:r>
              <a:rPr lang="en-US" altLang="ko-KR"/>
              <a:t>(Enhanced for loop)</a:t>
            </a:r>
            <a:endParaRPr lang="en-US" altLang="ko-KR"/>
          </a:p>
        </p:txBody>
      </p:sp>
      <p:sp>
        <p:nvSpPr>
          <p:cNvPr id="41" name=""/>
          <p:cNvSpPr txBox="1"/>
          <p:nvPr/>
        </p:nvSpPr>
        <p:spPr>
          <a:xfrm>
            <a:off x="5220072" y="1354714"/>
            <a:ext cx="3456384" cy="435838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자바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부터 배열 및 컬렉션 객체를 좀 더 쉽게 반복처리하기 위해 제공되는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for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문입니다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배열의 항목만큼 자동 반복하며 모든 항목을 사용한 후에 자동으로 종료됩니다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000" b="1"/>
              <a:t>①번에서 배열에서 첫번째 값을 가져온 후 ②번의 변수에 저장한 후 ③을 실행하는 것을 배열의 항목개수만큼 반복합니다</a:t>
            </a:r>
            <a:r>
              <a:rPr lang="en-US" altLang="ko-KR" sz="2000" b="1"/>
              <a:t>.</a:t>
            </a:r>
            <a:endParaRPr lang="en-US" altLang="ko-KR" sz="2000" b="1"/>
          </a:p>
        </p:txBody>
      </p:sp>
      <p:sp>
        <p:nvSpPr>
          <p:cNvPr id="42" name=""/>
          <p:cNvSpPr/>
          <p:nvPr/>
        </p:nvSpPr>
        <p:spPr>
          <a:xfrm>
            <a:off x="5076057" y="1124743"/>
            <a:ext cx="3672407" cy="4968553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611559" y="1549146"/>
            <a:ext cx="4176465" cy="310667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200" b="1"/>
              <a:t>for ( </a:t>
            </a:r>
            <a:r>
              <a:rPr lang="ko-KR" altLang="en-US" sz="2200" b="1"/>
              <a:t>②타입 변수 </a:t>
            </a:r>
            <a:r>
              <a:rPr lang="en-US" altLang="ko-KR" sz="2200" b="1"/>
              <a:t>:</a:t>
            </a:r>
            <a:r>
              <a:rPr lang="ko-KR" altLang="en-US" sz="2200" b="1"/>
              <a:t> ①배열</a:t>
            </a:r>
            <a:r>
              <a:rPr lang="en-US" altLang="ko-KR" sz="2200" b="1"/>
              <a:t> )   {</a:t>
            </a:r>
            <a:endParaRPr lang="en-US" altLang="ko-KR" sz="2200" b="1"/>
          </a:p>
          <a:p>
            <a:pPr>
              <a:defRPr/>
            </a:pPr>
            <a:r>
              <a:rPr lang="en-US" altLang="ko-KR" sz="2200" b="1"/>
              <a:t>   </a:t>
            </a:r>
            <a:endParaRPr lang="en-US" altLang="ko-KR" sz="2200" b="1"/>
          </a:p>
          <a:p>
            <a:pPr>
              <a:defRPr/>
            </a:pPr>
            <a:endParaRPr lang="en-US" altLang="ko-KR" sz="2200" b="1"/>
          </a:p>
          <a:p>
            <a:pPr>
              <a:defRPr/>
            </a:pPr>
            <a:r>
              <a:rPr lang="en-US" altLang="ko-KR" sz="2200" b="1"/>
              <a:t>  </a:t>
            </a:r>
            <a:endParaRPr lang="en-US" altLang="ko-KR" sz="2200" b="1"/>
          </a:p>
          <a:p>
            <a:pPr>
              <a:defRPr/>
            </a:pPr>
            <a:endParaRPr lang="en-US" altLang="ko-KR" sz="2200" b="1"/>
          </a:p>
          <a:p>
            <a:pPr>
              <a:defRPr/>
            </a:pPr>
            <a:r>
              <a:rPr lang="ko-KR" altLang="en-US" sz="2200" b="1"/>
              <a:t>          ③실행문</a:t>
            </a:r>
            <a:endParaRPr lang="ko-KR" altLang="en-US" sz="2200" b="1"/>
          </a:p>
          <a:p>
            <a:pPr>
              <a:defRPr/>
            </a:pPr>
            <a:endParaRPr lang="en-US" altLang="ko-KR" sz="2200" b="1"/>
          </a:p>
          <a:p>
            <a:pPr>
              <a:defRPr/>
            </a:pPr>
            <a:endParaRPr lang="en-US" altLang="ko-KR" sz="2200" b="1"/>
          </a:p>
          <a:p>
            <a:pPr>
              <a:defRPr/>
            </a:pPr>
            <a:r>
              <a:rPr lang="en-US" altLang="ko-KR" sz="2200" b="1"/>
              <a:t>}</a:t>
            </a:r>
            <a:endParaRPr lang="en-US" altLang="ko-KR" sz="2200" b="1"/>
          </a:p>
        </p:txBody>
      </p:sp>
      <p:cxnSp>
        <p:nvCxnSpPr>
          <p:cNvPr id="64" name=""/>
          <p:cNvCxnSpPr/>
          <p:nvPr/>
        </p:nvCxnSpPr>
        <p:spPr>
          <a:xfrm rot="16200000" flipH="1">
            <a:off x="1583668" y="2672916"/>
            <a:ext cx="1080120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"/>
          <p:cNvSpPr/>
          <p:nvPr/>
        </p:nvSpPr>
        <p:spPr>
          <a:xfrm>
            <a:off x="395536" y="1340768"/>
            <a:ext cx="4320480" cy="4176464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2">
            <a:schemeClr val="accent5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cxnSp>
        <p:nvCxnSpPr>
          <p:cNvPr id="69" name=""/>
          <p:cNvCxnSpPr/>
          <p:nvPr/>
        </p:nvCxnSpPr>
        <p:spPr>
          <a:xfrm>
            <a:off x="2843808" y="3429000"/>
            <a:ext cx="165618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"/>
          <p:cNvCxnSpPr/>
          <p:nvPr/>
        </p:nvCxnSpPr>
        <p:spPr>
          <a:xfrm rot="16200000" flipH="1">
            <a:off x="3383868" y="2312876"/>
            <a:ext cx="2232248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"/>
          <p:cNvCxnSpPr/>
          <p:nvPr/>
        </p:nvCxnSpPr>
        <p:spPr>
          <a:xfrm>
            <a:off x="3563888" y="1196752"/>
            <a:ext cx="936104" cy="0"/>
          </a:xfrm>
          <a:prstGeom prst="line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</a:ln>
        </p:spPr>
      </p:cxnSp>
      <p:cxnSp>
        <p:nvCxnSpPr>
          <p:cNvPr id="74" name=""/>
          <p:cNvCxnSpPr/>
          <p:nvPr/>
        </p:nvCxnSpPr>
        <p:spPr>
          <a:xfrm rot="16200000" flipH="1">
            <a:off x="3347864" y="1412776"/>
            <a:ext cx="432048" cy="0"/>
          </a:xfrm>
          <a:prstGeom prst="straightConnector1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75" name=""/>
          <p:cNvCxnSpPr/>
          <p:nvPr/>
        </p:nvCxnSpPr>
        <p:spPr>
          <a:xfrm rot="16200000" flipH="1">
            <a:off x="3131840" y="1412776"/>
            <a:ext cx="432048" cy="0"/>
          </a:xfrm>
          <a:prstGeom prst="line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</a:ln>
        </p:spPr>
      </p:cxnSp>
      <p:cxnSp>
        <p:nvCxnSpPr>
          <p:cNvPr id="76" name=""/>
          <p:cNvCxnSpPr/>
          <p:nvPr/>
        </p:nvCxnSpPr>
        <p:spPr>
          <a:xfrm>
            <a:off x="2123728" y="1196752"/>
            <a:ext cx="1224136" cy="0"/>
          </a:xfrm>
          <a:prstGeom prst="line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</a:ln>
        </p:spPr>
      </p:cxnSp>
      <p:cxnSp>
        <p:nvCxnSpPr>
          <p:cNvPr id="77" name=""/>
          <p:cNvCxnSpPr/>
          <p:nvPr/>
        </p:nvCxnSpPr>
        <p:spPr>
          <a:xfrm rot="16200000" flipH="1">
            <a:off x="1907704" y="1412776"/>
            <a:ext cx="432048" cy="0"/>
          </a:xfrm>
          <a:prstGeom prst="straightConnector1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78" name=""/>
          <p:cNvCxnSpPr/>
          <p:nvPr/>
        </p:nvCxnSpPr>
        <p:spPr>
          <a:xfrm rot="16200000" flipH="1">
            <a:off x="3059832" y="1196752"/>
            <a:ext cx="720080" cy="0"/>
          </a:xfrm>
          <a:prstGeom prst="line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</p:cxnSp>
      <p:cxnSp>
        <p:nvCxnSpPr>
          <p:cNvPr id="79" name=""/>
          <p:cNvCxnSpPr/>
          <p:nvPr/>
        </p:nvCxnSpPr>
        <p:spPr>
          <a:xfrm>
            <a:off x="3419872" y="836712"/>
            <a:ext cx="1440160" cy="0"/>
          </a:xfrm>
          <a:prstGeom prst="line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</p:cxnSp>
      <p:cxnSp>
        <p:nvCxnSpPr>
          <p:cNvPr id="80" name=""/>
          <p:cNvCxnSpPr/>
          <p:nvPr/>
        </p:nvCxnSpPr>
        <p:spPr>
          <a:xfrm rot="16200000" flipH="1">
            <a:off x="2735796" y="2960948"/>
            <a:ext cx="4248472" cy="0"/>
          </a:xfrm>
          <a:prstGeom prst="line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</p:cxnSp>
      <p:cxnSp>
        <p:nvCxnSpPr>
          <p:cNvPr id="81" name=""/>
          <p:cNvCxnSpPr/>
          <p:nvPr/>
        </p:nvCxnSpPr>
        <p:spPr>
          <a:xfrm>
            <a:off x="2051720" y="5085184"/>
            <a:ext cx="2808312" cy="0"/>
          </a:xfrm>
          <a:prstGeom prst="line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</p:cxnSp>
      <p:cxnSp>
        <p:nvCxnSpPr>
          <p:cNvPr id="82" name=""/>
          <p:cNvCxnSpPr/>
          <p:nvPr/>
        </p:nvCxnSpPr>
        <p:spPr>
          <a:xfrm rot="16200000" flipH="1">
            <a:off x="1511660" y="5625244"/>
            <a:ext cx="1080120" cy="0"/>
          </a:xfrm>
          <a:prstGeom prst="straightConnector1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83" name=""/>
          <p:cNvSpPr txBox="1"/>
          <p:nvPr/>
        </p:nvSpPr>
        <p:spPr>
          <a:xfrm>
            <a:off x="971600" y="836712"/>
            <a:ext cx="2376264" cy="31924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500" b="1">
                <a:solidFill>
                  <a:srgbClr val="0000ff"/>
                </a:solidFill>
              </a:rPr>
              <a:t>가져올 항목이 있을 경우</a:t>
            </a:r>
            <a:endParaRPr lang="ko-KR" altLang="en-US" sz="1500" b="1">
              <a:solidFill>
                <a:srgbClr val="0000ff"/>
              </a:solidFill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4788024" y="733495"/>
            <a:ext cx="2664296" cy="31235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 가져올 항목이 없을 경우</a:t>
            </a:r>
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3-1-2.</a:t>
            </a:r>
            <a:r>
              <a:rPr lang="ko-KR" altLang="en-US"/>
              <a:t> 향상 </a:t>
            </a:r>
            <a:r>
              <a:rPr lang="en-US" altLang="ko-KR"/>
              <a:t>for</a:t>
            </a:r>
            <a:r>
              <a:rPr lang="ko-KR" altLang="en-US"/>
              <a:t>문 사용 예시</a:t>
            </a:r>
            <a:endParaRPr lang="ko-KR" altLang="en-US"/>
          </a:p>
        </p:txBody>
      </p:sp>
      <p:pic>
        <p:nvPicPr>
          <p:cNvPr id="6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49955" y="1124744"/>
            <a:ext cx="7644088" cy="1944216"/>
          </a:xfrm>
          <a:prstGeom prst="rect">
            <a:avLst/>
          </a:prstGeom>
        </p:spPr>
      </p:pic>
      <p:pic>
        <p:nvPicPr>
          <p:cNvPr id="6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707903" y="3789040"/>
            <a:ext cx="1728192" cy="2319144"/>
          </a:xfrm>
          <a:prstGeom prst="rect">
            <a:avLst/>
          </a:prstGeom>
        </p:spPr>
      </p:pic>
      <p:sp>
        <p:nvSpPr>
          <p:cNvPr id="64" name=""/>
          <p:cNvSpPr/>
          <p:nvPr/>
        </p:nvSpPr>
        <p:spPr>
          <a:xfrm>
            <a:off x="4211960" y="3140968"/>
            <a:ext cx="648072" cy="576064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3-1-4.</a:t>
            </a:r>
            <a:r>
              <a:rPr lang="ko-KR" altLang="en-US"/>
              <a:t> </a:t>
            </a:r>
            <a:r>
              <a:rPr lang="en-US" altLang="ko-KR"/>
              <a:t>Quiz</a:t>
            </a:r>
            <a:endParaRPr lang="en-US" altLang="ko-KR"/>
          </a:p>
        </p:txBody>
      </p:sp>
      <p:sp>
        <p:nvSpPr>
          <p:cNvPr id="45" name=""/>
          <p:cNvSpPr txBox="1"/>
          <p:nvPr/>
        </p:nvSpPr>
        <p:spPr>
          <a:xfrm>
            <a:off x="755576" y="3140968"/>
            <a:ext cx="7632848" cy="307695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문제</a:t>
            </a: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scores라는 int배열에 점수 데이터를 저장하시고</a:t>
            </a:r>
            <a:endPara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ex) [98, 71, 85, 67, 100, 95]</a:t>
            </a:r>
            <a:r>
              <a: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 향상된 for문을 사용하여 총점과 평균을 출력하세요.</a:t>
            </a:r>
            <a:endPara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요구사항</a:t>
            </a:r>
            <a:endPara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점수 데이터가 늘어나거나 줄어들어도 총점</a:t>
            </a: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평균을 구하는 코드는 수정이 일어나지 않아도 처리가 되게 구현할 것</a:t>
            </a: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평균은 소수점 </a:t>
            </a: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째자리까지만 출력할 것</a:t>
            </a: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!</a:t>
            </a:r>
            <a:endPara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6" name=""/>
          <p:cNvSpPr/>
          <p:nvPr/>
        </p:nvSpPr>
        <p:spPr>
          <a:xfrm>
            <a:off x="647564" y="3068960"/>
            <a:ext cx="7848872" cy="2952328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5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66209" y="1484784"/>
            <a:ext cx="5011581" cy="9361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755576" y="1834920"/>
            <a:ext cx="7416824" cy="160170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<a:solidFill>
                  <a:srgbClr val="eb5800"/>
                </a:solidFill>
                <a:latin typeface="맑은 고딕"/>
                <a:ea typeface="맑은 고딕"/>
                <a:cs typeface="맑은 고딕"/>
              </a:rPr>
              <a:t>감사합니다</a:t>
            </a:r>
            <a:endPara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<a:solidFill>
                <a:srgbClr val="eb58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THANK YOU</a:t>
            </a:r>
            <a:endPara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ja-JP" altLang="ko-KR" sz="33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>
          <a:xfrm>
            <a:off x="-215900" y="3573016"/>
            <a:ext cx="9359900" cy="1296144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배열 특징</a:t>
            </a:r>
            <a:r>
              <a:rPr lang="en-US" altLang="ko-KR"/>
              <a:t>(Array Basic)</a:t>
            </a:r>
            <a:br>
              <a:rPr lang="ko-KR" altLang="en-US"/>
            </a:br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71800" y="2132856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4200"/>
              <a:t>자바 프로그래밍 기초</a:t>
            </a:r>
            <a:endParaRPr lang="ko-KR" altLang="en-US" sz="4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1-1-1.</a:t>
            </a:r>
            <a:r>
              <a:rPr lang="ko-KR" altLang="en-US"/>
              <a:t> 배열이란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57" name=""/>
          <p:cNvSpPr/>
          <p:nvPr/>
        </p:nvSpPr>
        <p:spPr>
          <a:xfrm>
            <a:off x="971600" y="1412776"/>
            <a:ext cx="1368152" cy="1008112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8" name=""/>
          <p:cNvSpPr/>
          <p:nvPr/>
        </p:nvSpPr>
        <p:spPr>
          <a:xfrm>
            <a:off x="2555776" y="2924944"/>
            <a:ext cx="1368152" cy="1008112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c0504d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9" name=""/>
          <p:cNvSpPr/>
          <p:nvPr/>
        </p:nvSpPr>
        <p:spPr>
          <a:xfrm>
            <a:off x="3887924" y="1196752"/>
            <a:ext cx="1368152" cy="1008112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c0504d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0" name=""/>
          <p:cNvSpPr/>
          <p:nvPr/>
        </p:nvSpPr>
        <p:spPr>
          <a:xfrm>
            <a:off x="5436096" y="2924944"/>
            <a:ext cx="1368152" cy="1008112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c0504d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1" name=""/>
          <p:cNvSpPr/>
          <p:nvPr/>
        </p:nvSpPr>
        <p:spPr>
          <a:xfrm>
            <a:off x="6948264" y="1340768"/>
            <a:ext cx="1368152" cy="1008112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c0504d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1331640" y="1628800"/>
            <a:ext cx="648072" cy="54099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3000" b="1"/>
              <a:t>4</a:t>
            </a:r>
            <a:endParaRPr lang="en-US" altLang="ko-KR" sz="3000" b="1"/>
          </a:p>
        </p:txBody>
      </p:sp>
      <p:sp>
        <p:nvSpPr>
          <p:cNvPr id="63" name=""/>
          <p:cNvSpPr txBox="1"/>
          <p:nvPr/>
        </p:nvSpPr>
        <p:spPr>
          <a:xfrm>
            <a:off x="4247964" y="1412776"/>
            <a:ext cx="648072" cy="54746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</a:t>
            </a:r>
            <a:endPara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7308304" y="1591861"/>
            <a:ext cx="648072" cy="54099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</a:t>
            </a:r>
            <a:endPara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2915816" y="3158502"/>
            <a:ext cx="648072" cy="54481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</a:t>
            </a:r>
            <a:endPara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5796136" y="3158502"/>
            <a:ext cx="648072" cy="54481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</a:t>
            </a:r>
            <a:endPara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899590" y="4208422"/>
            <a:ext cx="7344815" cy="209522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메모리에 정수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개를 저장해서 쉽게 관리하고 싶은데 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이런 식으로 각각의 변수에 저장한다면 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어떤 불편함이 있을까요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?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만약에 정수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개가 아니라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500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개면 어떨까요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???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8" name=""/>
          <p:cNvSpPr/>
          <p:nvPr/>
        </p:nvSpPr>
        <p:spPr>
          <a:xfrm>
            <a:off x="647564" y="4136414"/>
            <a:ext cx="7848872" cy="1944216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9" name=""/>
          <p:cNvSpPr txBox="1"/>
          <p:nvPr/>
        </p:nvSpPr>
        <p:spPr>
          <a:xfrm>
            <a:off x="755576" y="973549"/>
            <a:ext cx="1728192" cy="39614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000" b="1">
                <a:solidFill>
                  <a:srgbClr val="ff0000"/>
                </a:solidFill>
              </a:rPr>
              <a:t>&lt;&lt;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r>
              <a:rPr lang="en-US" altLang="ko-KR" sz="2000" b="1">
                <a:solidFill>
                  <a:srgbClr val="ff0000"/>
                </a:solidFill>
              </a:rPr>
              <a:t>num1&gt;&gt;</a:t>
            </a:r>
            <a:endParaRPr lang="en-US" altLang="ko-KR" sz="2000" b="1">
              <a:solidFill>
                <a:srgbClr val="ff0000"/>
              </a:solidFill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3707904" y="764704"/>
            <a:ext cx="1728192" cy="3961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&lt;&lt;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num2&gt;&gt;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2339752" y="2492896"/>
            <a:ext cx="1728192" cy="3961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&lt;&lt;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num4&gt;&gt;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5292080" y="2492896"/>
            <a:ext cx="1728192" cy="3961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&lt;&lt;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num5&gt;&gt;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6804248" y="944623"/>
            <a:ext cx="1728192" cy="3961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&lt;&lt;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num3&gt;&gt;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1-1-2.</a:t>
            </a:r>
            <a:r>
              <a:rPr lang="ko-KR" altLang="en-US"/>
              <a:t> 배열이란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57" name=""/>
          <p:cNvSpPr/>
          <p:nvPr/>
        </p:nvSpPr>
        <p:spPr>
          <a:xfrm>
            <a:off x="1043608" y="1412776"/>
            <a:ext cx="1368152" cy="1008112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8" name=""/>
          <p:cNvSpPr/>
          <p:nvPr/>
        </p:nvSpPr>
        <p:spPr>
          <a:xfrm>
            <a:off x="5148064" y="1412776"/>
            <a:ext cx="1368152" cy="1008112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c0504d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9" name=""/>
          <p:cNvSpPr/>
          <p:nvPr/>
        </p:nvSpPr>
        <p:spPr>
          <a:xfrm>
            <a:off x="2411760" y="1412776"/>
            <a:ext cx="1368152" cy="1008112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c0504d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0" name=""/>
          <p:cNvSpPr/>
          <p:nvPr/>
        </p:nvSpPr>
        <p:spPr>
          <a:xfrm>
            <a:off x="6516216" y="1412776"/>
            <a:ext cx="1368152" cy="1008112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c0504d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1" name=""/>
          <p:cNvSpPr/>
          <p:nvPr/>
        </p:nvSpPr>
        <p:spPr>
          <a:xfrm>
            <a:off x="3779912" y="1412776"/>
            <a:ext cx="1368152" cy="1008112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c0504d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1403648" y="1628800"/>
            <a:ext cx="648072" cy="54099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3000" b="1"/>
              <a:t>4</a:t>
            </a:r>
            <a:endParaRPr lang="en-US" altLang="ko-KR" sz="3000" b="1"/>
          </a:p>
        </p:txBody>
      </p:sp>
      <p:sp>
        <p:nvSpPr>
          <p:cNvPr id="63" name=""/>
          <p:cNvSpPr txBox="1"/>
          <p:nvPr/>
        </p:nvSpPr>
        <p:spPr>
          <a:xfrm>
            <a:off x="2771800" y="1657394"/>
            <a:ext cx="648072" cy="5474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</a:t>
            </a:r>
            <a:endPara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4139952" y="1663868"/>
            <a:ext cx="648072" cy="54402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</a:t>
            </a:r>
            <a:endPara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5508104" y="1660046"/>
            <a:ext cx="648072" cy="54784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</a:t>
            </a:r>
            <a:endPara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6876256" y="1660046"/>
            <a:ext cx="648072" cy="54784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</a:t>
            </a:r>
            <a:endPara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899592" y="3717032"/>
            <a:ext cx="7344815" cy="210083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배열이란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한 개의 변수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로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여러 개의 데이터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를 저장하고 참조하고 싶을 때 사용합니다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복수의 데이터를 하나의 변수로 통제할 수 있다는 장점을 가지고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인덱스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라는 순차적인 번호가 부여되어 있어서 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반복문 처리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도 수월해집니다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8" name=""/>
          <p:cNvSpPr/>
          <p:nvPr/>
        </p:nvSpPr>
        <p:spPr>
          <a:xfrm>
            <a:off x="647565" y="3573016"/>
            <a:ext cx="7848872" cy="2448272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2663788" y="821502"/>
            <a:ext cx="3816424" cy="45294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&lt;&lt;</a:t>
            </a:r>
            <a:r>
              <a: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numbers&gt;&gt;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5" name=""/>
          <p:cNvSpPr txBox="1"/>
          <p:nvPr/>
        </p:nvSpPr>
        <p:spPr>
          <a:xfrm>
            <a:off x="971600" y="2636912"/>
            <a:ext cx="6912768" cy="51395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800" b="1">
                <a:solidFill>
                  <a:srgbClr val="0000ff"/>
                </a:solidFill>
              </a:rPr>
              <a:t>   [0]        [1]       [2]        [3]       [4]</a:t>
            </a:r>
            <a:endParaRPr lang="en-US" altLang="ko-KR" sz="2800" b="1">
              <a:solidFill>
                <a:srgbClr val="0000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1-2.</a:t>
            </a:r>
            <a:r>
              <a:rPr lang="ko-KR" altLang="en-US"/>
              <a:t> 배열의 특징</a:t>
            </a:r>
            <a:endParaRPr lang="ko-KR" altLang="en-US"/>
          </a:p>
        </p:txBody>
      </p:sp>
      <p:sp>
        <p:nvSpPr>
          <p:cNvPr id="67" name=""/>
          <p:cNvSpPr txBox="1"/>
          <p:nvPr/>
        </p:nvSpPr>
        <p:spPr>
          <a:xfrm>
            <a:off x="899588" y="1328162"/>
            <a:ext cx="7344815" cy="420395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7a7cc4"/>
                </a:solidFill>
                <a:latin typeface="맑은 고딕"/>
                <a:ea typeface="맑은 고딕"/>
                <a:cs typeface="맑은 고딕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  <a:solidFill>
                  <a:srgbClr val="7a7cc4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7a7cc4"/>
                </a:solidFill>
                <a:latin typeface="맑은 고딕"/>
                <a:ea typeface="맑은 고딕"/>
                <a:cs typeface="맑은 고딕"/>
              </a:rPr>
              <a:t>homogeneous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배열은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동종모음구조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입니다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따라서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같은 데이터 형태만 저장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할 수 있습니다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int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배열은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int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들만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String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배열은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String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만 저장시킬 수 있습니다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7a7cc4"/>
                </a:solidFill>
                <a:latin typeface="맑은 고딕"/>
                <a:ea typeface="맑은 고딕"/>
                <a:cs typeface="맑은 고딕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  <a:solidFill>
                  <a:srgbClr val="7a7cc4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7a7cc4"/>
                </a:solidFill>
                <a:latin typeface="맑은 고딕"/>
                <a:ea typeface="맑은 고딕"/>
                <a:cs typeface="맑은 고딕"/>
              </a:rPr>
              <a:t>immutable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한번 생성된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배열은 크기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길이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를 늘이거나 줄일 수 없습니다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만약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개를 저장할 배열을 생성했다면 프로그램 실행중에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7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개로 늘이거나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개로 줄일 수 없고 새로운 배열을 생성하여 값을 복사시켜서 이동해야 합니다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7a7cc4"/>
                </a:solidFill>
                <a:latin typeface="맑은 고딕"/>
                <a:ea typeface="맑은 고딕"/>
                <a:cs typeface="맑은 고딕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  <a:solidFill>
                  <a:srgbClr val="7a7cc4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7a7cc4"/>
                </a:solidFill>
                <a:latin typeface="맑은 고딕"/>
                <a:ea typeface="맑은 고딕"/>
                <a:cs typeface="맑은 고딕"/>
              </a:rPr>
              <a:t>reference type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-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배열은 참조타입이며 따라서 변수에 실제 값이 아닌 데이터객체의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주소값을 저장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합니다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8" name=""/>
          <p:cNvSpPr/>
          <p:nvPr/>
        </p:nvSpPr>
        <p:spPr>
          <a:xfrm>
            <a:off x="647565" y="980728"/>
            <a:ext cx="7848872" cy="4824536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>
          <a:xfrm>
            <a:off x="-215900" y="3573016"/>
            <a:ext cx="9359900" cy="1296144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배열의 선언과 생성</a:t>
            </a:r>
            <a:br>
              <a:rPr lang="ko-KR" altLang="en-US"/>
            </a:br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71800" y="2132856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4200"/>
              <a:t>자바 프로그래밍 기초</a:t>
            </a:r>
            <a:endParaRPr lang="ko-KR" altLang="en-US" sz="4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1-2-1.</a:t>
            </a:r>
            <a:r>
              <a:rPr lang="ko-KR" altLang="en-US"/>
              <a:t> 배열의 선언</a:t>
            </a:r>
            <a:endParaRPr lang="ko-KR" altLang="en-US"/>
          </a:p>
        </p:txBody>
      </p:sp>
      <p:sp>
        <p:nvSpPr>
          <p:cNvPr id="74" name=""/>
          <p:cNvSpPr txBox="1"/>
          <p:nvPr/>
        </p:nvSpPr>
        <p:spPr>
          <a:xfrm>
            <a:off x="683568" y="1093882"/>
            <a:ext cx="7776864" cy="293328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200" b="1"/>
              <a:t>-</a:t>
            </a:r>
            <a:r>
              <a:rPr lang="ko-KR" altLang="en-US" sz="2200" b="1"/>
              <a:t> 배열을 사용하기 위해서는 배열의 메모리 위치정보</a:t>
            </a:r>
            <a:r>
              <a:rPr lang="en-US" altLang="ko-KR" sz="2200" b="1"/>
              <a:t>(</a:t>
            </a:r>
            <a:r>
              <a:rPr lang="ko-KR" altLang="en-US" sz="2200" b="1"/>
              <a:t>주소값</a:t>
            </a:r>
            <a:r>
              <a:rPr lang="en-US" altLang="ko-KR" sz="2200" b="1"/>
              <a:t>)</a:t>
            </a:r>
            <a:r>
              <a:rPr lang="ko-KR" altLang="en-US" sz="2200" b="1"/>
              <a:t>을 담을 변수를 선언해야 합니다</a:t>
            </a:r>
            <a:r>
              <a:rPr lang="en-US" altLang="ko-KR" sz="2200" b="1"/>
              <a:t>.</a:t>
            </a:r>
            <a:endParaRPr lang="en-US" altLang="ko-KR" sz="2200" b="1"/>
          </a:p>
          <a:p>
            <a:pPr>
              <a:defRPr/>
            </a:pPr>
            <a:endParaRPr lang="en-US" altLang="ko-KR" sz="2200" b="1"/>
          </a:p>
          <a:p>
            <a:pPr>
              <a:defRPr/>
            </a:pPr>
            <a:r>
              <a:rPr lang="en-US" altLang="ko-KR" sz="2200" b="1"/>
              <a:t>-</a:t>
            </a:r>
            <a:r>
              <a:rPr lang="ko-KR" altLang="en-US" sz="2200" b="1"/>
              <a:t> 선언 방법</a:t>
            </a:r>
            <a:endParaRPr lang="ko-KR" altLang="en-US" sz="2200" b="1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  </a:t>
            </a:r>
            <a:r>
              <a:rPr lang="en-US" altLang="ko-KR" sz="2100" b="1">
                <a:solidFill>
                  <a:srgbClr val="ff0000"/>
                </a:solidFill>
              </a:rPr>
              <a:t>type[]  name;  </a:t>
            </a:r>
            <a:r>
              <a:rPr lang="en-US" altLang="ko-KR" sz="2100" b="1"/>
              <a:t>    </a:t>
            </a:r>
            <a:r>
              <a:rPr lang="en-US" altLang="ko-KR" sz="2100" b="1">
                <a:solidFill>
                  <a:srgbClr val="0000ff"/>
                </a:solidFill>
              </a:rPr>
              <a:t>ex) int[] iArr;</a:t>
            </a:r>
            <a:endParaRPr lang="en-US" altLang="ko-KR" sz="2100" b="1"/>
          </a:p>
          <a:p>
            <a:pPr>
              <a:defRPr/>
            </a:pPr>
            <a:endParaRPr lang="en-US" altLang="ko-KR" sz="2100" b="1"/>
          </a:p>
          <a:p>
            <a:pPr>
              <a:defRPr/>
            </a:pPr>
            <a:r>
              <a:rPr lang="en-US" altLang="ko-KR" sz="2100" b="1"/>
              <a:t>  </a:t>
            </a:r>
            <a:r>
              <a:rPr lang="en-US" altLang="ko-KR" sz="2100" b="1">
                <a:solidFill>
                  <a:srgbClr val="ff0000"/>
                </a:solidFill>
              </a:rPr>
              <a:t>type name[]; </a:t>
            </a:r>
            <a:r>
              <a:rPr lang="en-US" altLang="ko-KR" sz="2100" b="1"/>
              <a:t>      </a:t>
            </a:r>
            <a:r>
              <a:rPr lang="en-US" altLang="ko-KR" sz="2100" b="1">
                <a:solidFill>
                  <a:srgbClr val="0000ff"/>
                </a:solidFill>
              </a:rPr>
              <a:t>ex) double dArr[];</a:t>
            </a: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75" name=""/>
          <p:cNvSpPr/>
          <p:nvPr/>
        </p:nvSpPr>
        <p:spPr>
          <a:xfrm>
            <a:off x="539552" y="980728"/>
            <a:ext cx="8064896" cy="3096344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6" name=""/>
          <p:cNvSpPr/>
          <p:nvPr/>
        </p:nvSpPr>
        <p:spPr>
          <a:xfrm>
            <a:off x="827584" y="2636912"/>
            <a:ext cx="4752528" cy="1224136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77" name=""/>
          <p:cNvSpPr/>
          <p:nvPr/>
        </p:nvSpPr>
        <p:spPr>
          <a:xfrm>
            <a:off x="935596" y="4687813"/>
            <a:ext cx="7272808" cy="14401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2">
            <a:schemeClr val="accent5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cxnSp>
        <p:nvCxnSpPr>
          <p:cNvPr id="78" name=""/>
          <p:cNvCxnSpPr/>
          <p:nvPr/>
        </p:nvCxnSpPr>
        <p:spPr>
          <a:xfrm>
            <a:off x="935596" y="5119861"/>
            <a:ext cx="7272808" cy="0"/>
          </a:xfrm>
          <a:prstGeom prst="line">
            <a:avLst/>
          </a:prstGeom>
          <a:ln w="127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"/>
          <p:cNvCxnSpPr/>
          <p:nvPr/>
        </p:nvCxnSpPr>
        <p:spPr>
          <a:xfrm rot="16200000" flipH="1">
            <a:off x="2159732" y="5407893"/>
            <a:ext cx="1440160" cy="0"/>
          </a:xfrm>
          <a:prstGeom prst="line">
            <a:avLst/>
          </a:prstGeom>
          <a:ln w="127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"/>
          <p:cNvSpPr txBox="1"/>
          <p:nvPr/>
        </p:nvSpPr>
        <p:spPr>
          <a:xfrm>
            <a:off x="1007604" y="4687813"/>
            <a:ext cx="1440160" cy="38784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/>
              <a:t>stack</a:t>
            </a:r>
            <a:endParaRPr lang="en-US" altLang="ko-KR" sz="2000"/>
          </a:p>
        </p:txBody>
      </p:sp>
      <p:sp>
        <p:nvSpPr>
          <p:cNvPr id="81" name=""/>
          <p:cNvSpPr txBox="1"/>
          <p:nvPr/>
        </p:nvSpPr>
        <p:spPr>
          <a:xfrm>
            <a:off x="2951820" y="4697308"/>
            <a:ext cx="1440160" cy="38787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heap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2" name=""/>
          <p:cNvSpPr/>
          <p:nvPr/>
        </p:nvSpPr>
        <p:spPr>
          <a:xfrm>
            <a:off x="1403648" y="5517232"/>
            <a:ext cx="1008112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rgbClr val="ff0000"/>
                </a:solidFill>
              </a:rPr>
              <a:t>null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1403648" y="5157192"/>
            <a:ext cx="1224136" cy="31777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500" b="1">
                <a:solidFill>
                  <a:srgbClr val="0000ff"/>
                </a:solidFill>
              </a:rPr>
              <a:t>배열 변수</a:t>
            </a:r>
            <a:endParaRPr lang="ko-KR" altLang="en-US" sz="1500" b="1">
              <a:solidFill>
                <a:srgbClr val="0000ff"/>
              </a:solidFill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2483768" y="4221088"/>
            <a:ext cx="4104456" cy="358532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b="1">
                <a:solidFill>
                  <a:srgbClr val="3057b9"/>
                </a:solidFill>
              </a:rPr>
              <a:t>&lt;&lt;</a:t>
            </a:r>
            <a:r>
              <a:rPr lang="ko-KR" altLang="en-US" b="1">
                <a:solidFill>
                  <a:srgbClr val="3057b9"/>
                </a:solidFill>
              </a:rPr>
              <a:t> 메모리 </a:t>
            </a:r>
            <a:r>
              <a:rPr lang="en-US" altLang="ko-KR" b="1">
                <a:solidFill>
                  <a:srgbClr val="3057b9"/>
                </a:solidFill>
              </a:rPr>
              <a:t>&gt;&gt;</a:t>
            </a:r>
            <a:endParaRPr lang="en-US" altLang="ko-KR" b="1">
              <a:solidFill>
                <a:srgbClr val="3057b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1-2-2.</a:t>
            </a:r>
            <a:r>
              <a:rPr lang="ko-KR" altLang="en-US"/>
              <a:t> </a:t>
            </a:r>
            <a:r>
              <a:rPr lang="en-US" altLang="ko-KR"/>
              <a:t>new </a:t>
            </a:r>
            <a:r>
              <a:rPr lang="ko-KR" altLang="en-US"/>
              <a:t>연산자를 사용한 배열의 생성</a:t>
            </a:r>
            <a:endParaRPr lang="ko-KR" altLang="en-US"/>
          </a:p>
        </p:txBody>
      </p:sp>
      <p:sp>
        <p:nvSpPr>
          <p:cNvPr id="74" name=""/>
          <p:cNvSpPr txBox="1"/>
          <p:nvPr/>
        </p:nvSpPr>
        <p:spPr>
          <a:xfrm>
            <a:off x="683568" y="1093882"/>
            <a:ext cx="7776864" cy="298091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200" b="1"/>
              <a:t>-</a:t>
            </a:r>
            <a:r>
              <a:rPr lang="ko-KR" altLang="en-US" sz="2200" b="1"/>
              <a:t> 배열의 주소값을 기록할 변수를 선언했다면 이제 실제값이 저장될 영역을 생성해야 합니다</a:t>
            </a:r>
            <a:r>
              <a:rPr lang="en-US" altLang="ko-KR" sz="2200" b="1"/>
              <a:t>.</a:t>
            </a:r>
            <a:endParaRPr lang="en-US" altLang="ko-KR" sz="2200" b="1"/>
          </a:p>
          <a:p>
            <a:pPr>
              <a:defRPr/>
            </a:pPr>
            <a:endParaRPr lang="en-US" altLang="ko-KR" sz="2200" b="1"/>
          </a:p>
          <a:p>
            <a:pPr>
              <a:defRPr/>
            </a:pPr>
            <a:r>
              <a:rPr lang="en-US" altLang="ko-KR" sz="2200" b="1"/>
              <a:t>-</a:t>
            </a:r>
            <a:r>
              <a:rPr lang="ko-KR" altLang="en-US" sz="2200" b="1"/>
              <a:t> 생성 방법</a:t>
            </a:r>
            <a:endParaRPr lang="ko-KR" altLang="en-US" sz="2200" b="1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     </a:t>
            </a:r>
            <a:r>
              <a:rPr lang="en-US" altLang="ko-KR" sz="2100" b="1">
                <a:solidFill>
                  <a:srgbClr val="ff0000"/>
                </a:solidFill>
              </a:rPr>
              <a:t>type[]  name</a:t>
            </a:r>
            <a:r>
              <a:rPr lang="ko-KR" altLang="en-US" sz="2100" b="1">
                <a:solidFill>
                  <a:srgbClr val="ff0000"/>
                </a:solidFill>
              </a:rPr>
              <a:t> </a:t>
            </a:r>
            <a:r>
              <a:rPr lang="en-US" altLang="ko-KR" sz="2100" b="1">
                <a:solidFill>
                  <a:srgbClr val="ff0000"/>
                </a:solidFill>
              </a:rPr>
              <a:t>=</a:t>
            </a:r>
            <a:r>
              <a:rPr lang="ko-KR" altLang="en-US" sz="2100" b="1">
                <a:solidFill>
                  <a:srgbClr val="ff0000"/>
                </a:solidFill>
              </a:rPr>
              <a:t> </a:t>
            </a:r>
            <a:r>
              <a:rPr lang="en-US" altLang="ko-KR" sz="2100" b="1">
                <a:solidFill>
                  <a:srgbClr val="9d5cbb"/>
                </a:solidFill>
              </a:rPr>
              <a:t>new</a:t>
            </a:r>
            <a:r>
              <a:rPr lang="en-US" altLang="ko-KR" sz="2100" b="1">
                <a:solidFill>
                  <a:srgbClr val="69d8ad"/>
                </a:solidFill>
              </a:rPr>
              <a:t> </a:t>
            </a:r>
            <a:r>
              <a:rPr lang="en-US" altLang="ko-KR" sz="2100" b="1">
                <a:solidFill>
                  <a:srgbClr val="ff0000"/>
                </a:solidFill>
              </a:rPr>
              <a:t>type[length];  </a:t>
            </a:r>
            <a:r>
              <a:rPr lang="en-US" altLang="ko-KR" sz="2100" b="1"/>
              <a:t>    </a:t>
            </a:r>
            <a:endParaRPr lang="en-US" altLang="ko-KR" sz="2100" b="1">
              <a:solidFill>
                <a:srgbClr val="0000ff"/>
              </a:solidFill>
            </a:endParaRPr>
          </a:p>
          <a:p>
            <a:pPr>
              <a:defRPr/>
            </a:pPr>
            <a:r>
              <a:rPr lang="en-US" altLang="ko-KR" sz="2100" b="1">
                <a:solidFill>
                  <a:srgbClr val="0000ff"/>
                </a:solidFill>
              </a:rPr>
              <a:t>   </a:t>
            </a:r>
            <a:endParaRPr lang="en-US" altLang="ko-KR" sz="2100" b="1">
              <a:solidFill>
                <a:srgbClr val="0000ff"/>
              </a:solidFill>
            </a:endParaRPr>
          </a:p>
          <a:p>
            <a:pPr>
              <a:defRPr/>
            </a:pPr>
            <a:r>
              <a:rPr lang="en-US" altLang="ko-KR" sz="2100" b="1">
                <a:solidFill>
                  <a:srgbClr val="0000ff"/>
                </a:solidFill>
              </a:rPr>
              <a:t>    ex) int[] iArr = new int[5];</a:t>
            </a:r>
            <a:endParaRPr lang="en-US" altLang="ko-KR" sz="2100" b="1">
              <a:solidFill>
                <a:srgbClr val="0000ff"/>
              </a:solidFill>
            </a:endParaRPr>
          </a:p>
          <a:p>
            <a:pPr>
              <a:defRPr/>
            </a:pPr>
            <a:endParaRPr lang="en-US" altLang="ko-KR" sz="2100" b="1"/>
          </a:p>
        </p:txBody>
      </p:sp>
      <p:sp>
        <p:nvSpPr>
          <p:cNvPr id="75" name=""/>
          <p:cNvSpPr/>
          <p:nvPr/>
        </p:nvSpPr>
        <p:spPr>
          <a:xfrm>
            <a:off x="539552" y="980728"/>
            <a:ext cx="8064896" cy="3096344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6" name=""/>
          <p:cNvSpPr/>
          <p:nvPr/>
        </p:nvSpPr>
        <p:spPr>
          <a:xfrm>
            <a:off x="827584" y="2636912"/>
            <a:ext cx="7632848" cy="1224136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77" name=""/>
          <p:cNvSpPr/>
          <p:nvPr/>
        </p:nvSpPr>
        <p:spPr>
          <a:xfrm>
            <a:off x="935596" y="4687813"/>
            <a:ext cx="7272808" cy="169351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2">
            <a:schemeClr val="accent5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cxnSp>
        <p:nvCxnSpPr>
          <p:cNvPr id="78" name=""/>
          <p:cNvCxnSpPr/>
          <p:nvPr/>
        </p:nvCxnSpPr>
        <p:spPr>
          <a:xfrm>
            <a:off x="935596" y="5119861"/>
            <a:ext cx="7272808" cy="0"/>
          </a:xfrm>
          <a:prstGeom prst="line">
            <a:avLst/>
          </a:prstGeom>
          <a:ln w="127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"/>
          <p:cNvSpPr txBox="1"/>
          <p:nvPr/>
        </p:nvSpPr>
        <p:spPr>
          <a:xfrm>
            <a:off x="1007604" y="4687813"/>
            <a:ext cx="1440160" cy="38784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/>
              <a:t>stack</a:t>
            </a:r>
            <a:endParaRPr lang="en-US" altLang="ko-KR" sz="2000"/>
          </a:p>
        </p:txBody>
      </p:sp>
      <p:sp>
        <p:nvSpPr>
          <p:cNvPr id="81" name=""/>
          <p:cNvSpPr txBox="1"/>
          <p:nvPr/>
        </p:nvSpPr>
        <p:spPr>
          <a:xfrm>
            <a:off x="2951820" y="4697308"/>
            <a:ext cx="1440160" cy="38787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heap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2" name=""/>
          <p:cNvSpPr/>
          <p:nvPr/>
        </p:nvSpPr>
        <p:spPr>
          <a:xfrm>
            <a:off x="1259632" y="5517232"/>
            <a:ext cx="1008112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rgbClr val="ff0000"/>
                </a:solidFill>
              </a:rPr>
              <a:t>10</a:t>
            </a:r>
            <a:r>
              <a:rPr lang="ko-KR" altLang="en-US">
                <a:solidFill>
                  <a:srgbClr val="ff0000"/>
                </a:solidFill>
              </a:rPr>
              <a:t>번지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1187624" y="5199454"/>
            <a:ext cx="1224136" cy="31777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500" b="1">
                <a:solidFill>
                  <a:srgbClr val="0000ff"/>
                </a:solidFill>
              </a:rPr>
              <a:t>배열 변수</a:t>
            </a:r>
            <a:endParaRPr lang="ko-KR" altLang="en-US" sz="1500" b="1">
              <a:solidFill>
                <a:srgbClr val="0000ff"/>
              </a:solidFill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2483768" y="4221088"/>
            <a:ext cx="4104456" cy="358532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b="1">
                <a:solidFill>
                  <a:srgbClr val="3057b9"/>
                </a:solidFill>
              </a:rPr>
              <a:t>&lt;&lt;</a:t>
            </a:r>
            <a:r>
              <a:rPr lang="ko-KR" altLang="en-US" b="1">
                <a:solidFill>
                  <a:srgbClr val="3057b9"/>
                </a:solidFill>
              </a:rPr>
              <a:t> 메모리 </a:t>
            </a:r>
            <a:r>
              <a:rPr lang="en-US" altLang="ko-KR" b="1">
                <a:solidFill>
                  <a:srgbClr val="3057b9"/>
                </a:solidFill>
              </a:rPr>
              <a:t>&gt;&gt;</a:t>
            </a:r>
            <a:endParaRPr lang="en-US" altLang="ko-KR" b="1">
              <a:solidFill>
                <a:srgbClr val="3057b9"/>
              </a:solidFill>
            </a:endParaRPr>
          </a:p>
        </p:txBody>
      </p:sp>
      <p:graphicFrame>
        <p:nvGraphicFramePr>
          <p:cNvPr id="86" name=""/>
          <p:cNvGraphicFramePr>
            <a:graphicFrameLocks noGrp="1"/>
          </p:cNvGraphicFramePr>
          <p:nvPr/>
        </p:nvGraphicFramePr>
        <p:xfrm>
          <a:off x="3059832" y="5506432"/>
          <a:ext cx="4980385" cy="370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96077"/>
                <a:gridCol w="996077"/>
                <a:gridCol w="996077"/>
                <a:gridCol w="996077"/>
                <a:gridCol w="996077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0" name=""/>
          <p:cNvSpPr txBox="1"/>
          <p:nvPr/>
        </p:nvSpPr>
        <p:spPr>
          <a:xfrm>
            <a:off x="3131840" y="5562918"/>
            <a:ext cx="864096" cy="31435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1500"/>
              <a:t>4byte</a:t>
            </a:r>
            <a:endParaRPr lang="en-US" altLang="ko-KR" sz="1500"/>
          </a:p>
        </p:txBody>
      </p:sp>
      <p:sp>
        <p:nvSpPr>
          <p:cNvPr id="91" name=""/>
          <p:cNvSpPr txBox="1"/>
          <p:nvPr/>
        </p:nvSpPr>
        <p:spPr>
          <a:xfrm>
            <a:off x="4139951" y="5562918"/>
            <a:ext cx="864096" cy="31435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4byte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5076056" y="5562918"/>
            <a:ext cx="864096" cy="31435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4byte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6084168" y="5562918"/>
            <a:ext cx="864096" cy="31435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4byte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4" name=""/>
          <p:cNvSpPr txBox="1"/>
          <p:nvPr/>
        </p:nvSpPr>
        <p:spPr>
          <a:xfrm>
            <a:off x="7092280" y="5562918"/>
            <a:ext cx="864096" cy="31435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4byte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3131840" y="5157192"/>
            <a:ext cx="792088" cy="33682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1600" b="1"/>
              <a:t>iArr[0]</a:t>
            </a:r>
            <a:endParaRPr lang="en-US" altLang="ko-KR" sz="1600" b="1"/>
          </a:p>
        </p:txBody>
      </p:sp>
      <p:sp>
        <p:nvSpPr>
          <p:cNvPr id="96" name=""/>
          <p:cNvSpPr txBox="1"/>
          <p:nvPr/>
        </p:nvSpPr>
        <p:spPr>
          <a:xfrm>
            <a:off x="4175955" y="5157192"/>
            <a:ext cx="792088" cy="33682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iArr[1]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7" name=""/>
          <p:cNvSpPr txBox="1"/>
          <p:nvPr/>
        </p:nvSpPr>
        <p:spPr>
          <a:xfrm>
            <a:off x="5148064" y="5180404"/>
            <a:ext cx="792088" cy="33682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iArr[2]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6156176" y="5180404"/>
            <a:ext cx="792088" cy="33682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iArr[3]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9" name=""/>
          <p:cNvSpPr txBox="1"/>
          <p:nvPr/>
        </p:nvSpPr>
        <p:spPr>
          <a:xfrm>
            <a:off x="7092280" y="5180404"/>
            <a:ext cx="792088" cy="33682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iArr[4]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00" name=""/>
          <p:cNvCxnSpPr/>
          <p:nvPr/>
        </p:nvCxnSpPr>
        <p:spPr>
          <a:xfrm rot="16200000" flipH="1">
            <a:off x="1763688" y="5517232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"/>
          <p:cNvSpPr txBox="1"/>
          <p:nvPr/>
        </p:nvSpPr>
        <p:spPr>
          <a:xfrm>
            <a:off x="2987824" y="5949280"/>
            <a:ext cx="5040560" cy="31626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1500" b="1">
                <a:solidFill>
                  <a:srgbClr val="ff0000"/>
                </a:solidFill>
              </a:rPr>
              <a:t>&lt;&lt;</a:t>
            </a:r>
            <a:r>
              <a:rPr lang="ko-KR" altLang="en-US" sz="1500" b="1">
                <a:solidFill>
                  <a:srgbClr val="ff0000"/>
                </a:solidFill>
              </a:rPr>
              <a:t> 배열 주소</a:t>
            </a:r>
            <a:r>
              <a:rPr lang="en-US" altLang="ko-KR" sz="1500" b="1">
                <a:solidFill>
                  <a:srgbClr val="ff0000"/>
                </a:solidFill>
              </a:rPr>
              <a:t>:</a:t>
            </a:r>
            <a:r>
              <a:rPr lang="ko-KR" altLang="en-US" sz="1500" b="1">
                <a:solidFill>
                  <a:srgbClr val="ff0000"/>
                </a:solidFill>
              </a:rPr>
              <a:t> </a:t>
            </a:r>
            <a:r>
              <a:rPr lang="en-US" altLang="ko-KR" sz="1500" b="1">
                <a:solidFill>
                  <a:srgbClr val="ff0000"/>
                </a:solidFill>
              </a:rPr>
              <a:t>10</a:t>
            </a:r>
            <a:r>
              <a:rPr lang="ko-KR" altLang="en-US" sz="1500" b="1">
                <a:solidFill>
                  <a:srgbClr val="ff0000"/>
                </a:solidFill>
              </a:rPr>
              <a:t>번지 </a:t>
            </a:r>
            <a:r>
              <a:rPr lang="en-US" altLang="ko-KR" sz="1500" b="1">
                <a:solidFill>
                  <a:srgbClr val="ff0000"/>
                </a:solidFill>
              </a:rPr>
              <a:t>&gt;&gt;</a:t>
            </a:r>
            <a:endParaRPr lang="en-US" altLang="ko-KR" sz="1500" b="1">
              <a:solidFill>
                <a:srgbClr val="ff0000"/>
              </a:solidFill>
            </a:endParaRPr>
          </a:p>
        </p:txBody>
      </p:sp>
      <p:cxnSp>
        <p:nvCxnSpPr>
          <p:cNvPr id="105" name=""/>
          <p:cNvCxnSpPr>
            <a:stCxn id="82" idx="3"/>
            <a:endCxn id="86" idx="1"/>
          </p:cNvCxnSpPr>
          <p:nvPr/>
        </p:nvCxnSpPr>
        <p:spPr>
          <a:xfrm flipV="1">
            <a:off x="2267744" y="5691852"/>
            <a:ext cx="792088" cy="414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1-2-3.</a:t>
            </a:r>
            <a:r>
              <a:rPr lang="ko-KR" altLang="en-US"/>
              <a:t> 값 목록으로 배열 생성</a:t>
            </a:r>
            <a:endParaRPr lang="ko-KR" altLang="en-US"/>
          </a:p>
        </p:txBody>
      </p:sp>
      <p:sp>
        <p:nvSpPr>
          <p:cNvPr id="74" name=""/>
          <p:cNvSpPr txBox="1"/>
          <p:nvPr/>
        </p:nvSpPr>
        <p:spPr>
          <a:xfrm>
            <a:off x="683568" y="1093882"/>
            <a:ext cx="7776864" cy="298091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200" b="1"/>
              <a:t>-</a:t>
            </a:r>
            <a:r>
              <a:rPr lang="ko-KR" altLang="en-US" sz="2200" b="1"/>
              <a:t> 배열의 저장될 값의 목록이 미리 정해져 있다면 </a:t>
            </a:r>
            <a:endParaRPr lang="ko-KR" altLang="en-US" sz="2200" b="1"/>
          </a:p>
          <a:p>
            <a:pPr>
              <a:defRPr/>
            </a:pPr>
            <a:r>
              <a:rPr lang="ko-KR" altLang="en-US" sz="2200" b="1"/>
              <a:t>  아래의 방법으로 배열을 생성할 수 있습니다</a:t>
            </a:r>
            <a:r>
              <a:rPr lang="en-US" altLang="ko-KR" sz="2200" b="1"/>
              <a:t>.</a:t>
            </a:r>
            <a:endParaRPr lang="en-US" altLang="ko-KR" sz="2200" b="1"/>
          </a:p>
          <a:p>
            <a:pPr>
              <a:defRPr/>
            </a:pPr>
            <a:endParaRPr lang="en-US" altLang="ko-KR" sz="2200" b="1"/>
          </a:p>
          <a:p>
            <a:pPr>
              <a:defRPr/>
            </a:pPr>
            <a:r>
              <a:rPr lang="en-US" altLang="ko-KR" sz="2200" b="1"/>
              <a:t>-</a:t>
            </a:r>
            <a:r>
              <a:rPr lang="ko-KR" altLang="en-US" sz="2200" b="1"/>
              <a:t> 생성 방법</a:t>
            </a:r>
            <a:endParaRPr lang="ko-KR" altLang="en-US" sz="2200" b="1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     </a:t>
            </a:r>
            <a:r>
              <a:rPr lang="en-US" altLang="ko-KR" sz="2100" b="1">
                <a:solidFill>
                  <a:srgbClr val="ff0000"/>
                </a:solidFill>
              </a:rPr>
              <a:t>type[]  name</a:t>
            </a:r>
            <a:r>
              <a:rPr lang="ko-KR" altLang="en-US" sz="2100" b="1">
                <a:solidFill>
                  <a:srgbClr val="ff0000"/>
                </a:solidFill>
              </a:rPr>
              <a:t> </a:t>
            </a:r>
            <a:r>
              <a:rPr lang="en-US" altLang="ko-KR" sz="2100" b="1">
                <a:solidFill>
                  <a:srgbClr val="ff0000"/>
                </a:solidFill>
              </a:rPr>
              <a:t>=</a:t>
            </a:r>
            <a:r>
              <a:rPr lang="ko-KR" altLang="en-US" sz="2100" b="1">
                <a:solidFill>
                  <a:srgbClr val="ff0000"/>
                </a:solidFill>
              </a:rPr>
              <a:t> </a:t>
            </a:r>
            <a:r>
              <a:rPr lang="en-US" altLang="ko-KR" sz="2100" b="1"/>
              <a:t>{</a:t>
            </a:r>
            <a:r>
              <a:rPr lang="ko-KR" altLang="en-US" sz="2100" b="1"/>
              <a:t> </a:t>
            </a:r>
            <a:r>
              <a:rPr lang="en-US" altLang="ko-KR" sz="2100" b="1"/>
              <a:t>value1, value2, .... , value-n }; </a:t>
            </a:r>
            <a:endParaRPr lang="en-US" altLang="ko-KR" sz="2100" b="1"/>
          </a:p>
          <a:p>
            <a:pPr>
              <a:defRPr/>
            </a:pPr>
            <a:r>
              <a:rPr lang="en-US" altLang="ko-KR" sz="2100" b="1">
                <a:solidFill>
                  <a:srgbClr val="0000ff"/>
                </a:solidFill>
              </a:rPr>
              <a:t>   </a:t>
            </a:r>
            <a:endParaRPr lang="en-US" altLang="ko-KR" sz="2100" b="1">
              <a:solidFill>
                <a:srgbClr val="0000ff"/>
              </a:solidFill>
            </a:endParaRPr>
          </a:p>
          <a:p>
            <a:pPr>
              <a:defRPr/>
            </a:pPr>
            <a:r>
              <a:rPr lang="en-US" altLang="ko-KR" sz="2100" b="1">
                <a:solidFill>
                  <a:srgbClr val="0000ff"/>
                </a:solidFill>
              </a:rPr>
              <a:t>    ex) int[] iArr = { 1, 3, 5, 7, 9};</a:t>
            </a:r>
            <a:endParaRPr lang="en-US" altLang="ko-KR" sz="2100" b="1">
              <a:solidFill>
                <a:srgbClr val="0000ff"/>
              </a:solidFill>
            </a:endParaRPr>
          </a:p>
          <a:p>
            <a:pPr>
              <a:defRPr/>
            </a:pPr>
            <a:endParaRPr lang="en-US" altLang="ko-KR" sz="2100" b="1"/>
          </a:p>
        </p:txBody>
      </p:sp>
      <p:sp>
        <p:nvSpPr>
          <p:cNvPr id="75" name=""/>
          <p:cNvSpPr/>
          <p:nvPr/>
        </p:nvSpPr>
        <p:spPr>
          <a:xfrm>
            <a:off x="539552" y="980728"/>
            <a:ext cx="8064896" cy="3096344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6" name=""/>
          <p:cNvSpPr/>
          <p:nvPr/>
        </p:nvSpPr>
        <p:spPr>
          <a:xfrm>
            <a:off x="827584" y="2636912"/>
            <a:ext cx="7632848" cy="1224136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77" name=""/>
          <p:cNvSpPr/>
          <p:nvPr/>
        </p:nvSpPr>
        <p:spPr>
          <a:xfrm>
            <a:off x="935596" y="4687813"/>
            <a:ext cx="7272808" cy="169351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2">
            <a:schemeClr val="accent5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cxnSp>
        <p:nvCxnSpPr>
          <p:cNvPr id="78" name=""/>
          <p:cNvCxnSpPr/>
          <p:nvPr/>
        </p:nvCxnSpPr>
        <p:spPr>
          <a:xfrm>
            <a:off x="935596" y="5119861"/>
            <a:ext cx="7272808" cy="0"/>
          </a:xfrm>
          <a:prstGeom prst="line">
            <a:avLst/>
          </a:prstGeom>
          <a:ln w="127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"/>
          <p:cNvSpPr txBox="1"/>
          <p:nvPr/>
        </p:nvSpPr>
        <p:spPr>
          <a:xfrm>
            <a:off x="1007604" y="4687813"/>
            <a:ext cx="1440160" cy="38784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/>
              <a:t>stack</a:t>
            </a:r>
            <a:endParaRPr lang="en-US" altLang="ko-KR" sz="2000"/>
          </a:p>
        </p:txBody>
      </p:sp>
      <p:sp>
        <p:nvSpPr>
          <p:cNvPr id="81" name=""/>
          <p:cNvSpPr txBox="1"/>
          <p:nvPr/>
        </p:nvSpPr>
        <p:spPr>
          <a:xfrm>
            <a:off x="2951820" y="4697308"/>
            <a:ext cx="1440160" cy="38787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heap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2" name=""/>
          <p:cNvSpPr/>
          <p:nvPr/>
        </p:nvSpPr>
        <p:spPr>
          <a:xfrm>
            <a:off x="1259632" y="5517232"/>
            <a:ext cx="1008112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rgbClr val="ff0000"/>
                </a:solidFill>
              </a:rPr>
              <a:t>10</a:t>
            </a:r>
            <a:r>
              <a:rPr lang="ko-KR" altLang="en-US">
                <a:solidFill>
                  <a:srgbClr val="ff0000"/>
                </a:solidFill>
              </a:rPr>
              <a:t>번지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1187624" y="5199454"/>
            <a:ext cx="1224136" cy="31777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500" b="1">
                <a:solidFill>
                  <a:srgbClr val="0000ff"/>
                </a:solidFill>
              </a:rPr>
              <a:t>배열 변수</a:t>
            </a:r>
            <a:endParaRPr lang="ko-KR" altLang="en-US" sz="1500" b="1">
              <a:solidFill>
                <a:srgbClr val="0000ff"/>
              </a:solidFill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2483768" y="4221088"/>
            <a:ext cx="4104456" cy="358532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b="1">
                <a:solidFill>
                  <a:srgbClr val="3057b9"/>
                </a:solidFill>
              </a:rPr>
              <a:t>&lt;&lt;</a:t>
            </a:r>
            <a:r>
              <a:rPr lang="ko-KR" altLang="en-US" b="1">
                <a:solidFill>
                  <a:srgbClr val="3057b9"/>
                </a:solidFill>
              </a:rPr>
              <a:t> 메모리 </a:t>
            </a:r>
            <a:r>
              <a:rPr lang="en-US" altLang="ko-KR" b="1">
                <a:solidFill>
                  <a:srgbClr val="3057b9"/>
                </a:solidFill>
              </a:rPr>
              <a:t>&gt;&gt;</a:t>
            </a:r>
            <a:endParaRPr lang="en-US" altLang="ko-KR" b="1">
              <a:solidFill>
                <a:srgbClr val="3057b9"/>
              </a:solidFill>
            </a:endParaRPr>
          </a:p>
        </p:txBody>
      </p:sp>
      <p:graphicFrame>
        <p:nvGraphicFramePr>
          <p:cNvPr id="86" name=""/>
          <p:cNvGraphicFramePr>
            <a:graphicFrameLocks noGrp="1"/>
          </p:cNvGraphicFramePr>
          <p:nvPr/>
        </p:nvGraphicFramePr>
        <p:xfrm>
          <a:off x="3059832" y="5506432"/>
          <a:ext cx="4980385" cy="370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96077"/>
                <a:gridCol w="996077"/>
                <a:gridCol w="996077"/>
                <a:gridCol w="996077"/>
                <a:gridCol w="996077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0" name=""/>
          <p:cNvSpPr txBox="1"/>
          <p:nvPr/>
        </p:nvSpPr>
        <p:spPr>
          <a:xfrm>
            <a:off x="3131840" y="5562918"/>
            <a:ext cx="864096" cy="31435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1500"/>
              <a:t>1</a:t>
            </a:r>
            <a:endParaRPr lang="en-US" altLang="ko-KR" sz="1500"/>
          </a:p>
        </p:txBody>
      </p:sp>
      <p:sp>
        <p:nvSpPr>
          <p:cNvPr id="91" name=""/>
          <p:cNvSpPr txBox="1"/>
          <p:nvPr/>
        </p:nvSpPr>
        <p:spPr>
          <a:xfrm>
            <a:off x="4139951" y="5562918"/>
            <a:ext cx="864096" cy="31435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5076056" y="5562918"/>
            <a:ext cx="864096" cy="31435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6084168" y="5562918"/>
            <a:ext cx="864096" cy="31435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7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4" name=""/>
          <p:cNvSpPr txBox="1"/>
          <p:nvPr/>
        </p:nvSpPr>
        <p:spPr>
          <a:xfrm>
            <a:off x="7092280" y="5562918"/>
            <a:ext cx="864096" cy="31435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9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3131840" y="5157192"/>
            <a:ext cx="792088" cy="33682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1600" b="1"/>
              <a:t>iArr[0]</a:t>
            </a:r>
            <a:endParaRPr lang="en-US" altLang="ko-KR" sz="1600" b="1"/>
          </a:p>
        </p:txBody>
      </p:sp>
      <p:sp>
        <p:nvSpPr>
          <p:cNvPr id="96" name=""/>
          <p:cNvSpPr txBox="1"/>
          <p:nvPr/>
        </p:nvSpPr>
        <p:spPr>
          <a:xfrm>
            <a:off x="4175955" y="5157192"/>
            <a:ext cx="792088" cy="33682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iArr[1]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7" name=""/>
          <p:cNvSpPr txBox="1"/>
          <p:nvPr/>
        </p:nvSpPr>
        <p:spPr>
          <a:xfrm>
            <a:off x="5148064" y="5180404"/>
            <a:ext cx="792088" cy="33682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iArr[2]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6156176" y="5180404"/>
            <a:ext cx="792088" cy="33682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iArr[3]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9" name=""/>
          <p:cNvSpPr txBox="1"/>
          <p:nvPr/>
        </p:nvSpPr>
        <p:spPr>
          <a:xfrm>
            <a:off x="7092280" y="5180404"/>
            <a:ext cx="792088" cy="33682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iArr[4]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00" name=""/>
          <p:cNvCxnSpPr/>
          <p:nvPr/>
        </p:nvCxnSpPr>
        <p:spPr>
          <a:xfrm rot="16200000" flipH="1">
            <a:off x="1763688" y="5517232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"/>
          <p:cNvSpPr txBox="1"/>
          <p:nvPr/>
        </p:nvSpPr>
        <p:spPr>
          <a:xfrm>
            <a:off x="2987824" y="5949280"/>
            <a:ext cx="5040560" cy="31626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1500" b="1">
                <a:solidFill>
                  <a:srgbClr val="ff0000"/>
                </a:solidFill>
              </a:rPr>
              <a:t>&lt;&lt;</a:t>
            </a:r>
            <a:r>
              <a:rPr lang="ko-KR" altLang="en-US" sz="1500" b="1">
                <a:solidFill>
                  <a:srgbClr val="ff0000"/>
                </a:solidFill>
              </a:rPr>
              <a:t> 배열 주소</a:t>
            </a:r>
            <a:r>
              <a:rPr lang="en-US" altLang="ko-KR" sz="1500" b="1">
                <a:solidFill>
                  <a:srgbClr val="ff0000"/>
                </a:solidFill>
              </a:rPr>
              <a:t>:</a:t>
            </a:r>
            <a:r>
              <a:rPr lang="ko-KR" altLang="en-US" sz="1500" b="1">
                <a:solidFill>
                  <a:srgbClr val="ff0000"/>
                </a:solidFill>
              </a:rPr>
              <a:t> </a:t>
            </a:r>
            <a:r>
              <a:rPr lang="en-US" altLang="ko-KR" sz="1500" b="1">
                <a:solidFill>
                  <a:srgbClr val="ff0000"/>
                </a:solidFill>
              </a:rPr>
              <a:t>10</a:t>
            </a:r>
            <a:r>
              <a:rPr lang="ko-KR" altLang="en-US" sz="1500" b="1">
                <a:solidFill>
                  <a:srgbClr val="ff0000"/>
                </a:solidFill>
              </a:rPr>
              <a:t>번지 </a:t>
            </a:r>
            <a:r>
              <a:rPr lang="en-US" altLang="ko-KR" sz="1500" b="1">
                <a:solidFill>
                  <a:srgbClr val="ff0000"/>
                </a:solidFill>
              </a:rPr>
              <a:t>&gt;&gt;</a:t>
            </a:r>
            <a:endParaRPr lang="en-US" altLang="ko-KR" sz="1500" b="1">
              <a:solidFill>
                <a:srgbClr val="ff0000"/>
              </a:solidFill>
            </a:endParaRPr>
          </a:p>
        </p:txBody>
      </p:sp>
      <p:cxnSp>
        <p:nvCxnSpPr>
          <p:cNvPr id="105" name=""/>
          <p:cNvCxnSpPr>
            <a:stCxn id="82" idx="3"/>
            <a:endCxn id="86" idx="1"/>
          </p:cNvCxnSpPr>
          <p:nvPr/>
        </p:nvCxnSpPr>
        <p:spPr>
          <a:xfrm flipV="1">
            <a:off x="2267744" y="5691852"/>
            <a:ext cx="792088" cy="414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561</ep:Words>
  <ep:PresentationFormat>화면 슬라이드 쇼(4:3)</ep:PresentationFormat>
  <ep:Paragraphs>158</ep:Paragraphs>
  <ep:Slides>16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Office 테마</vt:lpstr>
      <vt:lpstr>배열</vt:lpstr>
      <vt:lpstr>1. 배열 특징(Array Basic)</vt:lpstr>
      <vt:lpstr>1-1-1. 배열이란?</vt:lpstr>
      <vt:lpstr>1-1-2. 배열이란?</vt:lpstr>
      <vt:lpstr>1-2. 배열의 특징</vt:lpstr>
      <vt:lpstr>2. 배열의 선언과 생성</vt:lpstr>
      <vt:lpstr>1-2-1. 배열의 선언</vt:lpstr>
      <vt:lpstr>1-2-2. new 연산자를 사용한 배열의 생성</vt:lpstr>
      <vt:lpstr>1-2-3. 값 목록으로 배열 생성</vt:lpstr>
      <vt:lpstr>1-2-4. 배열에 저장된 값 참조</vt:lpstr>
      <vt:lpstr>1-2-5. 배열의 길이(length)</vt:lpstr>
      <vt:lpstr>3. 향상된 for문</vt:lpstr>
      <vt:lpstr>3-1-1. 향상된 for문(Enhanced for loop)</vt:lpstr>
      <vt:lpstr>3-1-2. 향상 for문 사용 예시</vt:lpstr>
      <vt:lpstr>3-1-4. Quiz</vt:lpstr>
      <vt:lpstr>슬라이드 16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2020-04-08T12:51:32.000</dcterms:created>
  <dc:creator>Joker</dc:creator>
  <cp:lastModifiedBy>hong</cp:lastModifiedBy>
  <dcterms:modified xsi:type="dcterms:W3CDTF">2020-06-17T09:07:57.214</dcterms:modified>
  <cp:revision>317</cp:revision>
  <dc:title>PowerPoint 프레젠테이션</dc:title>
  <cp:version/>
</cp:coreProperties>
</file>