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05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59"/>
  </p:normalViewPr>
  <p:slideViewPr>
    <p:cSldViewPr>
      <p:cViewPr varScale="1">
        <p:scale>
          <a:sx n="100" d="100"/>
          <a:sy n="100" d="100"/>
        </p:scale>
        <p:origin x="-3060" y="-72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5706" y="-78"/>
      </p:cViewPr>
      <p:guideLst>
        <p:guide orient="horz" pos="2880"/>
        <p:guide pos="2149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presProps" Target="presProps.xml"  /><Relationship Id="rId24" Type="http://schemas.openxmlformats.org/officeDocument/2006/relationships/viewProps" Target="viewProps.xml"  /><Relationship Id="rId25" Type="http://schemas.openxmlformats.org/officeDocument/2006/relationships/theme" Target="theme/theme1.xml"  /><Relationship Id="rId26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4D89692-DFEF-4509-BF4A-0DCC1522EAE5}" type="datetime1">
              <a:rPr lang="ko-KR" altLang="en-US"/>
              <a:pPr lvl="0">
                <a:defRPr/>
              </a:pPr>
              <a:t>2020-06-24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B79CFA9-DF62-4161-BCD9-5AC3EB28D15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3E3D233-F83C-42FB-8876-DA0EB1CD818D}" type="datetime1">
              <a:rPr lang="ko-KR" altLang="en-US"/>
              <a:pPr lvl="0">
                <a:defRPr/>
              </a:pPr>
              <a:t>2020-06-24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3E45A68-727D-4672-B4AC-7B30446123C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3.jpe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3.jpeg"  /><Relationship Id="rId4" Type="http://schemas.openxmlformats.org/officeDocument/2006/relationships/image" Target="../media/image4.jpe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5.jpe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108520" y="2708920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29" name="Picture 5" descr="C:\Users\Joker\Downloads\cranium-2099120_1280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7" y="1916832"/>
            <a:ext cx="2338078" cy="257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851720" y="2132856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068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18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921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016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874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918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35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560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505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071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8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923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Joker\Downloads\success-2081167_1280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491879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258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13184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20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0" y="119831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0" y="551879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101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119877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551925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61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20688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01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22707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08600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slideLayout" Target="../slideLayouts/slideLayout17.xml"  /><Relationship Id="rId18" Type="http://schemas.openxmlformats.org/officeDocument/2006/relationships/slideLayout" Target="../slideLayouts/slideLayout18.xml"  /><Relationship Id="rId19" Type="http://schemas.openxmlformats.org/officeDocument/2006/relationships/slideLayout" Target="../slideLayouts/slideLayout19.xml"  /><Relationship Id="rId2" Type="http://schemas.openxmlformats.org/officeDocument/2006/relationships/slideLayout" Target="../slideLayouts/slideLayout2.xml"  /><Relationship Id="rId20" Type="http://schemas.openxmlformats.org/officeDocument/2006/relationships/theme" Target="../theme/theme1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EC3569D2-49F6-4A41-AEB0-51537D697DA4}" type="datetime1">
              <a:rPr lang="ko-KR" altLang="en-US"/>
              <a:pPr lvl="0">
                <a:defRPr/>
              </a:pPr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21D1DA14-FE77-40ED-816D-ED067BD07CF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89" r:id="rId18"/>
    <p:sldLayoutId id="2147483690" r:id="rId19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5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6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0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/>
          </p:nvPr>
        </p:nvSpPr>
        <p:spPr>
          <a:xfrm>
            <a:off x="-180528" y="3068960"/>
            <a:ext cx="9359900" cy="1296144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메서드</a:t>
            </a:r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71800" y="2132856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4200"/>
              <a:t>자바 프로그래밍 기초</a:t>
            </a:r>
            <a:endParaRPr lang="ko-KR" altLang="en-US" sz="4200"/>
          </a:p>
        </p:txBody>
      </p:sp>
      <p:sp>
        <p:nvSpPr>
          <p:cNvPr id="6" name=""/>
          <p:cNvSpPr txBox="1"/>
          <p:nvPr/>
        </p:nvSpPr>
        <p:spPr>
          <a:xfrm>
            <a:off x="3851920" y="4437112"/>
            <a:ext cx="5112568" cy="542558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defRPr/>
            </a:pPr>
            <a:r>
              <a:rPr lang="en-US" altLang="ko-KR" sz="3000" b="1">
                <a:solidFill>
                  <a:schemeClr val="lt1"/>
                </a:solidFill>
              </a:rPr>
              <a:t>By SoonGu Hong(Kokono)</a:t>
            </a:r>
            <a:endParaRPr lang="en-US" altLang="ko-KR" sz="3000" b="1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2-2-2.</a:t>
            </a:r>
            <a:r>
              <a:rPr lang="ko-KR" altLang="en-US"/>
              <a:t> 매개변수의 수를 모를 경우</a:t>
            </a:r>
            <a:r>
              <a:rPr lang="en-US" altLang="ko-KR"/>
              <a:t>1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호출 예시</a:t>
            </a:r>
            <a:endParaRPr lang="ko-KR" altLang="en-US"/>
          </a:p>
        </p:txBody>
      </p:sp>
      <p:pic>
        <p:nvPicPr>
          <p:cNvPr id="8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78995" y="3717031"/>
            <a:ext cx="5986009" cy="2160240"/>
          </a:xfrm>
          <a:prstGeom prst="rect">
            <a:avLst/>
          </a:prstGeom>
        </p:spPr>
      </p:pic>
      <p:pic>
        <p:nvPicPr>
          <p:cNvPr id="9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87730" y="1315595"/>
            <a:ext cx="7368540" cy="1897380"/>
          </a:xfrm>
          <a:prstGeom prst="rect">
            <a:avLst/>
          </a:prstGeom>
        </p:spPr>
      </p:pic>
      <p:cxnSp>
        <p:nvCxnSpPr>
          <p:cNvPr id="91" name=""/>
          <p:cNvCxnSpPr/>
          <p:nvPr/>
        </p:nvCxnSpPr>
        <p:spPr>
          <a:xfrm rot="16200000" flipH="1">
            <a:off x="4463988" y="2312875"/>
            <a:ext cx="1872208" cy="93610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"/>
          <p:cNvCxnSpPr/>
          <p:nvPr/>
        </p:nvCxnSpPr>
        <p:spPr>
          <a:xfrm rot="5400000">
            <a:off x="6336196" y="2960947"/>
            <a:ext cx="936104" cy="57606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2-3-1.</a:t>
            </a:r>
            <a:r>
              <a:rPr lang="ko-KR" altLang="en-US"/>
              <a:t> 매개변수의 수를 모를 경우</a:t>
            </a:r>
            <a:r>
              <a:rPr lang="en-US" altLang="ko-KR"/>
              <a:t>2</a:t>
            </a:r>
            <a:endParaRPr lang="en-US" altLang="ko-KR"/>
          </a:p>
        </p:txBody>
      </p:sp>
      <p:sp>
        <p:nvSpPr>
          <p:cNvPr id="67" name=""/>
          <p:cNvSpPr txBox="1"/>
          <p:nvPr/>
        </p:nvSpPr>
        <p:spPr>
          <a:xfrm>
            <a:off x="827584" y="3429000"/>
            <a:ext cx="7488829" cy="27698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또 다른 방법으로는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...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을 사용한 가변 파라미터 방식을 적용할 수 있습니다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int...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은 콤마로 나열되어 들어오는 여러 매개값들을 배열로 묶어서 사용할 수 있게 해줍니다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값을 콤마로 나열하여 전달할 수도 있고 배열로 전달할 수도 있습니다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8" name=""/>
          <p:cNvSpPr/>
          <p:nvPr/>
        </p:nvSpPr>
        <p:spPr>
          <a:xfrm>
            <a:off x="647564" y="3284984"/>
            <a:ext cx="7848872" cy="3096344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9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41697" y="836712"/>
            <a:ext cx="6660606" cy="23762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2-3-2.</a:t>
            </a:r>
            <a:r>
              <a:rPr lang="ko-KR" altLang="en-US"/>
              <a:t> 매개변수의 수를 모를 경우</a:t>
            </a:r>
            <a:r>
              <a:rPr lang="en-US" altLang="ko-KR"/>
              <a:t>2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호출 예시</a:t>
            </a:r>
            <a:endParaRPr lang="ko-KR" altLang="en-US"/>
          </a:p>
        </p:txBody>
      </p:sp>
      <p:pic>
        <p:nvPicPr>
          <p:cNvPr id="9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99260" y="3827492"/>
            <a:ext cx="5745480" cy="2049779"/>
          </a:xfrm>
          <a:prstGeom prst="rect">
            <a:avLst/>
          </a:prstGeom>
        </p:spPr>
      </p:pic>
      <p:pic>
        <p:nvPicPr>
          <p:cNvPr id="9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76300" y="1379984"/>
            <a:ext cx="7391400" cy="1905000"/>
          </a:xfrm>
          <a:prstGeom prst="rect">
            <a:avLst/>
          </a:prstGeom>
        </p:spPr>
      </p:pic>
      <p:cxnSp>
        <p:nvCxnSpPr>
          <p:cNvPr id="95" name=""/>
          <p:cNvCxnSpPr/>
          <p:nvPr/>
        </p:nvCxnSpPr>
        <p:spPr>
          <a:xfrm rot="16200000" flipH="1">
            <a:off x="4608004" y="2312876"/>
            <a:ext cx="1800200" cy="115212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"/>
          <p:cNvCxnSpPr/>
          <p:nvPr/>
        </p:nvCxnSpPr>
        <p:spPr>
          <a:xfrm rot="5400000">
            <a:off x="6012160" y="3284984"/>
            <a:ext cx="1008112" cy="14401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/>
          </p:nvPr>
        </p:nvSpPr>
        <p:spPr>
          <a:xfrm>
            <a:off x="-215900" y="3573016"/>
            <a:ext cx="9359900" cy="1296144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리턴문</a:t>
            </a:r>
            <a:br>
              <a:rPr lang="ko-KR" altLang="en-US"/>
            </a:br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71800" y="2132856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4200"/>
              <a:t>자바 프로그래밍 기초</a:t>
            </a:r>
            <a:endParaRPr lang="ko-KR" altLang="en-US" sz="4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3-1.</a:t>
            </a:r>
            <a:r>
              <a:rPr lang="ko-KR" altLang="en-US"/>
              <a:t> </a:t>
            </a:r>
            <a:r>
              <a:rPr lang="en-US" altLang="ko-KR"/>
              <a:t>return</a:t>
            </a:r>
            <a:endParaRPr lang="en-US" altLang="ko-KR"/>
          </a:p>
        </p:txBody>
      </p:sp>
      <p:sp>
        <p:nvSpPr>
          <p:cNvPr id="67" name=""/>
          <p:cNvSpPr txBox="1"/>
          <p:nvPr/>
        </p:nvSpPr>
        <p:spPr>
          <a:xfrm>
            <a:off x="827584" y="3429000"/>
            <a:ext cx="7704856" cy="27698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메서드 선언부에 리턴 타입이 있는 메서드는 반드시 메서드 안에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return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이라는 키워드가 있어야 합니다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return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문의 리턴값은 리턴타입이거나 리턴 타입으로 변환될 수 있어야 합니다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예를들어 리턴타입이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int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라면 리턴값은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byte, short, int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가 리턴되어도 됩니다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자동 형변환이 일어나기 때문입니다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8" name=""/>
          <p:cNvSpPr/>
          <p:nvPr/>
        </p:nvSpPr>
        <p:spPr>
          <a:xfrm>
            <a:off x="647564" y="3284984"/>
            <a:ext cx="7848872" cy="3096344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9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27628" y="1196752"/>
            <a:ext cx="6688743" cy="1584176"/>
          </a:xfrm>
          <a:prstGeom prst="rect">
            <a:avLst/>
          </a:prstGeom>
        </p:spPr>
      </p:pic>
      <p:sp>
        <p:nvSpPr>
          <p:cNvPr id="91" name=""/>
          <p:cNvSpPr/>
          <p:nvPr/>
        </p:nvSpPr>
        <p:spPr>
          <a:xfrm>
            <a:off x="2051720" y="1700808"/>
            <a:ext cx="3240360" cy="576064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92" name=""/>
          <p:cNvSpPr/>
          <p:nvPr/>
        </p:nvSpPr>
        <p:spPr>
          <a:xfrm>
            <a:off x="2627784" y="1268760"/>
            <a:ext cx="720080" cy="504056"/>
          </a:xfrm>
          <a:prstGeom prst="rect">
            <a:avLst/>
          </a:prstGeom>
          <a:noFill/>
          <a:ln w="50800">
            <a:solidFill>
              <a:srgbClr val="baff1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2">
            <a:schemeClr val="accent5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3-2.</a:t>
            </a:r>
            <a:r>
              <a:rPr lang="ko-KR" altLang="en-US"/>
              <a:t> </a:t>
            </a:r>
            <a:r>
              <a:rPr lang="en-US" altLang="ko-KR"/>
              <a:t>return</a:t>
            </a:r>
            <a:r>
              <a:rPr lang="ko-KR" altLang="en-US"/>
              <a:t>은 메서드의 탈출문</a:t>
            </a:r>
            <a:r>
              <a:rPr lang="en-US" altLang="ko-KR"/>
              <a:t>!</a:t>
            </a:r>
            <a:endParaRPr lang="en-US" altLang="ko-KR"/>
          </a:p>
        </p:txBody>
      </p:sp>
      <p:sp>
        <p:nvSpPr>
          <p:cNvPr id="67" name=""/>
          <p:cNvSpPr txBox="1"/>
          <p:nvPr/>
        </p:nvSpPr>
        <p:spPr>
          <a:xfrm>
            <a:off x="755576" y="3857600"/>
            <a:ext cx="7920880" cy="14268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메서드는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return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을 만나는 순간 즉시 종료됩니다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따라서 위와 같이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return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이후에 코드를 적게되면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Unreachable code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라는 메시지와 함께 컴파일 오류가 납니다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8" name=""/>
          <p:cNvSpPr/>
          <p:nvPr/>
        </p:nvSpPr>
        <p:spPr>
          <a:xfrm>
            <a:off x="647564" y="3713584"/>
            <a:ext cx="7956884" cy="1872208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9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74584" y="1337320"/>
            <a:ext cx="6394830" cy="19476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3-3.</a:t>
            </a:r>
            <a:r>
              <a:rPr lang="ko-KR" altLang="en-US"/>
              <a:t> </a:t>
            </a:r>
            <a:r>
              <a:rPr lang="en-US" altLang="ko-KR"/>
              <a:t>return</a:t>
            </a:r>
            <a:r>
              <a:rPr lang="ko-KR" altLang="en-US"/>
              <a:t>이 없는 </a:t>
            </a:r>
            <a:r>
              <a:rPr lang="en-US" altLang="ko-KR"/>
              <a:t>void</a:t>
            </a:r>
            <a:r>
              <a:rPr lang="ko-KR" altLang="en-US"/>
              <a:t>메서드</a:t>
            </a:r>
            <a:endParaRPr lang="ko-KR" altLang="en-US"/>
          </a:p>
        </p:txBody>
      </p:sp>
      <p:sp>
        <p:nvSpPr>
          <p:cNvPr id="67" name=""/>
          <p:cNvSpPr txBox="1"/>
          <p:nvPr/>
        </p:nvSpPr>
        <p:spPr>
          <a:xfrm>
            <a:off x="755576" y="3206049"/>
            <a:ext cx="7920880" cy="31071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메서드에 항상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return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문이 필요한 건 아닙니다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위와 같은 코드는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개의 정수의 곱셈을 출력하고 싶을 뿐이지 곱한 값을 가져오고 프로그램에서 가져오고 싶지는 않기 때문에 리턴을 사용하지 않습니다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리턴값이 존재하지 않는다면 리턴할 데이터도 없으므로 리턴타입이 존재하지 않습니다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이럴 때는 리턴타입을 비워두면 안되고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void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라고 명시해야 합니다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8" name=""/>
          <p:cNvSpPr/>
          <p:nvPr/>
        </p:nvSpPr>
        <p:spPr>
          <a:xfrm>
            <a:off x="647564" y="3140968"/>
            <a:ext cx="7956884" cy="3240360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9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49125" y="980728"/>
            <a:ext cx="7045749" cy="1932424"/>
          </a:xfrm>
          <a:prstGeom prst="rect">
            <a:avLst/>
          </a:prstGeom>
        </p:spPr>
      </p:pic>
      <p:sp>
        <p:nvSpPr>
          <p:cNvPr id="95" name=""/>
          <p:cNvSpPr/>
          <p:nvPr/>
        </p:nvSpPr>
        <p:spPr>
          <a:xfrm>
            <a:off x="2339752" y="1052736"/>
            <a:ext cx="792088" cy="504056"/>
          </a:xfrm>
          <a:prstGeom prst="rect">
            <a:avLst/>
          </a:prstGeom>
          <a:noFill/>
          <a:ln w="50800" cap="flat" cmpd="sng" algn="ctr">
            <a:solidFill>
              <a:srgbClr val="baff1a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3-4.</a:t>
            </a:r>
            <a:r>
              <a:rPr lang="ko-KR" altLang="en-US"/>
              <a:t> </a:t>
            </a:r>
            <a:r>
              <a:rPr lang="en-US" altLang="ko-KR"/>
              <a:t>Quiz1</a:t>
            </a:r>
            <a:endParaRPr lang="en-US" altLang="ko-KR"/>
          </a:p>
        </p:txBody>
      </p:sp>
      <p:sp>
        <p:nvSpPr>
          <p:cNvPr id="45" name=""/>
          <p:cNvSpPr txBox="1"/>
          <p:nvPr/>
        </p:nvSpPr>
        <p:spPr>
          <a:xfrm>
            <a:off x="755576" y="4653136"/>
            <a:ext cx="7632848" cy="183148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문제</a:t>
            </a: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위와 같은 결과가 나오는 프로그램을 코딩하세요</a:t>
            </a: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요구사항</a:t>
            </a:r>
            <a:endPara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정수 </a:t>
            </a: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개를 전달할 시 해당 정수의 모든 약수가 출력되고 약수의 총합을 리턴하는 메서드 </a:t>
            </a: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calcDivisor</a:t>
            </a: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를 선언하세요</a:t>
            </a: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6" name=""/>
          <p:cNvSpPr/>
          <p:nvPr/>
        </p:nvSpPr>
        <p:spPr>
          <a:xfrm>
            <a:off x="647564" y="4581128"/>
            <a:ext cx="7848872" cy="1739323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4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96290" y="908720"/>
            <a:ext cx="7551420" cy="1760219"/>
          </a:xfrm>
          <a:prstGeom prst="rect">
            <a:avLst/>
          </a:prstGeom>
        </p:spPr>
      </p:pic>
      <p:pic>
        <p:nvPicPr>
          <p:cNvPr id="5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04160" y="2780928"/>
            <a:ext cx="3535679" cy="1554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3-5.</a:t>
            </a:r>
            <a:r>
              <a:rPr lang="ko-KR" altLang="en-US"/>
              <a:t> </a:t>
            </a:r>
            <a:r>
              <a:rPr lang="en-US" altLang="ko-KR"/>
              <a:t>Quiz2</a:t>
            </a:r>
            <a:endParaRPr lang="en-US" altLang="ko-KR"/>
          </a:p>
        </p:txBody>
      </p:sp>
      <p:sp>
        <p:nvSpPr>
          <p:cNvPr id="45" name=""/>
          <p:cNvSpPr txBox="1"/>
          <p:nvPr/>
        </p:nvSpPr>
        <p:spPr>
          <a:xfrm>
            <a:off x="755576" y="4117796"/>
            <a:ext cx="7632848" cy="183342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문제</a:t>
            </a: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위와 같은 결과가 나오는 프로그램을 코딩하세요</a:t>
            </a: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요구사항</a:t>
            </a:r>
            <a:endPara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정수 배열이나 정수 값 목록을 전달할 시 해당 정수의 총합과 평균을 리턴하는 메서드 </a:t>
            </a: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calcArrayTotal</a:t>
            </a: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을 선언하세요</a:t>
            </a: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6" name=""/>
          <p:cNvSpPr/>
          <p:nvPr/>
        </p:nvSpPr>
        <p:spPr>
          <a:xfrm>
            <a:off x="647564" y="4045788"/>
            <a:ext cx="7848872" cy="1739323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5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51269" y="908719"/>
            <a:ext cx="7041462" cy="1728191"/>
          </a:xfrm>
          <a:prstGeom prst="rect">
            <a:avLst/>
          </a:prstGeom>
        </p:spPr>
      </p:pic>
      <p:pic>
        <p:nvPicPr>
          <p:cNvPr id="5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94369" y="2870840"/>
            <a:ext cx="5955261" cy="7741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755576" y="1834920"/>
            <a:ext cx="7416824" cy="160170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<a:solidFill>
                  <a:srgbClr val="eb5800"/>
                </a:solidFill>
                <a:latin typeface="맑은 고딕"/>
                <a:ea typeface="맑은 고딕"/>
                <a:cs typeface="맑은 고딕"/>
              </a:rPr>
              <a:t>감사합니다</a:t>
            </a:r>
            <a:endPara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<a:solidFill>
                <a:srgbClr val="eb58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THANK YOU</a:t>
            </a:r>
            <a:endPara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ja-JP" altLang="ko-KR" sz="33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/>
          </p:nvPr>
        </p:nvSpPr>
        <p:spPr>
          <a:xfrm>
            <a:off x="-215900" y="3573016"/>
            <a:ext cx="9359900" cy="1296144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메서드 선언</a:t>
            </a:r>
            <a:br>
              <a:rPr lang="ko-KR" altLang="en-US"/>
            </a:br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71800" y="2132856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4200"/>
              <a:t>자바 프로그래밍 기초</a:t>
            </a:r>
            <a:endParaRPr lang="ko-KR" altLang="en-US" sz="4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1-1-1.</a:t>
            </a:r>
            <a:r>
              <a:rPr lang="ko-KR" altLang="en-US"/>
              <a:t> 메서드란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67" name=""/>
          <p:cNvSpPr txBox="1"/>
          <p:nvPr/>
        </p:nvSpPr>
        <p:spPr>
          <a:xfrm>
            <a:off x="755576" y="4208422"/>
            <a:ext cx="7488829" cy="176184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메서드란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객체의 기능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을 표현하는 코드 블록을 말합니다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수학의 함수처럼 어떤 데이터를 메서드에 전달하면 특정 값을 반환하는 형태로 만들어져 있습니다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8" name=""/>
          <p:cNvSpPr/>
          <p:nvPr/>
        </p:nvSpPr>
        <p:spPr>
          <a:xfrm>
            <a:off x="647564" y="4005064"/>
            <a:ext cx="7848872" cy="1944216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7" name=""/>
          <p:cNvSpPr/>
          <p:nvPr/>
        </p:nvSpPr>
        <p:spPr>
          <a:xfrm>
            <a:off x="3059832" y="1556792"/>
            <a:ext cx="2952328" cy="15841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en-US" altLang="ko-KR" sz="2500" b="1">
                <a:solidFill>
                  <a:srgbClr val="0000ff"/>
                </a:solidFill>
              </a:rPr>
              <a:t>f(x) = 2x + 1</a:t>
            </a:r>
            <a:endParaRPr lang="en-US" altLang="ko-KR" sz="2500" b="1">
              <a:solidFill>
                <a:srgbClr val="0000ff"/>
              </a:solidFill>
            </a:endParaRPr>
          </a:p>
        </p:txBody>
      </p:sp>
      <p:sp>
        <p:nvSpPr>
          <p:cNvPr id="81" name=""/>
          <p:cNvSpPr txBox="1"/>
          <p:nvPr/>
        </p:nvSpPr>
        <p:spPr>
          <a:xfrm>
            <a:off x="1979712" y="942275"/>
            <a:ext cx="2232248" cy="47050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500" b="1">
                <a:solidFill>
                  <a:srgbClr val="ff0000"/>
                </a:solidFill>
              </a:rPr>
              <a:t>x = 5</a:t>
            </a:r>
            <a:endParaRPr lang="en-US" altLang="ko-KR" sz="2500" b="1">
              <a:solidFill>
                <a:srgbClr val="ff0000"/>
              </a:solidFill>
            </a:endParaRPr>
          </a:p>
        </p:txBody>
      </p:sp>
      <p:sp>
        <p:nvSpPr>
          <p:cNvPr id="82" name=""/>
          <p:cNvSpPr/>
          <p:nvPr/>
        </p:nvSpPr>
        <p:spPr>
          <a:xfrm>
            <a:off x="2483768" y="908720"/>
            <a:ext cx="1224136" cy="50405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cxnSp>
        <p:nvCxnSpPr>
          <p:cNvPr id="83" name=""/>
          <p:cNvCxnSpPr>
            <a:stCxn id="82" idx="6"/>
          </p:cNvCxnSpPr>
          <p:nvPr/>
        </p:nvCxnSpPr>
        <p:spPr>
          <a:xfrm>
            <a:off x="3707904" y="1160748"/>
            <a:ext cx="216024" cy="396044"/>
          </a:xfrm>
          <a:prstGeom prst="curved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"/>
          <p:cNvSpPr/>
          <p:nvPr/>
        </p:nvSpPr>
        <p:spPr>
          <a:xfrm>
            <a:off x="5508104" y="3284984"/>
            <a:ext cx="1224136" cy="504056"/>
          </a:xfrm>
          <a:prstGeom prst="ellipse">
            <a:avLst/>
          </a:prstGeom>
          <a:noFill/>
          <a:ln w="25400" cap="flat" cmpd="sng" algn="ctr">
            <a:solidFill>
              <a:srgbClr val="c0504d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6" name=""/>
          <p:cNvSpPr txBox="1"/>
          <p:nvPr/>
        </p:nvSpPr>
        <p:spPr>
          <a:xfrm>
            <a:off x="5076056" y="3318540"/>
            <a:ext cx="2232248" cy="47050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?</a:t>
            </a:r>
            <a:endPara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87" name=""/>
          <p:cNvCxnSpPr>
            <a:endCxn id="85" idx="2"/>
          </p:cNvCxnSpPr>
          <p:nvPr/>
        </p:nvCxnSpPr>
        <p:spPr>
          <a:xfrm>
            <a:off x="4932040" y="3140968"/>
            <a:ext cx="576064" cy="396044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1-2-1.</a:t>
            </a:r>
            <a:r>
              <a:rPr lang="ko-KR" altLang="en-US"/>
              <a:t> 메서드 선언</a:t>
            </a:r>
            <a:endParaRPr lang="ko-KR" altLang="en-US"/>
          </a:p>
        </p:txBody>
      </p:sp>
      <p:sp>
        <p:nvSpPr>
          <p:cNvPr id="68" name=""/>
          <p:cNvSpPr/>
          <p:nvPr/>
        </p:nvSpPr>
        <p:spPr>
          <a:xfrm>
            <a:off x="683567" y="2948950"/>
            <a:ext cx="7848872" cy="2376264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719571" y="3164974"/>
            <a:ext cx="7704856" cy="192021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400" b="1">
                <a:solidFill>
                  <a:srgbClr val="000000"/>
                </a:solidFill>
              </a:rPr>
              <a:t>   리턴타입  메서드이름  </a:t>
            </a:r>
            <a:r>
              <a:rPr lang="en-US" altLang="ko-KR" sz="2400" b="1">
                <a:solidFill>
                  <a:srgbClr val="000000"/>
                </a:solidFill>
              </a:rPr>
              <a:t>(</a:t>
            </a:r>
            <a:r>
              <a:rPr lang="ko-KR" altLang="en-US" sz="2400" b="1">
                <a:solidFill>
                  <a:srgbClr val="000000"/>
                </a:solidFill>
              </a:rPr>
              <a:t> </a:t>
            </a:r>
            <a:r>
              <a:rPr lang="en-US" altLang="ko-KR" sz="2400" b="1">
                <a:solidFill>
                  <a:srgbClr val="000000"/>
                </a:solidFill>
              </a:rPr>
              <a:t>[</a:t>
            </a:r>
            <a:r>
              <a:rPr lang="ko-KR" altLang="en-US" sz="2400" b="1">
                <a:solidFill>
                  <a:srgbClr val="000000"/>
                </a:solidFill>
              </a:rPr>
              <a:t>매개변수 선언</a:t>
            </a:r>
            <a:r>
              <a:rPr lang="en-US" altLang="ko-KR" sz="2400" b="1">
                <a:solidFill>
                  <a:srgbClr val="000000"/>
                </a:solidFill>
              </a:rPr>
              <a:t>,</a:t>
            </a:r>
            <a:r>
              <a:rPr lang="ko-KR" altLang="en-US" sz="2400" b="1">
                <a:solidFill>
                  <a:srgbClr val="000000"/>
                </a:solidFill>
              </a:rPr>
              <a:t> </a:t>
            </a:r>
            <a:r>
              <a:rPr lang="en-US" altLang="ko-KR" sz="2400" b="1">
                <a:solidFill>
                  <a:srgbClr val="000000"/>
                </a:solidFill>
              </a:rPr>
              <a:t>...]</a:t>
            </a:r>
            <a:r>
              <a:rPr lang="ko-KR" altLang="en-US" sz="2400" b="1">
                <a:solidFill>
                  <a:srgbClr val="000000"/>
                </a:solidFill>
              </a:rPr>
              <a:t> </a:t>
            </a:r>
            <a:r>
              <a:rPr lang="en-US" altLang="ko-KR" sz="2400" b="1">
                <a:solidFill>
                  <a:srgbClr val="000000"/>
                </a:solidFill>
              </a:rPr>
              <a:t>)</a:t>
            </a:r>
            <a:r>
              <a:rPr lang="ko-KR" altLang="en-US" sz="2400" b="1">
                <a:solidFill>
                  <a:srgbClr val="000000"/>
                </a:solidFill>
              </a:rPr>
              <a:t>  </a:t>
            </a:r>
            <a:r>
              <a:rPr lang="en-US" altLang="ko-KR" sz="2400" b="1">
                <a:solidFill>
                  <a:srgbClr val="000000"/>
                </a:solidFill>
              </a:rPr>
              <a:t>{</a:t>
            </a:r>
            <a:endParaRPr lang="en-US" altLang="ko-KR" sz="2400" b="1">
              <a:solidFill>
                <a:srgbClr val="000000"/>
              </a:solidFill>
            </a:endParaRPr>
          </a:p>
          <a:p>
            <a:pPr>
              <a:defRPr/>
            </a:pPr>
            <a:endParaRPr lang="en-US" altLang="ko-KR" sz="2400" b="1">
              <a:solidFill>
                <a:srgbClr val="000000"/>
              </a:solidFill>
            </a:endParaRPr>
          </a:p>
          <a:p>
            <a:pPr>
              <a:defRPr/>
            </a:pPr>
            <a:r>
              <a:rPr lang="ko-KR" altLang="en-US" sz="2400" b="1">
                <a:solidFill>
                  <a:srgbClr val="000000"/>
                </a:solidFill>
              </a:rPr>
              <a:t>               실행할 코드를 작성하는 곳</a:t>
            </a:r>
            <a:endParaRPr lang="ko-KR" altLang="en-US" sz="2400" b="1">
              <a:solidFill>
                <a:srgbClr val="000000"/>
              </a:solidFill>
            </a:endParaRPr>
          </a:p>
          <a:p>
            <a:pPr>
              <a:defRPr/>
            </a:pPr>
            <a:endParaRPr lang="ko-KR" altLang="en-US" sz="2400" b="1">
              <a:solidFill>
                <a:srgbClr val="000000"/>
              </a:solidFill>
            </a:endParaRPr>
          </a:p>
          <a:p>
            <a:pPr>
              <a:defRPr/>
            </a:pPr>
            <a:r>
              <a:rPr lang="ko-KR" altLang="en-US" sz="2400" b="1">
                <a:solidFill>
                  <a:srgbClr val="000000"/>
                </a:solidFill>
              </a:rPr>
              <a:t>   </a:t>
            </a:r>
            <a:r>
              <a:rPr lang="en-US" altLang="ko-KR" sz="2400" b="1">
                <a:solidFill>
                  <a:srgbClr val="000000"/>
                </a:solidFill>
              </a:rPr>
              <a:t>}</a:t>
            </a:r>
            <a:endParaRPr lang="en-US" altLang="ko-KR" sz="2400" b="1">
              <a:solidFill>
                <a:srgbClr val="000000"/>
              </a:solidFill>
            </a:endParaRPr>
          </a:p>
        </p:txBody>
      </p:sp>
      <p:sp>
        <p:nvSpPr>
          <p:cNvPr id="89" name=""/>
          <p:cNvSpPr/>
          <p:nvPr/>
        </p:nvSpPr>
        <p:spPr>
          <a:xfrm>
            <a:off x="539552" y="1364773"/>
            <a:ext cx="2520280" cy="936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메서드가 리턴하는 결과의 데이터 타입 </a:t>
            </a:r>
            <a:endParaRPr lang="ko-KR" altLang="en-US"/>
          </a:p>
        </p:txBody>
      </p:sp>
      <p:sp>
        <p:nvSpPr>
          <p:cNvPr id="90" name=""/>
          <p:cNvSpPr/>
          <p:nvPr/>
        </p:nvSpPr>
        <p:spPr>
          <a:xfrm>
            <a:off x="4427984" y="1364773"/>
            <a:ext cx="3024336" cy="936104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4f81bd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메서드가 실행할 때 필요한 데이터를 받기 위한 변수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91" name=""/>
          <p:cNvCxnSpPr>
            <a:stCxn id="89" idx="2"/>
          </p:cNvCxnSpPr>
          <p:nvPr/>
        </p:nvCxnSpPr>
        <p:spPr>
          <a:xfrm rot="5400000">
            <a:off x="1349642" y="2714924"/>
            <a:ext cx="864096" cy="3600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"/>
          <p:cNvCxnSpPr/>
          <p:nvPr/>
        </p:nvCxnSpPr>
        <p:spPr>
          <a:xfrm rot="5400000">
            <a:off x="5382090" y="2714924"/>
            <a:ext cx="864096" cy="36004"/>
          </a:xfrm>
          <a:prstGeom prst="straightConnector1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1-2-2.</a:t>
            </a:r>
            <a:r>
              <a:rPr lang="ko-KR" altLang="en-US"/>
              <a:t> 메서드 선언 예시</a:t>
            </a:r>
            <a:endParaRPr lang="ko-KR" altLang="en-US"/>
          </a:p>
        </p:txBody>
      </p:sp>
      <p:sp>
        <p:nvSpPr>
          <p:cNvPr id="67" name=""/>
          <p:cNvSpPr txBox="1"/>
          <p:nvPr/>
        </p:nvSpPr>
        <p:spPr>
          <a:xfrm>
            <a:off x="827584" y="3611367"/>
            <a:ext cx="7488829" cy="243815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메서드는 코드들을 기능단위로 사용하기 위한 목적으로 선언합니다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위 코드는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부터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x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까지의 총합을 구하는 코드를 구성할 목적으로 선언한 예시입니다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메서드는 메서드 안에서는 선언할 수 없습니다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가장 앞에 붙어있는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static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은 지금 단계에선 무시하세요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!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8" name=""/>
          <p:cNvSpPr/>
          <p:nvPr/>
        </p:nvSpPr>
        <p:spPr>
          <a:xfrm>
            <a:off x="647563" y="3429000"/>
            <a:ext cx="7848872" cy="2808312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8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35529" y="1086995"/>
            <a:ext cx="4472940" cy="21259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1-3.</a:t>
            </a:r>
            <a:r>
              <a:rPr lang="ko-KR" altLang="en-US"/>
              <a:t> 메서드 호출</a:t>
            </a:r>
            <a:endParaRPr lang="ko-KR" altLang="en-US"/>
          </a:p>
        </p:txBody>
      </p:sp>
      <p:sp>
        <p:nvSpPr>
          <p:cNvPr id="67" name=""/>
          <p:cNvSpPr txBox="1"/>
          <p:nvPr/>
        </p:nvSpPr>
        <p:spPr>
          <a:xfrm>
            <a:off x="827585" y="4005064"/>
            <a:ext cx="7488829" cy="191758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메서드를 선언했다면 선언한 자체로는 사용이 불가능합니다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메서드는 반드시 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호출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(call)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을 통해 기능을 동작시켜야 합니다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호출 시에는 메서드의 이름과 함께 메서드에게 전달할 값을 소괄호 안에 넣어줍니다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8" name=""/>
          <p:cNvSpPr/>
          <p:nvPr/>
        </p:nvSpPr>
        <p:spPr>
          <a:xfrm>
            <a:off x="647564" y="3717032"/>
            <a:ext cx="7848872" cy="2305764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8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4643" y="930384"/>
            <a:ext cx="4671452" cy="2498616"/>
          </a:xfrm>
          <a:prstGeom prst="rect">
            <a:avLst/>
          </a:prstGeom>
        </p:spPr>
      </p:pic>
      <p:pic>
        <p:nvPicPr>
          <p:cNvPr id="9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37704" y="1412776"/>
            <a:ext cx="1950720" cy="1310639"/>
          </a:xfrm>
          <a:prstGeom prst="rect">
            <a:avLst/>
          </a:prstGeom>
        </p:spPr>
      </p:pic>
      <p:sp>
        <p:nvSpPr>
          <p:cNvPr id="91" name=""/>
          <p:cNvSpPr/>
          <p:nvPr/>
        </p:nvSpPr>
        <p:spPr>
          <a:xfrm>
            <a:off x="5580112" y="1772816"/>
            <a:ext cx="720080" cy="576064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/>
          </p:nvPr>
        </p:nvSpPr>
        <p:spPr>
          <a:xfrm>
            <a:off x="-215900" y="3573016"/>
            <a:ext cx="9359900" cy="1296144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매개 변수</a:t>
            </a:r>
            <a:br>
              <a:rPr lang="ko-KR" altLang="en-US"/>
            </a:br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71800" y="2132856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4200"/>
              <a:t>자바 프로그래밍 기초</a:t>
            </a:r>
            <a:endParaRPr lang="ko-KR" altLang="en-US" sz="4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2-1.</a:t>
            </a:r>
            <a:r>
              <a:rPr lang="ko-KR" altLang="en-US"/>
              <a:t> 매개변수란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67" name=""/>
          <p:cNvSpPr txBox="1"/>
          <p:nvPr/>
        </p:nvSpPr>
        <p:spPr>
          <a:xfrm>
            <a:off x="827585" y="3821380"/>
            <a:ext cx="7488829" cy="277597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매개변수란 메서드 실행을 위해 필요한 데이터를 메서드 내부로 전달할 목적으로 사용하는 변수입니다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모든 메서드가 매개변수가 필요한 것은 아닙니다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이를테면 사람은 일기를 쓰기 위해 펜이라는 매개체가 필요하지만 일기를 읽기 위해서는 다른 도구가 없어도 되는 것처럼말이죠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8" name=""/>
          <p:cNvSpPr/>
          <p:nvPr/>
        </p:nvSpPr>
        <p:spPr>
          <a:xfrm>
            <a:off x="647563" y="3657690"/>
            <a:ext cx="7848872" cy="2664296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8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87279" y="1240160"/>
            <a:ext cx="6969442" cy="2044824"/>
          </a:xfrm>
          <a:prstGeom prst="rect">
            <a:avLst/>
          </a:prstGeom>
        </p:spPr>
      </p:pic>
      <p:sp>
        <p:nvSpPr>
          <p:cNvPr id="89" name=""/>
          <p:cNvSpPr/>
          <p:nvPr/>
        </p:nvSpPr>
        <p:spPr>
          <a:xfrm>
            <a:off x="4716016" y="1052736"/>
            <a:ext cx="2736304" cy="9361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cxnSp>
        <p:nvCxnSpPr>
          <p:cNvPr id="91" name=""/>
          <p:cNvCxnSpPr/>
          <p:nvPr/>
        </p:nvCxnSpPr>
        <p:spPr>
          <a:xfrm rot="10800000" flipV="1">
            <a:off x="3779912" y="1628800"/>
            <a:ext cx="1800200" cy="360039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"/>
          <p:cNvCxnSpPr/>
          <p:nvPr/>
        </p:nvCxnSpPr>
        <p:spPr>
          <a:xfrm rot="10800000" flipV="1">
            <a:off x="5076056" y="1628800"/>
            <a:ext cx="2016224" cy="43204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2-2-1.</a:t>
            </a:r>
            <a:r>
              <a:rPr lang="ko-KR" altLang="en-US"/>
              <a:t> 매개변수의 수를 모를 경우</a:t>
            </a:r>
            <a:r>
              <a:rPr lang="en-US" altLang="ko-KR"/>
              <a:t>1</a:t>
            </a:r>
            <a:endParaRPr lang="en-US" altLang="ko-KR"/>
          </a:p>
        </p:txBody>
      </p:sp>
      <p:sp>
        <p:nvSpPr>
          <p:cNvPr id="67" name=""/>
          <p:cNvSpPr txBox="1"/>
          <p:nvPr/>
        </p:nvSpPr>
        <p:spPr>
          <a:xfrm>
            <a:off x="827584" y="3429000"/>
            <a:ext cx="7488829" cy="27698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메서드의 매개변수는 메서드를 선언할 때 미리 필요한 만큼의 매개변수를 나열하여 선언합니다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예를 들면 두 수의 합을 구하는 메서드는 정수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개가 매개 변수로 필요하겠죠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?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하지만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n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개의 합을 구하는 메서드와 같이 매개 변수의 수를 사전에 모를 경우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배열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을 이용합니다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8" name=""/>
          <p:cNvSpPr/>
          <p:nvPr/>
        </p:nvSpPr>
        <p:spPr>
          <a:xfrm>
            <a:off x="647564" y="3284984"/>
            <a:ext cx="7848872" cy="3096344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8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78995" y="980728"/>
            <a:ext cx="5986009" cy="2160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450</ep:Words>
  <ep:PresentationFormat>화면 슬라이드 쇼(4:3)</ep:PresentationFormat>
  <ep:Paragraphs>63</ep:Paragraphs>
  <ep:Slides>19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ep:HeadingPairs>
  <ep:TitlesOfParts>
    <vt:vector size="20" baseType="lpstr">
      <vt:lpstr>Office 테마</vt:lpstr>
      <vt:lpstr>메서드</vt:lpstr>
      <vt:lpstr>1. 메서드 선언</vt:lpstr>
      <vt:lpstr>1-1-1. 메서드란?</vt:lpstr>
      <vt:lpstr>1-2-1. 메서드 선언</vt:lpstr>
      <vt:lpstr>1-2-2. 메서드 선언 예시</vt:lpstr>
      <vt:lpstr>1-3. 메서드 호출</vt:lpstr>
      <vt:lpstr>2. 매개 변수</vt:lpstr>
      <vt:lpstr>2-1. 매개변수란?</vt:lpstr>
      <vt:lpstr>2-2-1. 매개변수의 수를 모를 경우1</vt:lpstr>
      <vt:lpstr>2-2-2. 매개변수의 수를 모를 경우1 - 호출 예시</vt:lpstr>
      <vt:lpstr>2-3-1. 매개변수의 수를 모를 경우2</vt:lpstr>
      <vt:lpstr>2-3-2. 매개변수의 수를 모를 경우2 - 호출 예시</vt:lpstr>
      <vt:lpstr>3. 리턴문</vt:lpstr>
      <vt:lpstr>3-1. return</vt:lpstr>
      <vt:lpstr>3-2. return은 메서드의 탈출문!</vt:lpstr>
      <vt:lpstr>3-3. return이 없는 void메서드</vt:lpstr>
      <vt:lpstr>3-4. Quiz1</vt:lpstr>
      <vt:lpstr>3-5. Quiz2</vt:lpstr>
      <vt:lpstr>슬라이드 19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2020-04-08T12:51:32.000</dcterms:created>
  <dc:creator>Joker</dc:creator>
  <cp:lastModifiedBy>hong</cp:lastModifiedBy>
  <dcterms:modified xsi:type="dcterms:W3CDTF">2020-06-24T09:35:54.902</dcterms:modified>
  <cp:revision>332</cp:revision>
  <dc:title>PowerPoint 프레젠테이션</dc:title>
  <cp:version/>
</cp:coreProperties>
</file>