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hyperlink" Target="https://m.post.naver.com/viewer/postView.nhn?volumeNo=16885254&amp;amp;memberNo=38386150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객체지향 프로그래밍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클래스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클래스란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7" y="3818932"/>
            <a:ext cx="7848872" cy="213034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2" y="3962948"/>
            <a:ext cx="8028892" cy="19120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현실에서도 객체는 갑자기 어디선가 나타나는게 아니라 설계도를 바탕으로 만들어집니다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 </a:t>
            </a:r>
            <a:r>
              <a:rPr lang="ko-KR" altLang="en-US" sz="2000" b="1">
                <a:solidFill>
                  <a:srgbClr val="000000"/>
                </a:solidFill>
              </a:rPr>
              <a:t>클래스란 바로 프로그래밍에서 객체를 만들기 위한 설계도입니다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클래스로부터 만들어진 객체를 해당 클래스의 </a:t>
            </a:r>
            <a:r>
              <a:rPr lang="ko-KR" altLang="en-US" sz="2000" b="1">
                <a:solidFill>
                  <a:srgbClr val="ff0000"/>
                </a:solidFill>
              </a:rPr>
              <a:t>인스턴스</a:t>
            </a:r>
            <a:r>
              <a:rPr lang="en-US" altLang="ko-KR" sz="2000" b="1">
                <a:solidFill>
                  <a:srgbClr val="ff0000"/>
                </a:solidFill>
              </a:rPr>
              <a:t>(instance)</a:t>
            </a:r>
            <a:r>
              <a:rPr lang="ko-KR" altLang="en-US" sz="2000" b="1">
                <a:solidFill>
                  <a:srgbClr val="000000"/>
                </a:solidFill>
              </a:rPr>
              <a:t>라고 부릅니다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하나의 클래스로 여러 개의 인스턴스를 만들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2640" y="908720"/>
            <a:ext cx="4998720" cy="2659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3-2.</a:t>
            </a:r>
            <a:r>
              <a:rPr lang="ko-KR" altLang="en-US"/>
              <a:t> 클래스 정의하기</a:t>
            </a:r>
            <a:endParaRPr lang="ko-KR" altLang="en-US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9618" y="1027738"/>
            <a:ext cx="4945399" cy="12963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6439" y="3121520"/>
            <a:ext cx="8011119" cy="10764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6440" y="4293096"/>
            <a:ext cx="8011119" cy="17240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443947" y="2517498"/>
            <a:ext cx="5564750" cy="5019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9" name=""/>
          <p:cNvSpPr/>
          <p:nvPr/>
        </p:nvSpPr>
        <p:spPr>
          <a:xfrm>
            <a:off x="5580112" y="794596"/>
            <a:ext cx="3384377" cy="15542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724128" y="849680"/>
            <a:ext cx="3024336" cy="14344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/>
              <a:t>클래스 구성요소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필드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생성자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메서드</a:t>
            </a:r>
            <a:endParaRPr lang="ko-KR" altLang="en-US"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3-3.</a:t>
            </a:r>
            <a:r>
              <a:rPr lang="ko-KR" altLang="en-US"/>
              <a:t> 필드</a:t>
            </a:r>
            <a:r>
              <a:rPr lang="en-US" altLang="ko-KR"/>
              <a:t>(field)</a:t>
            </a:r>
            <a:endParaRPr lang="en-US" altLang="ko-KR"/>
          </a:p>
        </p:txBody>
      </p:sp>
      <p:sp>
        <p:nvSpPr>
          <p:cNvPr id="101" name=""/>
          <p:cNvSpPr/>
          <p:nvPr/>
        </p:nvSpPr>
        <p:spPr>
          <a:xfrm>
            <a:off x="647564" y="1012872"/>
            <a:ext cx="7848872" cy="44323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83569" y="1156887"/>
            <a:ext cx="7704855" cy="40513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필드란 객체의 고유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속성데이터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객체의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상태데이터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객체의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부품정보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저장하는 곳입니다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자동차 객체의 필드가 될 수 있는 데이터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a. [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고유 데이터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제작회사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모델명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색상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최고속도 등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b. [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상태 데이터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현재 속도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엔진 회전 수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현재 연료량 등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c. [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부품 데이터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엔진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타이어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핸들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에어컨 등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필드 선언 위치는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클래스 블록 안에서만 가능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메서드나 생성자 블록에서는 불가능합니다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생성자나 메서드안에 선언된 변수는 필드가 아닌 지역변수라고 부릅니다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3-4-1.</a:t>
            </a:r>
            <a:r>
              <a:rPr lang="ko-KR" altLang="en-US"/>
              <a:t> 생성자</a:t>
            </a:r>
            <a:r>
              <a:rPr lang="en-US" altLang="ko-KR"/>
              <a:t>(constructor)</a:t>
            </a:r>
            <a:endParaRPr lang="en-US" altLang="ko-KR"/>
          </a:p>
        </p:txBody>
      </p:sp>
      <p:sp>
        <p:nvSpPr>
          <p:cNvPr id="101" name=""/>
          <p:cNvSpPr/>
          <p:nvPr/>
        </p:nvSpPr>
        <p:spPr>
          <a:xfrm>
            <a:off x="647564" y="1012872"/>
            <a:ext cx="7848872" cy="44323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19571" y="1175503"/>
            <a:ext cx="7704856" cy="37470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생성자란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new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연산자와 같이 사용되어 클래스로부터 객체를 생성할 때 호출되어 객체의 초기화를 담당합니다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객체 초기화란 필드값을 세팅하거나 메서드를 호출하여 객체를 사용할 준비를 하는 것입니다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생성자를 호출하지 않으면 객체를 생성할 수 없으며 생성자가 정상 호출되면 객체가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Heap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메모리에 올라가며 객체가 생성되며 그 결과로 객체의 메모리 주소값이 리턴됩니다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생성자는 여러 개 선언할 수 있으며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하나도 선언하지 않으면 기본생성자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(default constructor)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자동 선언됩니다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3-4-2.</a:t>
            </a:r>
            <a:r>
              <a:rPr lang="ko-KR" altLang="en-US"/>
              <a:t> 생성자 선언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539552" y="2780928"/>
            <a:ext cx="8208912" cy="30963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83568" y="2996154"/>
            <a:ext cx="8028892" cy="25264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생성자는 클래스 블록 안에 선언하며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이름은 필드나 메서드처럼 사용자 정의가 아닌 </a:t>
            </a:r>
            <a:r>
              <a:rPr lang="ko-KR" altLang="en-US" sz="2000" b="1">
                <a:solidFill>
                  <a:srgbClr val="ff0000"/>
                </a:solidFill>
              </a:rPr>
              <a:t>클래스이름과 반드시 대</a:t>
            </a:r>
            <a:r>
              <a:rPr lang="en-US" altLang="ko-KR" sz="2000" b="1">
                <a:solidFill>
                  <a:srgbClr val="ff0000"/>
                </a:solidFill>
              </a:rPr>
              <a:t>/</a:t>
            </a:r>
            <a:r>
              <a:rPr lang="ko-KR" altLang="en-US" sz="2000" b="1">
                <a:solidFill>
                  <a:srgbClr val="ff0000"/>
                </a:solidFill>
              </a:rPr>
              <a:t>소문자까지 동일</a:t>
            </a:r>
            <a:r>
              <a:rPr lang="ko-KR" altLang="en-US" sz="2000" b="1">
                <a:solidFill>
                  <a:srgbClr val="000000"/>
                </a:solidFill>
              </a:rPr>
              <a:t>하게 작성해야 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생성자는 리턴을 할 수 없으며 따라서 리턴타입도 존재하지 않습니다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매개변수가 없는 생성자를 기본 생성자라고 부릅니다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1052735"/>
            <a:ext cx="2730804" cy="1512168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7216" y="1002804"/>
            <a:ext cx="5445264" cy="15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3-5.</a:t>
            </a:r>
            <a:r>
              <a:rPr lang="ko-KR" altLang="en-US"/>
              <a:t> 메서드</a:t>
            </a:r>
            <a:r>
              <a:rPr lang="en-US" altLang="ko-KR"/>
              <a:t>(method)</a:t>
            </a:r>
            <a:endParaRPr lang="en-US" altLang="ko-KR"/>
          </a:p>
        </p:txBody>
      </p:sp>
      <p:sp>
        <p:nvSpPr>
          <p:cNvPr id="101" name=""/>
          <p:cNvSpPr/>
          <p:nvPr/>
        </p:nvSpPr>
        <p:spPr>
          <a:xfrm>
            <a:off x="647564" y="1012872"/>
            <a:ext cx="7848872" cy="44323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19571" y="1175503"/>
            <a:ext cx="7704856" cy="40518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메서드는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객체의 동작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해당하는 블록을 말합니다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필드를 읽고 수정하는 역할도 하지만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다른 객체를 생성해서 다양한 기능을 수행하기도 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객체간의 메시징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담당하며 객체 상호간 데이터 전달의 수단으로 사용됩니다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강에서 배운 메서드의 내용에서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static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제거하고 선언해야 하며 객체 생성 없이는 다른 클래스에서 호출할 수 없습니다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이런 메서드를 인스턴스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(instance)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메서드라고 부르며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정적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(static)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메서드와의 차이는 뒷 부분에 설명합니다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객체지향 프로그래밍이란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객체지향 프로그래밍</a:t>
            </a:r>
            <a:r>
              <a:rPr lang="en-US" altLang="ko-KR"/>
              <a:t>(Object Oriented Programming)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5724129" y="980728"/>
            <a:ext cx="3096343" cy="374441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832140" y="1268759"/>
            <a:ext cx="2988332" cy="30251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</a:rPr>
              <a:t>- </a:t>
            </a:r>
            <a:r>
              <a:rPr lang="ko-KR" altLang="en-US" sz="2400" b="1">
                <a:solidFill>
                  <a:srgbClr val="000000"/>
                </a:solidFill>
              </a:rPr>
              <a:t>객체지향 프로그래밍이란 모든 데이터들을 객체로 표현하고 객체들의 상호작용</a:t>
            </a:r>
            <a:r>
              <a:rPr lang="en-US" altLang="ko-KR" sz="2400" b="1">
                <a:solidFill>
                  <a:srgbClr val="000000"/>
                </a:solidFill>
              </a:rPr>
              <a:t>(</a:t>
            </a:r>
            <a:r>
              <a:rPr lang="ko-KR" altLang="en-US" sz="2400" b="1">
                <a:solidFill>
                  <a:srgbClr val="000000"/>
                </a:solidFill>
              </a:rPr>
              <a:t>책임</a:t>
            </a:r>
            <a:r>
              <a:rPr lang="en-US" altLang="ko-KR" sz="2400" b="1">
                <a:solidFill>
                  <a:srgbClr val="000000"/>
                </a:solidFill>
              </a:rPr>
              <a:t>,</a:t>
            </a:r>
            <a:r>
              <a:rPr lang="ko-KR" altLang="en-US" sz="2400" b="1">
                <a:solidFill>
                  <a:srgbClr val="000000"/>
                </a:solidFill>
              </a:rPr>
              <a:t> 협력</a:t>
            </a:r>
            <a:r>
              <a:rPr lang="en-US" altLang="ko-KR" sz="2400" b="1">
                <a:solidFill>
                  <a:srgbClr val="000000"/>
                </a:solidFill>
              </a:rPr>
              <a:t>,</a:t>
            </a:r>
            <a:r>
              <a:rPr lang="ko-KR" altLang="en-US" sz="2400" b="1">
                <a:solidFill>
                  <a:srgbClr val="000000"/>
                </a:solidFill>
              </a:rPr>
              <a:t> 위임</a:t>
            </a:r>
            <a:r>
              <a:rPr lang="en-US" altLang="ko-KR" sz="2400" b="1">
                <a:solidFill>
                  <a:srgbClr val="000000"/>
                </a:solidFill>
              </a:rPr>
              <a:t>)</a:t>
            </a:r>
            <a:r>
              <a:rPr lang="ko-KR" altLang="en-US" sz="2400" b="1">
                <a:solidFill>
                  <a:srgbClr val="000000"/>
                </a:solidFill>
              </a:rPr>
              <a:t>등을 프로그램으로 표현하는 프로그래밍 기법입니다</a:t>
            </a:r>
            <a:r>
              <a:rPr lang="en-US" altLang="ko-KR" sz="2400" b="1">
                <a:solidFill>
                  <a:srgbClr val="000000"/>
                </a:solidFill>
              </a:rPr>
              <a:t>.</a:t>
            </a:r>
            <a:endParaRPr lang="en-US" altLang="ko-KR" sz="2400" b="1">
              <a:solidFill>
                <a:srgbClr val="000000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689" y="1115194"/>
            <a:ext cx="4492342" cy="4627610"/>
          </a:xfrm>
          <a:prstGeom prst="rect">
            <a:avLst/>
          </a:prstGeom>
        </p:spPr>
      </p:pic>
      <p:sp>
        <p:nvSpPr>
          <p:cNvPr id="91" name=""/>
          <p:cNvSpPr txBox="1"/>
          <p:nvPr/>
        </p:nvSpPr>
        <p:spPr>
          <a:xfrm>
            <a:off x="53752" y="6093296"/>
            <a:ext cx="9036496" cy="316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-</a:t>
            </a:r>
            <a:r>
              <a:rPr lang="ko-KR" altLang="en-US" sz="1500"/>
              <a:t> 출처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ko-KR" altLang="en-US" sz="1500">
                <a:hlinkClick r:id="rId3"/>
              </a:rPr>
              <a:t>https://m.post.naver.com/viewer/postView.nhn?volumeNo=16885254&amp;memberNo=38386150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1-2-1.</a:t>
            </a:r>
            <a:r>
              <a:rPr lang="ko-KR" altLang="en-US"/>
              <a:t> 객체란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7" y="3818932"/>
            <a:ext cx="7848872" cy="22023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19572" y="3962948"/>
            <a:ext cx="7704856" cy="19120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</a:rPr>
              <a:t>- </a:t>
            </a:r>
            <a:r>
              <a:rPr lang="ko-KR" altLang="en-US" sz="2400" b="1">
                <a:solidFill>
                  <a:srgbClr val="000000"/>
                </a:solidFill>
              </a:rPr>
              <a:t>객체는 물리적으로 존재하거나 추상적으로 생각할 수 있는 것들을 말합니다</a:t>
            </a:r>
            <a:r>
              <a:rPr lang="en-US" altLang="ko-KR" sz="2400" b="1">
                <a:solidFill>
                  <a:srgbClr val="000000"/>
                </a:solidFill>
              </a:rPr>
              <a:t>.</a:t>
            </a:r>
            <a:endParaRPr lang="en-US" altLang="ko-KR" sz="24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</a:rPr>
              <a:t>-</a:t>
            </a:r>
            <a:r>
              <a:rPr lang="ko-KR" altLang="en-US" sz="2400" b="1">
                <a:solidFill>
                  <a:srgbClr val="000000"/>
                </a:solidFill>
              </a:rPr>
              <a:t> 물리적으로 눈에 보이는 펜</a:t>
            </a:r>
            <a:r>
              <a:rPr lang="en-US" altLang="ko-KR" sz="2400" b="1">
                <a:solidFill>
                  <a:srgbClr val="000000"/>
                </a:solidFill>
              </a:rPr>
              <a:t>,</a:t>
            </a:r>
            <a:r>
              <a:rPr lang="ko-KR" altLang="en-US" sz="2400" b="1">
                <a:solidFill>
                  <a:srgbClr val="000000"/>
                </a:solidFill>
              </a:rPr>
              <a:t> 자동차</a:t>
            </a:r>
            <a:r>
              <a:rPr lang="en-US" altLang="ko-KR" sz="2400" b="1">
                <a:solidFill>
                  <a:srgbClr val="000000"/>
                </a:solidFill>
              </a:rPr>
              <a:t>,</a:t>
            </a:r>
            <a:r>
              <a:rPr lang="ko-KR" altLang="en-US" sz="2400" b="1">
                <a:solidFill>
                  <a:srgbClr val="000000"/>
                </a:solidFill>
              </a:rPr>
              <a:t> 사람과 같은 것과 추상적인 주문</a:t>
            </a:r>
            <a:r>
              <a:rPr lang="en-US" altLang="ko-KR" sz="2400" b="1">
                <a:solidFill>
                  <a:srgbClr val="000000"/>
                </a:solidFill>
              </a:rPr>
              <a:t>,</a:t>
            </a:r>
            <a:r>
              <a:rPr lang="ko-KR" altLang="en-US" sz="2400" b="1">
                <a:solidFill>
                  <a:srgbClr val="000000"/>
                </a:solidFill>
              </a:rPr>
              <a:t> 강의 등과 같은 것도 모두 객체가 될 수 있습니다</a:t>
            </a:r>
            <a:r>
              <a:rPr lang="en-US" altLang="ko-KR" sz="2400" b="1">
                <a:solidFill>
                  <a:srgbClr val="000000"/>
                </a:solidFill>
              </a:rPr>
              <a:t>.</a:t>
            </a:r>
            <a:endParaRPr lang="en-US" altLang="ko-KR" sz="2400" b="1">
              <a:solidFill>
                <a:srgbClr val="000000"/>
              </a:solidFill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1800" y="898396"/>
            <a:ext cx="3253740" cy="2674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1-2-2.</a:t>
            </a:r>
            <a:r>
              <a:rPr lang="ko-KR" altLang="en-US"/>
              <a:t> 현실의 객체와 프로그래밍의 객체</a:t>
            </a: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827584" y="1412776"/>
            <a:ext cx="3168352" cy="460851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4932040" y="1412776"/>
            <a:ext cx="3168352" cy="4608512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1331640" y="2060848"/>
            <a:ext cx="216024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331640" y="3933056"/>
            <a:ext cx="2160240" cy="158417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5436096" y="1916832"/>
            <a:ext cx="2088232" cy="18002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5" name=""/>
          <p:cNvSpPr/>
          <p:nvPr/>
        </p:nvSpPr>
        <p:spPr>
          <a:xfrm>
            <a:off x="5436096" y="3861048"/>
            <a:ext cx="2088231" cy="1872208"/>
          </a:xfrm>
          <a:prstGeom prst="hexagon">
            <a:avLst>
              <a:gd name="adj" fmla="val 25000"/>
              <a:gd name="vf" fmla="val 11547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148064" y="1554550"/>
            <a:ext cx="1296144" cy="367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자바</a:t>
            </a:r>
            <a:endParaRPr lang="ko-KR" altLang="en-US"/>
          </a:p>
        </p:txBody>
      </p:sp>
      <p:sp>
        <p:nvSpPr>
          <p:cNvPr id="97" name=""/>
          <p:cNvSpPr txBox="1"/>
          <p:nvPr/>
        </p:nvSpPr>
        <p:spPr>
          <a:xfrm>
            <a:off x="971600" y="1555671"/>
            <a:ext cx="1296144" cy="3664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현실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475656" y="2276872"/>
            <a:ext cx="1872208" cy="1064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[</a:t>
            </a:r>
            <a:r>
              <a:rPr lang="ko-KR" altLang="en-US" sz="1600"/>
              <a:t>사람</a:t>
            </a:r>
            <a:r>
              <a:rPr lang="en-US" altLang="ko-KR" sz="1600"/>
              <a:t>]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속성</a:t>
            </a:r>
            <a:r>
              <a:rPr lang="en-US" altLang="ko-KR" sz="1600"/>
              <a:t>:</a:t>
            </a:r>
            <a:r>
              <a:rPr lang="ko-KR" altLang="en-US" sz="1600"/>
              <a:t> 이름</a:t>
            </a:r>
            <a:r>
              <a:rPr lang="en-US" altLang="ko-KR" sz="1600"/>
              <a:t>,</a:t>
            </a:r>
            <a:r>
              <a:rPr lang="ko-KR" altLang="en-US" sz="1600"/>
              <a:t> 나이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기능</a:t>
            </a:r>
            <a:r>
              <a:rPr lang="en-US" altLang="ko-KR" sz="1600"/>
              <a:t>:</a:t>
            </a:r>
            <a:r>
              <a:rPr lang="ko-KR" altLang="en-US" sz="1600"/>
              <a:t> 먹다</a:t>
            </a:r>
            <a:r>
              <a:rPr lang="en-US" altLang="ko-KR" sz="1600"/>
              <a:t>,</a:t>
            </a:r>
            <a:r>
              <a:rPr lang="ko-KR" altLang="en-US" sz="1600"/>
              <a:t> 자다</a:t>
            </a:r>
            <a:endParaRPr lang="ko-KR" altLang="en-US" sz="1600"/>
          </a:p>
        </p:txBody>
      </p:sp>
      <p:sp>
        <p:nvSpPr>
          <p:cNvPr id="99" name=""/>
          <p:cNvSpPr txBox="1"/>
          <p:nvPr/>
        </p:nvSpPr>
        <p:spPr>
          <a:xfrm>
            <a:off x="1475656" y="4149080"/>
            <a:ext cx="1872208" cy="1306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마법사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속성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지팡이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마법을 쓰다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번개를 부르다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"/>
          <p:cNvCxnSpPr>
            <a:stCxn id="92" idx="3"/>
          </p:cNvCxnSpPr>
          <p:nvPr/>
        </p:nvCxnSpPr>
        <p:spPr>
          <a:xfrm>
            <a:off x="3491880" y="2852936"/>
            <a:ext cx="18002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/>
          <p:nvPr/>
        </p:nvCxnSpPr>
        <p:spPr>
          <a:xfrm>
            <a:off x="3491880" y="4725144"/>
            <a:ext cx="1800200" cy="0"/>
          </a:xfrm>
          <a:prstGeom prst="straightConnector1">
            <a:avLst/>
          </a:prstGeom>
          <a:noFill/>
          <a:ln w="635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3" name=""/>
          <p:cNvCxnSpPr>
            <a:stCxn id="94" idx="3"/>
            <a:endCxn id="94" idx="0"/>
          </p:cNvCxnSpPr>
          <p:nvPr/>
        </p:nvCxnSpPr>
        <p:spPr>
          <a:xfrm>
            <a:off x="5436096" y="2816932"/>
            <a:ext cx="208823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"/>
          <p:cNvSpPr txBox="1"/>
          <p:nvPr/>
        </p:nvSpPr>
        <p:spPr>
          <a:xfrm>
            <a:off x="5796136" y="2060848"/>
            <a:ext cx="2160240" cy="6423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String name;</a:t>
            </a:r>
            <a:endParaRPr lang="en-US" altLang="ko-KR"/>
          </a:p>
          <a:p>
            <a:pPr>
              <a:defRPr/>
            </a:pPr>
            <a:r>
              <a:rPr lang="en-US" altLang="ko-KR"/>
              <a:t>int age;</a:t>
            </a:r>
            <a:endParaRPr lang="en-US" altLang="ko-KR"/>
          </a:p>
        </p:txBody>
      </p:sp>
      <p:sp>
        <p:nvSpPr>
          <p:cNvPr id="105" name=""/>
          <p:cNvSpPr txBox="1"/>
          <p:nvPr/>
        </p:nvSpPr>
        <p:spPr>
          <a:xfrm>
            <a:off x="5724128" y="4010789"/>
            <a:ext cx="2160240" cy="6355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int mana;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Cane cane;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6" name=""/>
          <p:cNvCxnSpPr/>
          <p:nvPr/>
        </p:nvCxnSpPr>
        <p:spPr>
          <a:xfrm>
            <a:off x="5436096" y="4797152"/>
            <a:ext cx="2088232" cy="0"/>
          </a:xfrm>
          <a:prstGeom prst="line">
            <a:avLst/>
          </a:prstGeom>
          <a:noFill/>
          <a:ln w="9525" cap="flat" cmpd="sng" algn="ctr">
            <a:solidFill>
              <a:srgbClr val="008000">
                <a:alpha val="100000"/>
              </a:srgbClr>
            </a:solidFill>
            <a:prstDash val="solid"/>
          </a:ln>
        </p:spPr>
      </p:cxnSp>
      <p:sp>
        <p:nvSpPr>
          <p:cNvPr id="107" name=""/>
          <p:cNvSpPr txBox="1"/>
          <p:nvPr/>
        </p:nvSpPr>
        <p:spPr>
          <a:xfrm>
            <a:off x="5796136" y="2924944"/>
            <a:ext cx="1800200" cy="6355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void eat();</a:t>
            </a:r>
            <a:endParaRPr lang="en-US" altLang="ko-KR"/>
          </a:p>
          <a:p>
            <a:pPr>
              <a:defRPr/>
            </a:pPr>
            <a:r>
              <a:rPr lang="en-US" altLang="ko-KR"/>
              <a:t>void sleep();</a:t>
            </a:r>
            <a:endParaRPr lang="en-US" altLang="ko-KR"/>
          </a:p>
        </p:txBody>
      </p:sp>
      <p:sp>
        <p:nvSpPr>
          <p:cNvPr id="108" name=""/>
          <p:cNvSpPr txBox="1"/>
          <p:nvPr/>
        </p:nvSpPr>
        <p:spPr>
          <a:xfrm>
            <a:off x="5652120" y="4869160"/>
            <a:ext cx="2160240" cy="6420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 useMagic;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void thunder();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452320" y="2054766"/>
            <a:ext cx="1224136" cy="3341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>
                <a:solidFill>
                  <a:srgbClr val="0000ff"/>
                </a:solidFill>
              </a:rPr>
              <a:t>필드</a:t>
            </a:r>
            <a:endParaRPr lang="ko-KR" altLang="en-US" sz="1600">
              <a:solidFill>
                <a:srgbClr val="0000ff"/>
              </a:solidFill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380311" y="3245939"/>
            <a:ext cx="1224137" cy="3335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메서드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380313" y="4077072"/>
            <a:ext cx="1224136" cy="3341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필드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308304" y="5268245"/>
            <a:ext cx="1224137" cy="3335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메서드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1-3.</a:t>
            </a:r>
            <a:r>
              <a:rPr lang="ko-KR" altLang="en-US"/>
              <a:t> 객체간의 관계</a:t>
            </a: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979712" y="2780928"/>
            <a:ext cx="1872208" cy="1512168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051720" y="3312780"/>
            <a:ext cx="1656184" cy="5482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영화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3923927" y="764704"/>
            <a:ext cx="1872208" cy="1512168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031939" y="1296555"/>
            <a:ext cx="1656184" cy="5482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영화관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3923928" y="2780928"/>
            <a:ext cx="1872208" cy="1512168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995936" y="3312780"/>
            <a:ext cx="1656184" cy="5482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상영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/>
          <p:nvPr/>
        </p:nvSpPr>
        <p:spPr>
          <a:xfrm>
            <a:off x="5868144" y="2780928"/>
            <a:ext cx="1872208" cy="1512168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6012160" y="3429000"/>
            <a:ext cx="1656184" cy="4381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티켓판매소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5" name=""/>
          <p:cNvCxnSpPr>
            <a:stCxn id="93" idx="0"/>
          </p:cNvCxnSpPr>
          <p:nvPr/>
        </p:nvCxnSpPr>
        <p:spPr>
          <a:xfrm flipV="1">
            <a:off x="2915816" y="1988840"/>
            <a:ext cx="1152128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"/>
          <p:cNvCxnSpPr>
            <a:stCxn id="99" idx="0"/>
            <a:endCxn id="97" idx="3"/>
          </p:cNvCxnSpPr>
          <p:nvPr/>
        </p:nvCxnSpPr>
        <p:spPr>
          <a:xfrm rot="16200000">
            <a:off x="4608004" y="2528900"/>
            <a:ext cx="5040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"/>
          <p:cNvCxnSpPr>
            <a:stCxn id="103" idx="0"/>
          </p:cNvCxnSpPr>
          <p:nvPr/>
        </p:nvCxnSpPr>
        <p:spPr>
          <a:xfrm rot="10800000">
            <a:off x="5580112" y="1916832"/>
            <a:ext cx="1224136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"/>
          <p:cNvSpPr txBox="1"/>
          <p:nvPr/>
        </p:nvSpPr>
        <p:spPr>
          <a:xfrm>
            <a:off x="6372200" y="1916832"/>
            <a:ext cx="1872208" cy="367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집합관계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9" name=""/>
          <p:cNvSpPr/>
          <p:nvPr/>
        </p:nvSpPr>
        <p:spPr>
          <a:xfrm>
            <a:off x="683568" y="4797152"/>
            <a:ext cx="1368152" cy="1224136"/>
          </a:xfrm>
          <a:prstGeom prst="rect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0" name=""/>
          <p:cNvSpPr/>
          <p:nvPr/>
        </p:nvSpPr>
        <p:spPr>
          <a:xfrm>
            <a:off x="2771800" y="4797152"/>
            <a:ext cx="1368152" cy="1224136"/>
          </a:xfrm>
          <a:prstGeom prst="rect">
            <a:avLst/>
          </a:prstGeom>
          <a:solidFill>
            <a:srgbClr val="42c7f1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39551" y="5157192"/>
            <a:ext cx="1656185" cy="4244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액션영화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627784" y="5164767"/>
            <a:ext cx="1656185" cy="4245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공포영화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3" name=""/>
          <p:cNvCxnSpPr/>
          <p:nvPr/>
        </p:nvCxnSpPr>
        <p:spPr>
          <a:xfrm rot="5400000" flipH="1" flipV="1">
            <a:off x="1331640" y="3933056"/>
            <a:ext cx="792088" cy="792088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"/>
          <p:cNvCxnSpPr/>
          <p:nvPr/>
        </p:nvCxnSpPr>
        <p:spPr>
          <a:xfrm rot="16200000" flipV="1">
            <a:off x="3095836" y="4401108"/>
            <a:ext cx="288032" cy="216024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"/>
          <p:cNvSpPr txBox="1"/>
          <p:nvPr/>
        </p:nvSpPr>
        <p:spPr>
          <a:xfrm>
            <a:off x="179512" y="3933056"/>
            <a:ext cx="1872208" cy="367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상속관계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8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5940152" y="4869160"/>
            <a:ext cx="1656184" cy="1224136"/>
          </a:xfrm>
          <a:prstGeom prst="rect">
            <a:avLst/>
          </a:prstGeom>
          <a:solidFill>
            <a:srgbClr val="42c7f1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5940152" y="5236745"/>
            <a:ext cx="1656185" cy="4245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티켓판매원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8" name=""/>
          <p:cNvCxnSpPr>
            <a:stCxn id="116" idx="0"/>
            <a:endCxn id="103" idx="3"/>
          </p:cNvCxnSpPr>
          <p:nvPr/>
        </p:nvCxnSpPr>
        <p:spPr>
          <a:xfrm rot="5400000" flipH="1" flipV="1">
            <a:off x="6498214" y="4563126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"/>
          <p:cNvSpPr txBox="1"/>
          <p:nvPr/>
        </p:nvSpPr>
        <p:spPr>
          <a:xfrm>
            <a:off x="7092280" y="4365104"/>
            <a:ext cx="1872208" cy="367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집합관계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/>
          <p:nvPr/>
        </p:nvSpPr>
        <p:spPr>
          <a:xfrm>
            <a:off x="467544" y="1124744"/>
            <a:ext cx="1728192" cy="158417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1" name=""/>
          <p:cNvSpPr txBox="1"/>
          <p:nvPr/>
        </p:nvSpPr>
        <p:spPr>
          <a:xfrm>
            <a:off x="467544" y="1628800"/>
            <a:ext cx="1656184" cy="5482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사람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2" name=""/>
          <p:cNvCxnSpPr/>
          <p:nvPr/>
        </p:nvCxnSpPr>
        <p:spPr>
          <a:xfrm flipV="1">
            <a:off x="2411760" y="1700808"/>
            <a:ext cx="1440160" cy="14401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"/>
          <p:cNvSpPr txBox="1"/>
          <p:nvPr/>
        </p:nvSpPr>
        <p:spPr>
          <a:xfrm>
            <a:off x="2411760" y="1117521"/>
            <a:ext cx="1872208" cy="3672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사용관계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객체의 기능과 속성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객체의 속성과 기능</a:t>
            </a:r>
            <a:endParaRPr lang="ko-KR" altLang="en-US"/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742" y="1332082"/>
            <a:ext cx="4137257" cy="3969125"/>
          </a:xfrm>
          <a:prstGeom prst="rect">
            <a:avLst/>
          </a:prstGeom>
        </p:spPr>
      </p:pic>
      <p:sp>
        <p:nvSpPr>
          <p:cNvPr id="111" name=""/>
          <p:cNvSpPr txBox="1"/>
          <p:nvPr/>
        </p:nvSpPr>
        <p:spPr>
          <a:xfrm>
            <a:off x="4932040" y="1027382"/>
            <a:ext cx="3816424" cy="4803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-</a:t>
            </a:r>
            <a:r>
              <a:rPr lang="ko-KR" altLang="en-US" sz="2500" b="1"/>
              <a:t> </a:t>
            </a:r>
            <a:r>
              <a:rPr lang="ko-KR" altLang="en-US" sz="2500" b="1">
                <a:solidFill>
                  <a:srgbClr val="ff6600"/>
                </a:solidFill>
              </a:rPr>
              <a:t>속성</a:t>
            </a:r>
            <a:r>
              <a:rPr lang="ko-KR" altLang="en-US" sz="2500" b="1"/>
              <a:t>이란 객체가 가진 정보들을 의미합니다</a:t>
            </a:r>
            <a:r>
              <a:rPr lang="en-US" altLang="ko-KR" sz="2500" b="1"/>
              <a:t>.</a:t>
            </a:r>
            <a:endParaRPr lang="en-US" altLang="ko-KR" sz="2500" b="1"/>
          </a:p>
          <a:p>
            <a:pPr>
              <a:defRPr/>
            </a:pPr>
            <a:endParaRPr lang="en-US" altLang="ko-KR" sz="2300" b="0"/>
          </a:p>
          <a:p>
            <a:pPr>
              <a:defRPr/>
            </a:pPr>
            <a:r>
              <a:rPr lang="en-US" altLang="ko-KR" sz="2300"/>
              <a:t>*</a:t>
            </a:r>
            <a:r>
              <a:rPr lang="ko-KR" altLang="en-US" sz="2300"/>
              <a:t> 강아지의 속성</a:t>
            </a:r>
            <a:endParaRPr lang="ko-KR" altLang="en-US" sz="2300"/>
          </a:p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견종</a:t>
            </a:r>
            <a:r>
              <a:rPr lang="en-US" altLang="ko-KR" sz="2300"/>
              <a:t>,</a:t>
            </a:r>
            <a:r>
              <a:rPr lang="ko-KR" altLang="en-US" sz="2300"/>
              <a:t> 나이</a:t>
            </a:r>
            <a:r>
              <a:rPr lang="en-US" altLang="ko-KR" sz="2300"/>
              <a:t>,</a:t>
            </a:r>
            <a:r>
              <a:rPr lang="ko-KR" altLang="en-US" sz="2300"/>
              <a:t> 이름</a:t>
            </a:r>
            <a:r>
              <a:rPr lang="en-US" altLang="ko-KR" sz="2300"/>
              <a:t>,</a:t>
            </a:r>
            <a:r>
              <a:rPr lang="ko-KR" altLang="en-US" sz="2300"/>
              <a:t> 키</a:t>
            </a:r>
            <a:r>
              <a:rPr lang="en-US" altLang="ko-KR" sz="2300"/>
              <a:t>,</a:t>
            </a:r>
            <a:r>
              <a:rPr lang="ko-KR" altLang="en-US" sz="2300"/>
              <a:t> 몸무게</a:t>
            </a:r>
            <a:r>
              <a:rPr lang="en-US" altLang="ko-KR" sz="2300"/>
              <a:t>,</a:t>
            </a:r>
            <a:r>
              <a:rPr lang="ko-KR" altLang="en-US" sz="2300"/>
              <a:t> 예방접종 여부 등</a:t>
            </a:r>
            <a:endParaRPr lang="ko-KR" altLang="en-US" sz="2300"/>
          </a:p>
          <a:p>
            <a:pPr>
              <a:defRPr/>
            </a:pPr>
            <a:endParaRPr lang="ko-KR" altLang="en-US" sz="2500" b="1"/>
          </a:p>
          <a:p>
            <a:pPr>
              <a:defRPr/>
            </a:pPr>
            <a:r>
              <a:rPr lang="en-US" altLang="ko-KR" sz="2500" b="1"/>
              <a:t>-</a:t>
            </a:r>
            <a:r>
              <a:rPr lang="ko-KR" altLang="en-US" sz="2500" b="1"/>
              <a:t> </a:t>
            </a:r>
            <a:r>
              <a:rPr lang="ko-KR" altLang="en-US" sz="2500" b="1">
                <a:solidFill>
                  <a:srgbClr val="ff6600"/>
                </a:solidFill>
              </a:rPr>
              <a:t>기능</a:t>
            </a:r>
            <a:r>
              <a:rPr lang="ko-KR" altLang="en-US" sz="2500" b="1"/>
              <a:t>이란 객체가 가진 행위들을 의미합니다</a:t>
            </a:r>
            <a:r>
              <a:rPr lang="en-US" altLang="ko-KR" sz="2500" b="1"/>
              <a:t>.</a:t>
            </a:r>
            <a:endParaRPr lang="en-US" altLang="ko-KR" sz="2500" b="1"/>
          </a:p>
          <a:p>
            <a:pPr>
              <a:defRPr/>
            </a:pPr>
            <a:endParaRPr lang="en-US" altLang="ko-KR" sz="2300" b="0"/>
          </a:p>
          <a:p>
            <a:pPr>
              <a:defRPr/>
            </a:pPr>
            <a:r>
              <a:rPr lang="en-US" altLang="ko-KR" sz="2300"/>
              <a:t>*</a:t>
            </a:r>
            <a:r>
              <a:rPr lang="ko-KR" altLang="en-US" sz="2300"/>
              <a:t> 강아지의 기능</a:t>
            </a:r>
            <a:endParaRPr lang="ko-KR" altLang="en-US" sz="2300"/>
          </a:p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짖다</a:t>
            </a:r>
            <a:r>
              <a:rPr lang="en-US" altLang="ko-KR" sz="2300"/>
              <a:t>,</a:t>
            </a:r>
            <a:r>
              <a:rPr lang="ko-KR" altLang="en-US" sz="2300"/>
              <a:t> 놀다</a:t>
            </a:r>
            <a:r>
              <a:rPr lang="en-US" altLang="ko-KR" sz="2300"/>
              <a:t>,</a:t>
            </a:r>
            <a:r>
              <a:rPr lang="ko-KR" altLang="en-US" sz="2300"/>
              <a:t> 사료를 먹다</a:t>
            </a:r>
            <a:r>
              <a:rPr lang="en-US" altLang="ko-KR" sz="2300"/>
              <a:t>,</a:t>
            </a:r>
            <a:r>
              <a:rPr lang="ko-KR" altLang="en-US" sz="2300"/>
              <a:t> 꼬리를 흔들다 등</a:t>
            </a:r>
            <a:endParaRPr lang="ko-KR" altLang="en-US" sz="2300"/>
          </a:p>
        </p:txBody>
      </p:sp>
      <p:sp>
        <p:nvSpPr>
          <p:cNvPr id="112" name=""/>
          <p:cNvSpPr/>
          <p:nvPr/>
        </p:nvSpPr>
        <p:spPr>
          <a:xfrm>
            <a:off x="4788024" y="908720"/>
            <a:ext cx="381642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객체의 속성과 기능을 코드로 표현</a:t>
            </a:r>
            <a:endParaRPr lang="ko-KR" altLang="en-US"/>
          </a:p>
        </p:txBody>
      </p:sp>
      <p:pic>
        <p:nvPicPr>
          <p:cNvPr id="1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7391" y="1988840"/>
            <a:ext cx="2553081" cy="2449328"/>
          </a:xfrm>
          <a:prstGeom prst="rect">
            <a:avLst/>
          </a:prstGeom>
        </p:spPr>
      </p:pic>
      <p:sp>
        <p:nvSpPr>
          <p:cNvPr id="117" name=""/>
          <p:cNvSpPr txBox="1"/>
          <p:nvPr/>
        </p:nvSpPr>
        <p:spPr>
          <a:xfrm>
            <a:off x="395535" y="1289890"/>
            <a:ext cx="4176465" cy="5051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class Dog</a:t>
            </a:r>
            <a:r>
              <a:rPr lang="ko-KR" altLang="en-US" sz="2500" b="1"/>
              <a:t> </a:t>
            </a:r>
            <a:r>
              <a:rPr lang="en-US" altLang="ko-KR" sz="2500" b="1"/>
              <a:t>{</a:t>
            </a:r>
            <a:endParaRPr lang="en-US" altLang="ko-KR" sz="2500" b="1"/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 String name;</a:t>
            </a: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 int age;</a:t>
            </a: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 double height;</a:t>
            </a: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 double weight;</a:t>
            </a:r>
            <a:endParaRPr lang="en-US" altLang="ko-KR" sz="2500" b="1"/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 void bite();</a:t>
            </a: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 void eat();</a:t>
            </a: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 void playWithChild();</a:t>
            </a:r>
            <a:endParaRPr lang="en-US" altLang="ko-KR" sz="2500" b="1"/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}</a:t>
            </a: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   </a:t>
            </a:r>
            <a:endParaRPr lang="en-US" altLang="ko-KR" sz="2500" b="1"/>
          </a:p>
        </p:txBody>
      </p:sp>
      <p:sp>
        <p:nvSpPr>
          <p:cNvPr id="118" name=""/>
          <p:cNvSpPr/>
          <p:nvPr/>
        </p:nvSpPr>
        <p:spPr>
          <a:xfrm>
            <a:off x="323527" y="1001859"/>
            <a:ext cx="5040560" cy="49685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/>
          <p:nvPr/>
        </p:nvSpPr>
        <p:spPr>
          <a:xfrm>
            <a:off x="395535" y="1217883"/>
            <a:ext cx="1944216" cy="648072"/>
          </a:xfrm>
          <a:prstGeom prst="rect">
            <a:avLst/>
          </a:prstGeom>
          <a:noFill/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0" name=""/>
          <p:cNvSpPr/>
          <p:nvPr/>
        </p:nvSpPr>
        <p:spPr>
          <a:xfrm>
            <a:off x="611559" y="2081979"/>
            <a:ext cx="2664296" cy="1584176"/>
          </a:xfrm>
          <a:prstGeom prst="rect">
            <a:avLst/>
          </a:prstGeom>
          <a:noFill/>
          <a:ln w="381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611559" y="3882179"/>
            <a:ext cx="3672408" cy="1512168"/>
          </a:xfrm>
          <a:prstGeom prst="rect">
            <a:avLst/>
          </a:prstGeom>
          <a:noFill/>
          <a:ln w="381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3347863" y="2374967"/>
            <a:ext cx="3168352" cy="6431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객체의 속성은 변수형태로 표현하고 필드라 부른다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735287" y="4026195"/>
            <a:ext cx="3168352" cy="6391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객체의 기능은 함수형태로 표현하고 메서드라고 부른다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2555776" y="1201708"/>
            <a:ext cx="3168352" cy="6347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객체의 형태는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클래스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라는 틀 안에 작성한다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476</ep:Words>
  <ep:PresentationFormat>화면 슬라이드 쇼(4:3)</ep:PresentationFormat>
  <ep:Paragraphs>106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객체지향 프로그래밍</vt:lpstr>
      <vt:lpstr>1. 객체지향 프로그래밍이란</vt:lpstr>
      <vt:lpstr>1-1. 객체지향 프로그래밍(Object Oriented Programming)</vt:lpstr>
      <vt:lpstr>1-2-1. 객체란?</vt:lpstr>
      <vt:lpstr>1-2-2. 현실의 객체와 프로그래밍의 객체</vt:lpstr>
      <vt:lpstr>1-3. 객체간의 관계</vt:lpstr>
      <vt:lpstr>2. 객체의 기능과 속성</vt:lpstr>
      <vt:lpstr>2-1. 객체의 속성과 기능</vt:lpstr>
      <vt:lpstr>2-2. 객체의 속성과 기능을 코드로 표현</vt:lpstr>
      <vt:lpstr>3. 클래스</vt:lpstr>
      <vt:lpstr>3-1. 클래스란?</vt:lpstr>
      <vt:lpstr>3-2. 클래스 정의하기</vt:lpstr>
      <vt:lpstr>3-3. 필드(field)</vt:lpstr>
      <vt:lpstr>3-4-1. 생성자(constructor)</vt:lpstr>
      <vt:lpstr>3-4-2. 생성자 선언</vt:lpstr>
      <vt:lpstr>3-5. 메서드(method)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2020-09-02T08:42:21.809</dcterms:modified>
  <cp:revision>351</cp:revision>
  <dc:title>PowerPoint 프레젠테이션</dc:title>
  <cp:version/>
</cp:coreProperties>
</file>