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8481B-CA72-4355-A616-23BAC004A39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A43DCF-0FE7-42FC-9B5F-6F038B161576}">
      <dgm:prSet/>
      <dgm:spPr/>
      <dgm:t>
        <a:bodyPr/>
        <a:lstStyle/>
        <a:p>
          <a:pPr algn="ctr"/>
          <a:r>
            <a:rPr lang="ko-KR" dirty="0"/>
            <a:t>시간 복잡도 유형</a:t>
          </a:r>
          <a:endParaRPr lang="en-US" dirty="0"/>
        </a:p>
      </dgm:t>
    </dgm:pt>
    <dgm:pt modelId="{8142A7B0-931E-4A9C-BD31-A503AF6210D4}" type="parTrans" cxnId="{57C67F4C-4337-45C7-A270-F42B0C25ED60}">
      <dgm:prSet/>
      <dgm:spPr/>
      <dgm:t>
        <a:bodyPr/>
        <a:lstStyle/>
        <a:p>
          <a:endParaRPr lang="en-US"/>
        </a:p>
      </dgm:t>
    </dgm:pt>
    <dgm:pt modelId="{46E8CB1B-CA4B-4E7D-AE81-52D4F5C8FD15}" type="sibTrans" cxnId="{57C67F4C-4337-45C7-A270-F42B0C25ED60}">
      <dgm:prSet/>
      <dgm:spPr/>
      <dgm:t>
        <a:bodyPr/>
        <a:lstStyle/>
        <a:p>
          <a:endParaRPr lang="en-US"/>
        </a:p>
      </dgm:t>
    </dgm:pt>
    <dgm:pt modelId="{955D536C-6EBE-465D-8858-3641645C6BBB}">
      <dgm:prSet custT="1"/>
      <dgm:spPr/>
      <dgm:t>
        <a:bodyPr/>
        <a:lstStyle/>
        <a:p>
          <a:r>
            <a:rPr lang="ko-KR" sz="2000" dirty="0"/>
            <a:t>빅 오메가</a:t>
          </a:r>
          <a:r>
            <a:rPr lang="en-US" sz="2000" dirty="0"/>
            <a:t>: </a:t>
          </a:r>
          <a:r>
            <a:rPr lang="ko-KR" sz="2000" dirty="0"/>
            <a:t>최선일 때 </a:t>
          </a:r>
          <a:r>
            <a:rPr lang="en-US" sz="2000" dirty="0"/>
            <a:t>(best case)</a:t>
          </a:r>
          <a:r>
            <a:rPr lang="ko-KR" sz="2000" dirty="0"/>
            <a:t>의 연산 횟수를 나타낸 표기법</a:t>
          </a:r>
          <a:endParaRPr lang="en-US" sz="2000" dirty="0"/>
        </a:p>
      </dgm:t>
    </dgm:pt>
    <dgm:pt modelId="{E589045F-D65C-4925-A906-BE59522BF3EE}" type="parTrans" cxnId="{6EDA70DD-4DF0-4BCF-A459-DED6F75A1CAA}">
      <dgm:prSet/>
      <dgm:spPr/>
      <dgm:t>
        <a:bodyPr/>
        <a:lstStyle/>
        <a:p>
          <a:endParaRPr lang="en-US"/>
        </a:p>
      </dgm:t>
    </dgm:pt>
    <dgm:pt modelId="{B1592D3B-5F76-49A9-A46F-8A660833CE75}" type="sibTrans" cxnId="{6EDA70DD-4DF0-4BCF-A459-DED6F75A1CAA}">
      <dgm:prSet/>
      <dgm:spPr/>
      <dgm:t>
        <a:bodyPr/>
        <a:lstStyle/>
        <a:p>
          <a:endParaRPr lang="en-US"/>
        </a:p>
      </dgm:t>
    </dgm:pt>
    <dgm:pt modelId="{B4704857-E209-483C-8AF7-22BB6EE68BA9}">
      <dgm:prSet custT="1"/>
      <dgm:spPr/>
      <dgm:t>
        <a:bodyPr/>
        <a:lstStyle/>
        <a:p>
          <a:r>
            <a:rPr lang="ko-KR" sz="2000" dirty="0"/>
            <a:t>빅 </a:t>
          </a:r>
          <a:r>
            <a:rPr lang="ko-KR" sz="2000" dirty="0" err="1"/>
            <a:t>세타</a:t>
          </a:r>
          <a:r>
            <a:rPr lang="en-US" sz="2000" dirty="0"/>
            <a:t>:</a:t>
          </a:r>
          <a:r>
            <a:rPr lang="ko-KR" sz="2000" dirty="0"/>
            <a:t> 보통일 때</a:t>
          </a:r>
          <a:r>
            <a:rPr lang="en-US" sz="2000" dirty="0"/>
            <a:t> (average case)</a:t>
          </a:r>
          <a:r>
            <a:rPr lang="ko-KR" sz="2000" dirty="0"/>
            <a:t>의 연산 횟수를 나타낸 표기법</a:t>
          </a:r>
          <a:endParaRPr lang="en-US" sz="2000" dirty="0"/>
        </a:p>
      </dgm:t>
    </dgm:pt>
    <dgm:pt modelId="{A50D9DC0-4017-4652-8B8B-F45ED7D626FF}" type="parTrans" cxnId="{6CA7A1B7-1BFA-4524-A0B9-816A2C6F6450}">
      <dgm:prSet/>
      <dgm:spPr/>
      <dgm:t>
        <a:bodyPr/>
        <a:lstStyle/>
        <a:p>
          <a:endParaRPr lang="en-US"/>
        </a:p>
      </dgm:t>
    </dgm:pt>
    <dgm:pt modelId="{CD919AD6-774A-432F-B2F8-DC67E7D52DF6}" type="sibTrans" cxnId="{6CA7A1B7-1BFA-4524-A0B9-816A2C6F6450}">
      <dgm:prSet/>
      <dgm:spPr/>
      <dgm:t>
        <a:bodyPr/>
        <a:lstStyle/>
        <a:p>
          <a:endParaRPr lang="en-US"/>
        </a:p>
      </dgm:t>
    </dgm:pt>
    <dgm:pt modelId="{3E11C73F-4482-466B-A83F-97C8F5DA083F}">
      <dgm:prSet custT="1"/>
      <dgm:spPr/>
      <dgm:t>
        <a:bodyPr/>
        <a:lstStyle/>
        <a:p>
          <a:r>
            <a:rPr lang="ko-KR" sz="2000" dirty="0"/>
            <a:t>빅 오</a:t>
          </a:r>
          <a:r>
            <a:rPr lang="en-US" sz="2000" dirty="0"/>
            <a:t>: </a:t>
          </a:r>
          <a:r>
            <a:rPr lang="ko-KR" sz="2000" dirty="0"/>
            <a:t>최악일 때 </a:t>
          </a:r>
          <a:r>
            <a:rPr lang="en-US" sz="2000" dirty="0"/>
            <a:t>(worst case)</a:t>
          </a:r>
          <a:r>
            <a:rPr lang="ko-KR" sz="2000" dirty="0"/>
            <a:t>의 연산 횟수를 나타낸 표기법</a:t>
          </a:r>
          <a:endParaRPr lang="en-US" sz="2000" dirty="0"/>
        </a:p>
      </dgm:t>
    </dgm:pt>
    <dgm:pt modelId="{592AFF79-7987-4143-828E-5FB66A61CD5B}" type="parTrans" cxnId="{1F264115-0307-42F0-9E30-1B5715EA5840}">
      <dgm:prSet/>
      <dgm:spPr/>
      <dgm:t>
        <a:bodyPr/>
        <a:lstStyle/>
        <a:p>
          <a:endParaRPr lang="en-US"/>
        </a:p>
      </dgm:t>
    </dgm:pt>
    <dgm:pt modelId="{91699001-AD7D-47C7-9D9A-2970B8FC6908}" type="sibTrans" cxnId="{1F264115-0307-42F0-9E30-1B5715EA5840}">
      <dgm:prSet/>
      <dgm:spPr/>
      <dgm:t>
        <a:bodyPr/>
        <a:lstStyle/>
        <a:p>
          <a:endParaRPr lang="en-US"/>
        </a:p>
      </dgm:t>
    </dgm:pt>
    <dgm:pt modelId="{5AC8008F-E377-426E-9B92-6895D6CA95F7}" type="pres">
      <dgm:prSet presAssocID="{7678481B-CA72-4355-A616-23BAC004A39C}" presName="vert0" presStyleCnt="0">
        <dgm:presLayoutVars>
          <dgm:dir/>
          <dgm:animOne val="branch"/>
          <dgm:animLvl val="lvl"/>
        </dgm:presLayoutVars>
      </dgm:prSet>
      <dgm:spPr/>
    </dgm:pt>
    <dgm:pt modelId="{ACC3764D-B150-471D-AEFD-8F0EF3F79C11}" type="pres">
      <dgm:prSet presAssocID="{8DA43DCF-0FE7-42FC-9B5F-6F038B161576}" presName="thickLine" presStyleLbl="alignNode1" presStyleIdx="0" presStyleCnt="1"/>
      <dgm:spPr/>
    </dgm:pt>
    <dgm:pt modelId="{4804F0DB-1F73-47CD-A30C-C38CA151CE6F}" type="pres">
      <dgm:prSet presAssocID="{8DA43DCF-0FE7-42FC-9B5F-6F038B161576}" presName="horz1" presStyleCnt="0"/>
      <dgm:spPr/>
    </dgm:pt>
    <dgm:pt modelId="{4FCC4674-FCE7-4593-BDDF-7754DEBEFA79}" type="pres">
      <dgm:prSet presAssocID="{8DA43DCF-0FE7-42FC-9B5F-6F038B161576}" presName="tx1" presStyleLbl="revTx" presStyleIdx="0" presStyleCnt="4"/>
      <dgm:spPr/>
    </dgm:pt>
    <dgm:pt modelId="{0BB9CB84-93CB-4648-A78C-6B928666E00B}" type="pres">
      <dgm:prSet presAssocID="{8DA43DCF-0FE7-42FC-9B5F-6F038B161576}" presName="vert1" presStyleCnt="0"/>
      <dgm:spPr/>
    </dgm:pt>
    <dgm:pt modelId="{E6C4E26C-8B32-409A-94FC-CB37D45A8666}" type="pres">
      <dgm:prSet presAssocID="{955D536C-6EBE-465D-8858-3641645C6BBB}" presName="vertSpace2a" presStyleCnt="0"/>
      <dgm:spPr/>
    </dgm:pt>
    <dgm:pt modelId="{580E694B-8D5E-4D7F-BE95-BC212F72BB96}" type="pres">
      <dgm:prSet presAssocID="{955D536C-6EBE-465D-8858-3641645C6BBB}" presName="horz2" presStyleCnt="0"/>
      <dgm:spPr/>
    </dgm:pt>
    <dgm:pt modelId="{965C9A32-C15A-4295-9470-A36129F6B2DD}" type="pres">
      <dgm:prSet presAssocID="{955D536C-6EBE-465D-8858-3641645C6BBB}" presName="horzSpace2" presStyleCnt="0"/>
      <dgm:spPr/>
    </dgm:pt>
    <dgm:pt modelId="{53362D0A-3188-49CC-99ED-B7217F1274A2}" type="pres">
      <dgm:prSet presAssocID="{955D536C-6EBE-465D-8858-3641645C6BBB}" presName="tx2" presStyleLbl="revTx" presStyleIdx="1" presStyleCnt="4"/>
      <dgm:spPr/>
    </dgm:pt>
    <dgm:pt modelId="{058CC58F-0AD7-4AEC-8321-3E1B25BEF46D}" type="pres">
      <dgm:prSet presAssocID="{955D536C-6EBE-465D-8858-3641645C6BBB}" presName="vert2" presStyleCnt="0"/>
      <dgm:spPr/>
    </dgm:pt>
    <dgm:pt modelId="{928CB2E6-D750-4C60-B99F-F1A3A4A94EA6}" type="pres">
      <dgm:prSet presAssocID="{955D536C-6EBE-465D-8858-3641645C6BBB}" presName="thinLine2b" presStyleLbl="callout" presStyleIdx="0" presStyleCnt="3"/>
      <dgm:spPr/>
    </dgm:pt>
    <dgm:pt modelId="{80F44CC0-CEAC-4722-8E6F-90A9BE090886}" type="pres">
      <dgm:prSet presAssocID="{955D536C-6EBE-465D-8858-3641645C6BBB}" presName="vertSpace2b" presStyleCnt="0"/>
      <dgm:spPr/>
    </dgm:pt>
    <dgm:pt modelId="{662339CD-0292-4324-86EC-BA59C05D06AD}" type="pres">
      <dgm:prSet presAssocID="{B4704857-E209-483C-8AF7-22BB6EE68BA9}" presName="horz2" presStyleCnt="0"/>
      <dgm:spPr/>
    </dgm:pt>
    <dgm:pt modelId="{FD72B850-E0AA-47CC-B453-D67E60D8E9C9}" type="pres">
      <dgm:prSet presAssocID="{B4704857-E209-483C-8AF7-22BB6EE68BA9}" presName="horzSpace2" presStyleCnt="0"/>
      <dgm:spPr/>
    </dgm:pt>
    <dgm:pt modelId="{B153D01B-4FBB-4089-AFA4-CFED223C46B9}" type="pres">
      <dgm:prSet presAssocID="{B4704857-E209-483C-8AF7-22BB6EE68BA9}" presName="tx2" presStyleLbl="revTx" presStyleIdx="2" presStyleCnt="4"/>
      <dgm:spPr/>
    </dgm:pt>
    <dgm:pt modelId="{6A4572B4-B018-4D29-91D2-AC3C9252B074}" type="pres">
      <dgm:prSet presAssocID="{B4704857-E209-483C-8AF7-22BB6EE68BA9}" presName="vert2" presStyleCnt="0"/>
      <dgm:spPr/>
    </dgm:pt>
    <dgm:pt modelId="{B202D89C-3606-454F-8408-138ECCE1E6CB}" type="pres">
      <dgm:prSet presAssocID="{B4704857-E209-483C-8AF7-22BB6EE68BA9}" presName="thinLine2b" presStyleLbl="callout" presStyleIdx="1" presStyleCnt="3"/>
      <dgm:spPr/>
    </dgm:pt>
    <dgm:pt modelId="{2194259E-554C-496E-8DDF-9170A67B0966}" type="pres">
      <dgm:prSet presAssocID="{B4704857-E209-483C-8AF7-22BB6EE68BA9}" presName="vertSpace2b" presStyleCnt="0"/>
      <dgm:spPr/>
    </dgm:pt>
    <dgm:pt modelId="{06B1524D-140D-4321-AA72-5400F7741B77}" type="pres">
      <dgm:prSet presAssocID="{3E11C73F-4482-466B-A83F-97C8F5DA083F}" presName="horz2" presStyleCnt="0"/>
      <dgm:spPr/>
    </dgm:pt>
    <dgm:pt modelId="{CD14E2D1-AFA2-435A-9680-1DF715EFE661}" type="pres">
      <dgm:prSet presAssocID="{3E11C73F-4482-466B-A83F-97C8F5DA083F}" presName="horzSpace2" presStyleCnt="0"/>
      <dgm:spPr/>
    </dgm:pt>
    <dgm:pt modelId="{661BB827-5AF6-4984-8B1C-DD350DB3A7A4}" type="pres">
      <dgm:prSet presAssocID="{3E11C73F-4482-466B-A83F-97C8F5DA083F}" presName="tx2" presStyleLbl="revTx" presStyleIdx="3" presStyleCnt="4"/>
      <dgm:spPr/>
    </dgm:pt>
    <dgm:pt modelId="{FE14E4B9-56A5-4D7E-9FA7-78F975507F32}" type="pres">
      <dgm:prSet presAssocID="{3E11C73F-4482-466B-A83F-97C8F5DA083F}" presName="vert2" presStyleCnt="0"/>
      <dgm:spPr/>
    </dgm:pt>
    <dgm:pt modelId="{CFF08CCA-1B14-41C3-9682-87AF2278DD68}" type="pres">
      <dgm:prSet presAssocID="{3E11C73F-4482-466B-A83F-97C8F5DA083F}" presName="thinLine2b" presStyleLbl="callout" presStyleIdx="2" presStyleCnt="3"/>
      <dgm:spPr/>
    </dgm:pt>
    <dgm:pt modelId="{0CC13765-7FE2-4F45-87F3-C887D57460F9}" type="pres">
      <dgm:prSet presAssocID="{3E11C73F-4482-466B-A83F-97C8F5DA083F}" presName="vertSpace2b" presStyleCnt="0"/>
      <dgm:spPr/>
    </dgm:pt>
  </dgm:ptLst>
  <dgm:cxnLst>
    <dgm:cxn modelId="{1F264115-0307-42F0-9E30-1B5715EA5840}" srcId="{8DA43DCF-0FE7-42FC-9B5F-6F038B161576}" destId="{3E11C73F-4482-466B-A83F-97C8F5DA083F}" srcOrd="2" destOrd="0" parTransId="{592AFF79-7987-4143-828E-5FB66A61CD5B}" sibTransId="{91699001-AD7D-47C7-9D9A-2970B8FC6908}"/>
    <dgm:cxn modelId="{57C67F4C-4337-45C7-A270-F42B0C25ED60}" srcId="{7678481B-CA72-4355-A616-23BAC004A39C}" destId="{8DA43DCF-0FE7-42FC-9B5F-6F038B161576}" srcOrd="0" destOrd="0" parTransId="{8142A7B0-931E-4A9C-BD31-A503AF6210D4}" sibTransId="{46E8CB1B-CA4B-4E7D-AE81-52D4F5C8FD15}"/>
    <dgm:cxn modelId="{A16AA66C-BB14-4736-983A-ECB749ADCE12}" type="presOf" srcId="{8DA43DCF-0FE7-42FC-9B5F-6F038B161576}" destId="{4FCC4674-FCE7-4593-BDDF-7754DEBEFA79}" srcOrd="0" destOrd="0" presId="urn:microsoft.com/office/officeart/2008/layout/LinedList"/>
    <dgm:cxn modelId="{4A4B0970-66DE-4310-B70E-CD1E35014523}" type="presOf" srcId="{B4704857-E209-483C-8AF7-22BB6EE68BA9}" destId="{B153D01B-4FBB-4089-AFA4-CFED223C46B9}" srcOrd="0" destOrd="0" presId="urn:microsoft.com/office/officeart/2008/layout/LinedList"/>
    <dgm:cxn modelId="{34E495A7-470C-456A-B7DE-BBF94965F889}" type="presOf" srcId="{3E11C73F-4482-466B-A83F-97C8F5DA083F}" destId="{661BB827-5AF6-4984-8B1C-DD350DB3A7A4}" srcOrd="0" destOrd="0" presId="urn:microsoft.com/office/officeart/2008/layout/LinedList"/>
    <dgm:cxn modelId="{F0C0D6B3-6F60-4920-9037-78D4A4864F6B}" type="presOf" srcId="{7678481B-CA72-4355-A616-23BAC004A39C}" destId="{5AC8008F-E377-426E-9B92-6895D6CA95F7}" srcOrd="0" destOrd="0" presId="urn:microsoft.com/office/officeart/2008/layout/LinedList"/>
    <dgm:cxn modelId="{6CA7A1B7-1BFA-4524-A0B9-816A2C6F6450}" srcId="{8DA43DCF-0FE7-42FC-9B5F-6F038B161576}" destId="{B4704857-E209-483C-8AF7-22BB6EE68BA9}" srcOrd="1" destOrd="0" parTransId="{A50D9DC0-4017-4652-8B8B-F45ED7D626FF}" sibTransId="{CD919AD6-774A-432F-B2F8-DC67E7D52DF6}"/>
    <dgm:cxn modelId="{4ED5DBD0-D4F0-422D-87E1-95C6DF715147}" type="presOf" srcId="{955D536C-6EBE-465D-8858-3641645C6BBB}" destId="{53362D0A-3188-49CC-99ED-B7217F1274A2}" srcOrd="0" destOrd="0" presId="urn:microsoft.com/office/officeart/2008/layout/LinedList"/>
    <dgm:cxn modelId="{6EDA70DD-4DF0-4BCF-A459-DED6F75A1CAA}" srcId="{8DA43DCF-0FE7-42FC-9B5F-6F038B161576}" destId="{955D536C-6EBE-465D-8858-3641645C6BBB}" srcOrd="0" destOrd="0" parTransId="{E589045F-D65C-4925-A906-BE59522BF3EE}" sibTransId="{B1592D3B-5F76-49A9-A46F-8A660833CE75}"/>
    <dgm:cxn modelId="{034876C8-59CB-4E4F-B356-046D9B2BD20A}" type="presParOf" srcId="{5AC8008F-E377-426E-9B92-6895D6CA95F7}" destId="{ACC3764D-B150-471D-AEFD-8F0EF3F79C11}" srcOrd="0" destOrd="0" presId="urn:microsoft.com/office/officeart/2008/layout/LinedList"/>
    <dgm:cxn modelId="{49DB56FA-99E0-44D9-82E4-7D8CFC2DA4D6}" type="presParOf" srcId="{5AC8008F-E377-426E-9B92-6895D6CA95F7}" destId="{4804F0DB-1F73-47CD-A30C-C38CA151CE6F}" srcOrd="1" destOrd="0" presId="urn:microsoft.com/office/officeart/2008/layout/LinedList"/>
    <dgm:cxn modelId="{0D437737-8D9C-443C-B7C1-F1F10ECC4F32}" type="presParOf" srcId="{4804F0DB-1F73-47CD-A30C-C38CA151CE6F}" destId="{4FCC4674-FCE7-4593-BDDF-7754DEBEFA79}" srcOrd="0" destOrd="0" presId="urn:microsoft.com/office/officeart/2008/layout/LinedList"/>
    <dgm:cxn modelId="{E3691480-42F6-4990-9CF9-68C216C738A3}" type="presParOf" srcId="{4804F0DB-1F73-47CD-A30C-C38CA151CE6F}" destId="{0BB9CB84-93CB-4648-A78C-6B928666E00B}" srcOrd="1" destOrd="0" presId="urn:microsoft.com/office/officeart/2008/layout/LinedList"/>
    <dgm:cxn modelId="{ED588594-0919-4E0C-B5DF-DF2D4F7E2AFC}" type="presParOf" srcId="{0BB9CB84-93CB-4648-A78C-6B928666E00B}" destId="{E6C4E26C-8B32-409A-94FC-CB37D45A8666}" srcOrd="0" destOrd="0" presId="urn:microsoft.com/office/officeart/2008/layout/LinedList"/>
    <dgm:cxn modelId="{1D086A63-5711-40B1-9266-21D1313251CB}" type="presParOf" srcId="{0BB9CB84-93CB-4648-A78C-6B928666E00B}" destId="{580E694B-8D5E-4D7F-BE95-BC212F72BB96}" srcOrd="1" destOrd="0" presId="urn:microsoft.com/office/officeart/2008/layout/LinedList"/>
    <dgm:cxn modelId="{BB00EE58-586C-49CF-812F-C905124BF38B}" type="presParOf" srcId="{580E694B-8D5E-4D7F-BE95-BC212F72BB96}" destId="{965C9A32-C15A-4295-9470-A36129F6B2DD}" srcOrd="0" destOrd="0" presId="urn:microsoft.com/office/officeart/2008/layout/LinedList"/>
    <dgm:cxn modelId="{0BF77889-395B-4CAC-9849-8712B5AA2192}" type="presParOf" srcId="{580E694B-8D5E-4D7F-BE95-BC212F72BB96}" destId="{53362D0A-3188-49CC-99ED-B7217F1274A2}" srcOrd="1" destOrd="0" presId="urn:microsoft.com/office/officeart/2008/layout/LinedList"/>
    <dgm:cxn modelId="{E5CA1C48-C03F-4442-888E-B46EBA8B61FF}" type="presParOf" srcId="{580E694B-8D5E-4D7F-BE95-BC212F72BB96}" destId="{058CC58F-0AD7-4AEC-8321-3E1B25BEF46D}" srcOrd="2" destOrd="0" presId="urn:microsoft.com/office/officeart/2008/layout/LinedList"/>
    <dgm:cxn modelId="{4595D386-76F6-420F-90A9-75CF76404223}" type="presParOf" srcId="{0BB9CB84-93CB-4648-A78C-6B928666E00B}" destId="{928CB2E6-D750-4C60-B99F-F1A3A4A94EA6}" srcOrd="2" destOrd="0" presId="urn:microsoft.com/office/officeart/2008/layout/LinedList"/>
    <dgm:cxn modelId="{18B70CB8-BD7E-4A90-AB68-CAF9A70E6B40}" type="presParOf" srcId="{0BB9CB84-93CB-4648-A78C-6B928666E00B}" destId="{80F44CC0-CEAC-4722-8E6F-90A9BE090886}" srcOrd="3" destOrd="0" presId="urn:microsoft.com/office/officeart/2008/layout/LinedList"/>
    <dgm:cxn modelId="{2A97D472-E627-4CCE-87A3-CE5E05C0495E}" type="presParOf" srcId="{0BB9CB84-93CB-4648-A78C-6B928666E00B}" destId="{662339CD-0292-4324-86EC-BA59C05D06AD}" srcOrd="4" destOrd="0" presId="urn:microsoft.com/office/officeart/2008/layout/LinedList"/>
    <dgm:cxn modelId="{DBD2B956-D113-425C-AFC8-E07B04857392}" type="presParOf" srcId="{662339CD-0292-4324-86EC-BA59C05D06AD}" destId="{FD72B850-E0AA-47CC-B453-D67E60D8E9C9}" srcOrd="0" destOrd="0" presId="urn:microsoft.com/office/officeart/2008/layout/LinedList"/>
    <dgm:cxn modelId="{02D6C746-C3A2-44E7-AA1C-F5FAA9E49237}" type="presParOf" srcId="{662339CD-0292-4324-86EC-BA59C05D06AD}" destId="{B153D01B-4FBB-4089-AFA4-CFED223C46B9}" srcOrd="1" destOrd="0" presId="urn:microsoft.com/office/officeart/2008/layout/LinedList"/>
    <dgm:cxn modelId="{31B61A7A-BEFD-4295-873A-B4BB50BAF5AA}" type="presParOf" srcId="{662339CD-0292-4324-86EC-BA59C05D06AD}" destId="{6A4572B4-B018-4D29-91D2-AC3C9252B074}" srcOrd="2" destOrd="0" presId="urn:microsoft.com/office/officeart/2008/layout/LinedList"/>
    <dgm:cxn modelId="{7F53EB55-521B-4551-BD17-0160C9458D61}" type="presParOf" srcId="{0BB9CB84-93CB-4648-A78C-6B928666E00B}" destId="{B202D89C-3606-454F-8408-138ECCE1E6CB}" srcOrd="5" destOrd="0" presId="urn:microsoft.com/office/officeart/2008/layout/LinedList"/>
    <dgm:cxn modelId="{3733DC54-BA67-4365-B79F-A8E190C41A8B}" type="presParOf" srcId="{0BB9CB84-93CB-4648-A78C-6B928666E00B}" destId="{2194259E-554C-496E-8DDF-9170A67B0966}" srcOrd="6" destOrd="0" presId="urn:microsoft.com/office/officeart/2008/layout/LinedList"/>
    <dgm:cxn modelId="{BCC23566-E3CE-4C6A-81C8-9F43A578F7CB}" type="presParOf" srcId="{0BB9CB84-93CB-4648-A78C-6B928666E00B}" destId="{06B1524D-140D-4321-AA72-5400F7741B77}" srcOrd="7" destOrd="0" presId="urn:microsoft.com/office/officeart/2008/layout/LinedList"/>
    <dgm:cxn modelId="{A97456E3-457E-426B-B185-302043FDBAE3}" type="presParOf" srcId="{06B1524D-140D-4321-AA72-5400F7741B77}" destId="{CD14E2D1-AFA2-435A-9680-1DF715EFE661}" srcOrd="0" destOrd="0" presId="urn:microsoft.com/office/officeart/2008/layout/LinedList"/>
    <dgm:cxn modelId="{636CD413-D597-4C99-95B1-FCC5A8854E80}" type="presParOf" srcId="{06B1524D-140D-4321-AA72-5400F7741B77}" destId="{661BB827-5AF6-4984-8B1C-DD350DB3A7A4}" srcOrd="1" destOrd="0" presId="urn:microsoft.com/office/officeart/2008/layout/LinedList"/>
    <dgm:cxn modelId="{95C7A8F3-F8F0-4B9B-8B77-3C0233512FA4}" type="presParOf" srcId="{06B1524D-140D-4321-AA72-5400F7741B77}" destId="{FE14E4B9-56A5-4D7E-9FA7-78F975507F32}" srcOrd="2" destOrd="0" presId="urn:microsoft.com/office/officeart/2008/layout/LinedList"/>
    <dgm:cxn modelId="{83A271A9-B637-431F-9B63-CF356DBFFCCC}" type="presParOf" srcId="{0BB9CB84-93CB-4648-A78C-6B928666E00B}" destId="{CFF08CCA-1B14-41C3-9682-87AF2278DD68}" srcOrd="8" destOrd="0" presId="urn:microsoft.com/office/officeart/2008/layout/LinedList"/>
    <dgm:cxn modelId="{20B3C1FD-7109-49FB-B5DF-79A4CCAE4BC3}" type="presParOf" srcId="{0BB9CB84-93CB-4648-A78C-6B928666E00B}" destId="{0CC13765-7FE2-4F45-87F3-C887D57460F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764D-B150-471D-AEFD-8F0EF3F79C11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C4674-FCE7-4593-BDDF-7754DEBEFA79}">
      <dsp:nvSpPr>
        <dsp:cNvPr id="0" name=""/>
        <dsp:cNvSpPr/>
      </dsp:nvSpPr>
      <dsp:spPr>
        <a:xfrm>
          <a:off x="0" y="0"/>
          <a:ext cx="1981199" cy="358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300" kern="1200" dirty="0"/>
            <a:t>시간 복잡도 유형</a:t>
          </a:r>
          <a:endParaRPr lang="en-US" sz="4300" kern="1200" dirty="0"/>
        </a:p>
      </dsp:txBody>
      <dsp:txXfrm>
        <a:off x="0" y="0"/>
        <a:ext cx="1981199" cy="3584850"/>
      </dsp:txXfrm>
    </dsp:sp>
    <dsp:sp modelId="{53362D0A-3188-49CC-99ED-B7217F1274A2}">
      <dsp:nvSpPr>
        <dsp:cNvPr id="0" name=""/>
        <dsp:cNvSpPr/>
      </dsp:nvSpPr>
      <dsp:spPr>
        <a:xfrm>
          <a:off x="2129789" y="56013"/>
          <a:ext cx="7776209" cy="1120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빅 오메가</a:t>
          </a:r>
          <a:r>
            <a:rPr lang="en-US" sz="2000" kern="1200" dirty="0"/>
            <a:t>: </a:t>
          </a:r>
          <a:r>
            <a:rPr lang="ko-KR" sz="2000" kern="1200" dirty="0"/>
            <a:t>최선일 때 </a:t>
          </a:r>
          <a:r>
            <a:rPr lang="en-US" sz="2000" kern="1200" dirty="0"/>
            <a:t>(best case)</a:t>
          </a:r>
          <a:r>
            <a:rPr lang="ko-KR" sz="2000" kern="1200" dirty="0"/>
            <a:t>의 연산 횟수를 나타낸 표기법</a:t>
          </a:r>
          <a:endParaRPr lang="en-US" sz="2000" kern="1200" dirty="0"/>
        </a:p>
      </dsp:txBody>
      <dsp:txXfrm>
        <a:off x="2129789" y="56013"/>
        <a:ext cx="7776209" cy="1120265"/>
      </dsp:txXfrm>
    </dsp:sp>
    <dsp:sp modelId="{928CB2E6-D750-4C60-B99F-F1A3A4A94EA6}">
      <dsp:nvSpPr>
        <dsp:cNvPr id="0" name=""/>
        <dsp:cNvSpPr/>
      </dsp:nvSpPr>
      <dsp:spPr>
        <a:xfrm>
          <a:off x="1981199" y="1176278"/>
          <a:ext cx="79247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53D01B-4FBB-4089-AFA4-CFED223C46B9}">
      <dsp:nvSpPr>
        <dsp:cNvPr id="0" name=""/>
        <dsp:cNvSpPr/>
      </dsp:nvSpPr>
      <dsp:spPr>
        <a:xfrm>
          <a:off x="2129789" y="1232292"/>
          <a:ext cx="7776209" cy="1120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빅 </a:t>
          </a:r>
          <a:r>
            <a:rPr lang="ko-KR" sz="2000" kern="1200" dirty="0" err="1"/>
            <a:t>세타</a:t>
          </a:r>
          <a:r>
            <a:rPr lang="en-US" sz="2000" kern="1200" dirty="0"/>
            <a:t>:</a:t>
          </a:r>
          <a:r>
            <a:rPr lang="ko-KR" sz="2000" kern="1200" dirty="0"/>
            <a:t> 보통일 때</a:t>
          </a:r>
          <a:r>
            <a:rPr lang="en-US" sz="2000" kern="1200" dirty="0"/>
            <a:t> (average case)</a:t>
          </a:r>
          <a:r>
            <a:rPr lang="ko-KR" sz="2000" kern="1200" dirty="0"/>
            <a:t>의 연산 횟수를 나타낸 표기법</a:t>
          </a:r>
          <a:endParaRPr lang="en-US" sz="2000" kern="1200" dirty="0"/>
        </a:p>
      </dsp:txBody>
      <dsp:txXfrm>
        <a:off x="2129789" y="1232292"/>
        <a:ext cx="7776209" cy="1120265"/>
      </dsp:txXfrm>
    </dsp:sp>
    <dsp:sp modelId="{B202D89C-3606-454F-8408-138ECCE1E6CB}">
      <dsp:nvSpPr>
        <dsp:cNvPr id="0" name=""/>
        <dsp:cNvSpPr/>
      </dsp:nvSpPr>
      <dsp:spPr>
        <a:xfrm>
          <a:off x="1981199" y="2352557"/>
          <a:ext cx="79247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1BB827-5AF6-4984-8B1C-DD350DB3A7A4}">
      <dsp:nvSpPr>
        <dsp:cNvPr id="0" name=""/>
        <dsp:cNvSpPr/>
      </dsp:nvSpPr>
      <dsp:spPr>
        <a:xfrm>
          <a:off x="2129789" y="2408571"/>
          <a:ext cx="7776209" cy="1120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빅 오</a:t>
          </a:r>
          <a:r>
            <a:rPr lang="en-US" sz="2000" kern="1200" dirty="0"/>
            <a:t>: </a:t>
          </a:r>
          <a:r>
            <a:rPr lang="ko-KR" sz="2000" kern="1200" dirty="0"/>
            <a:t>최악일 때 </a:t>
          </a:r>
          <a:r>
            <a:rPr lang="en-US" sz="2000" kern="1200" dirty="0"/>
            <a:t>(worst case)</a:t>
          </a:r>
          <a:r>
            <a:rPr lang="ko-KR" sz="2000" kern="1200" dirty="0"/>
            <a:t>의 연산 횟수를 나타낸 표기법</a:t>
          </a:r>
          <a:endParaRPr lang="en-US" sz="2000" kern="1200" dirty="0"/>
        </a:p>
      </dsp:txBody>
      <dsp:txXfrm>
        <a:off x="2129789" y="2408571"/>
        <a:ext cx="7776209" cy="1120265"/>
      </dsp:txXfrm>
    </dsp:sp>
    <dsp:sp modelId="{CFF08CCA-1B14-41C3-9682-87AF2278DD68}">
      <dsp:nvSpPr>
        <dsp:cNvPr id="0" name=""/>
        <dsp:cNvSpPr/>
      </dsp:nvSpPr>
      <dsp:spPr>
        <a:xfrm>
          <a:off x="1981199" y="3528836"/>
          <a:ext cx="79247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361" y="2709248"/>
            <a:ext cx="3636639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알고리즘 기초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586B3B-8A84-BA38-ABE5-EADE0058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61" y="222228"/>
            <a:ext cx="8569878" cy="34129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30AA8-2928-B430-3129-EE255678E99B}"/>
              </a:ext>
            </a:extLst>
          </p:cNvPr>
          <p:cNvSpPr/>
          <p:nvPr/>
        </p:nvSpPr>
        <p:spPr>
          <a:xfrm>
            <a:off x="2902591" y="2606879"/>
            <a:ext cx="931178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1A01EA1-B49D-87F5-9D71-2D80F8285FD3}"/>
              </a:ext>
            </a:extLst>
          </p:cNvPr>
          <p:cNvSpPr/>
          <p:nvPr/>
        </p:nvSpPr>
        <p:spPr>
          <a:xfrm>
            <a:off x="1946246" y="1043811"/>
            <a:ext cx="587229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0928-4AAE-CCB8-A4EC-DCC545AD4FA7}"/>
              </a:ext>
            </a:extLst>
          </p:cNvPr>
          <p:cNvSpPr txBox="1"/>
          <p:nvPr/>
        </p:nvSpPr>
        <p:spPr>
          <a:xfrm>
            <a:off x="2793866" y="3834824"/>
            <a:ext cx="6604268" cy="26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시간 제한이 </a:t>
            </a:r>
            <a:r>
              <a:rPr lang="en-US" altLang="ko-KR" sz="1400" dirty="0"/>
              <a:t>1</a:t>
            </a:r>
            <a:r>
              <a:rPr lang="ko-KR" altLang="en-US" sz="1400" dirty="0"/>
              <a:t>초라면 일반적으로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억번</a:t>
            </a:r>
            <a:r>
              <a:rPr lang="ko-KR" altLang="en-US" sz="1400" dirty="0"/>
              <a:t> 연산 안에 문제를 해결해야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정렬 알고리즘 중에 버블 정렬은 </a:t>
            </a:r>
            <a:r>
              <a:rPr lang="en-US" altLang="ko-KR" sz="1400" dirty="0"/>
              <a:t>O(N^2)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시간복잡도를</a:t>
            </a:r>
            <a:r>
              <a:rPr lang="ko-KR" altLang="en-US" sz="1400" dirty="0"/>
              <a:t> 가지며 병합 정렬은 </a:t>
            </a:r>
            <a:br>
              <a:rPr lang="en-US" altLang="ko-KR" sz="1400" dirty="0"/>
            </a:br>
            <a:r>
              <a:rPr lang="en-US" altLang="ko-KR" sz="1400" dirty="0"/>
              <a:t>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시간복잡도를</a:t>
            </a:r>
            <a:r>
              <a:rPr lang="ko-KR" altLang="en-US" sz="1400" dirty="0"/>
              <a:t> 가집니다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따라서 위 문제는 버블 정렬 알고리즘으로 문제를 풀 때 </a:t>
            </a:r>
            <a:r>
              <a:rPr lang="en-US" altLang="ko-KR" sz="1400" dirty="0"/>
              <a:t>1000</a:t>
            </a:r>
            <a:r>
              <a:rPr lang="ko-KR" altLang="en-US" sz="1400" dirty="0"/>
              <a:t>의 제곱인 </a:t>
            </a:r>
            <a:br>
              <a:rPr lang="en-US" altLang="ko-KR" sz="1400" dirty="0"/>
            </a:br>
            <a:r>
              <a:rPr lang="en-US" altLang="ko-KR" sz="1400" dirty="0"/>
              <a:t>1,000,000</a:t>
            </a:r>
            <a:r>
              <a:rPr lang="ko-KR" altLang="en-US" sz="1400" dirty="0"/>
              <a:t>번의 연산이 일어나며</a:t>
            </a:r>
            <a:r>
              <a:rPr lang="en-US" altLang="ko-KR" sz="1400" dirty="0"/>
              <a:t>, </a:t>
            </a:r>
            <a:r>
              <a:rPr lang="ko-KR" altLang="en-US" sz="1400" dirty="0"/>
              <a:t>병합 정렬로 풀 시 </a:t>
            </a:r>
            <a:r>
              <a:rPr lang="en-US" altLang="ko-KR" sz="1400" dirty="0"/>
              <a:t>1000log1000</a:t>
            </a:r>
            <a:r>
              <a:rPr lang="ko-KR" altLang="en-US" sz="1400" dirty="0"/>
              <a:t>의 값인 </a:t>
            </a:r>
            <a:br>
              <a:rPr lang="en-US" altLang="ko-KR" sz="1400" dirty="0"/>
            </a:br>
            <a:r>
              <a:rPr lang="en-US" altLang="ko-KR" sz="1400" dirty="0"/>
              <a:t>3,000</a:t>
            </a:r>
            <a:r>
              <a:rPr lang="ko-KR" altLang="en-US" sz="1400" dirty="0"/>
              <a:t>번의 연산이 일어납니다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둘 중 아무 정렬이나 써도 된다는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</a:t>
            </a:r>
            <a:r>
              <a:rPr lang="en-US" altLang="ko-KR" sz="1400" dirty="0"/>
              <a:t>N</a:t>
            </a:r>
            <a:r>
              <a:rPr lang="ko-KR" altLang="en-US" sz="1400" dirty="0"/>
              <a:t>의 값이 커질 시 다시 </a:t>
            </a:r>
            <a:br>
              <a:rPr lang="en-US" altLang="ko-KR" sz="1400" dirty="0"/>
            </a:br>
            <a:r>
              <a:rPr lang="ko-KR" altLang="en-US" sz="1400" dirty="0"/>
              <a:t>생각해볼 문제입니다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25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>
                <a:latin typeface="+mj-lt"/>
                <a:ea typeface="+mj-ea"/>
                <a:cs typeface="+mj-cs"/>
              </a:rPr>
              <a:t>알고리즘 선택의 기준이 되는 시간 복잡도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9484D75-3FFB-5B11-FAC3-403DDF7EA46D}"/>
              </a:ext>
            </a:extLst>
          </p:cNvPr>
          <p:cNvGraphicFramePr/>
          <p:nvPr/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6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6CD36B-D0CB-A1B4-9945-4D61FE4B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88827"/>
            <a:ext cx="784860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A9FBF-5E5D-A757-2AA8-9B506366BE9A}"/>
              </a:ext>
            </a:extLst>
          </p:cNvPr>
          <p:cNvSpPr txBox="1"/>
          <p:nvPr/>
        </p:nvSpPr>
        <p:spPr>
          <a:xfrm>
            <a:off x="3147917" y="4156363"/>
            <a:ext cx="589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위 예제코드는 빅</a:t>
            </a:r>
            <a:r>
              <a:rPr lang="en-US" altLang="ko-KR" dirty="0"/>
              <a:t>-</a:t>
            </a:r>
            <a:r>
              <a:rPr lang="ko-KR" altLang="en-US" dirty="0"/>
              <a:t>오메가 표기법의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 err="1"/>
              <a:t>세타</a:t>
            </a:r>
            <a:r>
              <a:rPr lang="ko-KR" altLang="en-US" dirty="0"/>
              <a:t> 표기법은 </a:t>
            </a:r>
            <a:r>
              <a:rPr lang="en-US" altLang="ko-KR" dirty="0"/>
              <a:t>2/N</a:t>
            </a:r>
            <a:r>
              <a:rPr lang="ko-KR" altLang="en-US" dirty="0"/>
              <a:t>번</a:t>
            </a:r>
            <a:r>
              <a:rPr lang="en-US" altLang="ko-KR" dirty="0"/>
              <a:t>(50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표기법은 </a:t>
            </a:r>
            <a:r>
              <a:rPr lang="en-US" altLang="ko-KR" dirty="0"/>
              <a:t>N</a:t>
            </a:r>
            <a:r>
              <a:rPr lang="ko-KR" altLang="en-US" dirty="0"/>
              <a:t>번</a:t>
            </a:r>
            <a:r>
              <a:rPr lang="en-US" altLang="ko-KR" dirty="0"/>
              <a:t>(100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6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6578A-02BD-CBAC-97FF-290C33B98012}"/>
              </a:ext>
            </a:extLst>
          </p:cNvPr>
          <p:cNvSpPr txBox="1"/>
          <p:nvPr/>
        </p:nvSpPr>
        <p:spPr>
          <a:xfrm>
            <a:off x="1352554" y="1985819"/>
            <a:ext cx="948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알고리즘에서는 </a:t>
            </a:r>
            <a:r>
              <a:rPr lang="ko-KR" altLang="en-US" sz="2800" b="1" dirty="0">
                <a:solidFill>
                  <a:srgbClr val="FFFF00"/>
                </a:solidFill>
              </a:rPr>
              <a:t>빅</a:t>
            </a:r>
            <a:r>
              <a:rPr lang="en-US" altLang="ko-KR" sz="2800" b="1" dirty="0">
                <a:solidFill>
                  <a:srgbClr val="FFFF00"/>
                </a:solidFill>
              </a:rPr>
              <a:t>-</a:t>
            </a:r>
            <a:r>
              <a:rPr lang="ko-KR" altLang="en-US" sz="2800" b="1" dirty="0">
                <a:solidFill>
                  <a:srgbClr val="FFFF00"/>
                </a:solidFill>
              </a:rPr>
              <a:t>오 표기법</a:t>
            </a:r>
            <a:r>
              <a:rPr lang="ko-KR" altLang="en-US" sz="2800" dirty="0"/>
              <a:t>을 기준으로 코드를 작성하라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6E9DB-CEBC-B2F8-1461-70B8CADDB5EC}"/>
              </a:ext>
            </a:extLst>
          </p:cNvPr>
          <p:cNvSpPr txBox="1"/>
          <p:nvPr/>
        </p:nvSpPr>
        <p:spPr>
          <a:xfrm>
            <a:off x="1201070" y="3429000"/>
            <a:ext cx="9789859" cy="113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프로그램에서는 다양한 테스트 상황이 있고 모든 케이스에서 문제 없이</a:t>
            </a:r>
            <a:br>
              <a:rPr lang="en-US" altLang="ko-KR" sz="2400" dirty="0"/>
            </a:br>
            <a:r>
              <a:rPr lang="ko-KR" altLang="en-US" sz="2400" dirty="0"/>
              <a:t>실행되는 것을 </a:t>
            </a:r>
            <a:r>
              <a:rPr lang="ko-KR" altLang="en-US" sz="2400" dirty="0" err="1"/>
              <a:t>목표로하기</a:t>
            </a:r>
            <a:r>
              <a:rPr lang="ko-KR" altLang="en-US" sz="2400" dirty="0"/>
              <a:t> 때문에 최악의 </a:t>
            </a:r>
            <a:r>
              <a:rPr lang="ko-KR" altLang="en-US" sz="2400"/>
              <a:t>상황을 염두에 </a:t>
            </a:r>
            <a:r>
              <a:rPr lang="ko-KR" altLang="en-US" sz="2400" dirty="0"/>
              <a:t>두어야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5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6578A-02BD-CBAC-97FF-290C33B98012}"/>
              </a:ext>
            </a:extLst>
          </p:cNvPr>
          <p:cNvSpPr txBox="1"/>
          <p:nvPr/>
        </p:nvSpPr>
        <p:spPr>
          <a:xfrm>
            <a:off x="1369332" y="1239199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* </a:t>
            </a:r>
            <a:r>
              <a:rPr lang="ko-KR" altLang="en-US" sz="2800"/>
              <a:t>빅</a:t>
            </a:r>
            <a:r>
              <a:rPr lang="en-US" altLang="ko-KR" sz="2800"/>
              <a:t>-</a:t>
            </a:r>
            <a:r>
              <a:rPr lang="ko-KR" altLang="en-US" sz="2800"/>
              <a:t>오 표기법의 특징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6E9DB-CEBC-B2F8-1461-70B8CADDB5EC}"/>
              </a:ext>
            </a:extLst>
          </p:cNvPr>
          <p:cNvSpPr txBox="1"/>
          <p:nvPr/>
        </p:nvSpPr>
        <p:spPr>
          <a:xfrm>
            <a:off x="1511462" y="2246153"/>
            <a:ext cx="8760732" cy="3274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상수항</a:t>
            </a:r>
            <a:r>
              <a:rPr lang="ko-KR" altLang="en-US" sz="2000" dirty="0"/>
              <a:t> 무시</a:t>
            </a:r>
            <a:r>
              <a:rPr lang="en-US" altLang="ko-KR" sz="2000" dirty="0"/>
              <a:t>: </a:t>
            </a:r>
            <a:r>
              <a:rPr lang="ko-KR" altLang="en-US" sz="2000" dirty="0"/>
              <a:t>빅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오표기법은</a:t>
            </a:r>
            <a:r>
              <a:rPr lang="ko-KR" altLang="en-US" sz="2000" dirty="0"/>
              <a:t> 데이터 </a:t>
            </a:r>
            <a:r>
              <a:rPr lang="ko-KR" altLang="en-US" sz="2000" dirty="0" err="1"/>
              <a:t>입력값</a:t>
            </a:r>
            <a:r>
              <a:rPr lang="en-US" altLang="ko-KR" sz="2000" dirty="0"/>
              <a:t>(N)</a:t>
            </a:r>
            <a:r>
              <a:rPr lang="ko-KR" altLang="en-US" sz="2000" dirty="0"/>
              <a:t>이 충분히 크다고 가정</a:t>
            </a:r>
            <a:br>
              <a:rPr lang="en-US" altLang="ko-KR" sz="2000" dirty="0"/>
            </a:br>
            <a:r>
              <a:rPr lang="ko-KR" altLang="en-US" sz="2000" dirty="0"/>
              <a:t>하고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알고리즘의 효율성 또한 </a:t>
            </a:r>
            <a:r>
              <a:rPr lang="en-US" altLang="ko-KR" sz="2000" dirty="0"/>
              <a:t>N</a:t>
            </a:r>
            <a:r>
              <a:rPr lang="ko-KR" altLang="en-US" sz="2000" dirty="0"/>
              <a:t>의 크기에 따라 영향을 받기 때문에</a:t>
            </a:r>
            <a:br>
              <a:rPr lang="en-US" altLang="ko-KR" sz="2000" dirty="0"/>
            </a:br>
            <a:r>
              <a:rPr lang="ko-KR" altLang="en-US" sz="2000" dirty="0" err="1"/>
              <a:t>상수항같은</a:t>
            </a:r>
            <a:r>
              <a:rPr lang="ko-KR" altLang="en-US" sz="2000" dirty="0"/>
              <a:t> 사소한 부분은 무시한다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O(3N)  -&gt; O(N)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영향력 없는 항 무시 </a:t>
            </a:r>
            <a:r>
              <a:rPr lang="en-US" altLang="ko-KR" sz="2000" dirty="0"/>
              <a:t>: </a:t>
            </a:r>
            <a:r>
              <a:rPr lang="ko-KR" altLang="en-US" sz="2000" dirty="0"/>
              <a:t>가장 영향력이 큰 항을 제외하고는 모두 무시한다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O(3N^2 + 2N + 1) -&gt; O(N^2)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7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773FBC-C868-BABD-CC8B-E1F61280AC5A}"/>
              </a:ext>
            </a:extLst>
          </p:cNvPr>
          <p:cNvSpPr txBox="1"/>
          <p:nvPr/>
        </p:nvSpPr>
        <p:spPr>
          <a:xfrm>
            <a:off x="1876424" y="4141693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연산 횟수가 </a:t>
            </a:r>
            <a:r>
              <a:rPr lang="en-US" altLang="ko-KR" sz="4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ko-KR" altLang="en-US" sz="4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번인 경우 </a:t>
            </a:r>
            <a:r>
              <a:rPr lang="en-US" altLang="ko-KR" sz="4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- O(N)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1CDA50-D05A-91FD-36C1-62045F22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4" y="1236205"/>
            <a:ext cx="8791575" cy="26374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2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773FBC-C868-BABD-CC8B-E1F61280AC5A}"/>
              </a:ext>
            </a:extLst>
          </p:cNvPr>
          <p:cNvSpPr txBox="1"/>
          <p:nvPr/>
        </p:nvSpPr>
        <p:spPr>
          <a:xfrm>
            <a:off x="1876424" y="4141693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연산 횟수가 </a:t>
            </a: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3N</a:t>
            </a:r>
            <a:r>
              <a:rPr lang="ko-KR" altLang="en-US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번인 경우 </a:t>
            </a: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- O(N)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897C64-0DCB-E45D-48C5-5D2B8074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89" y="1108038"/>
            <a:ext cx="461164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65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773FBC-C868-BABD-CC8B-E1F61280AC5A}"/>
              </a:ext>
            </a:extLst>
          </p:cNvPr>
          <p:cNvSpPr txBox="1"/>
          <p:nvPr/>
        </p:nvSpPr>
        <p:spPr>
          <a:xfrm>
            <a:off x="1876423" y="4141693"/>
            <a:ext cx="9086852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연산 횟수가 </a:t>
            </a: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N^2</a:t>
            </a:r>
            <a:r>
              <a:rPr lang="ko-KR" altLang="en-US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번인 경우 </a:t>
            </a:r>
            <a:r>
              <a:rPr lang="en-US" altLang="ko-KR" sz="44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- O(N^2)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7BB9087-7815-44E8-326F-7C19B3CC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00" y="1108038"/>
            <a:ext cx="7420022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51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592CD-B302-1E55-B151-7929DB78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075" y="1136606"/>
            <a:ext cx="6988240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82</TotalTime>
  <Words>342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Tw Cen MT</vt:lpstr>
      <vt:lpstr>회로</vt:lpstr>
      <vt:lpstr>자료구조와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9</cp:revision>
  <dcterms:created xsi:type="dcterms:W3CDTF">2018-10-20T06:14:34Z</dcterms:created>
  <dcterms:modified xsi:type="dcterms:W3CDTF">2022-05-29T12:37:27Z</dcterms:modified>
</cp:coreProperties>
</file>