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323" r:id="rId4"/>
    <p:sldId id="372" r:id="rId5"/>
    <p:sldId id="324" r:id="rId6"/>
    <p:sldId id="373" r:id="rId7"/>
    <p:sldId id="366" r:id="rId8"/>
    <p:sldId id="367" r:id="rId9"/>
    <p:sldId id="374" r:id="rId10"/>
    <p:sldId id="375" r:id="rId11"/>
    <p:sldId id="376" r:id="rId12"/>
    <p:sldId id="377" r:id="rId13"/>
    <p:sldId id="378" r:id="rId14"/>
    <p:sldId id="379" r:id="rId15"/>
    <p:sldId id="380" r:id="rId16"/>
    <p:sldId id="381" r:id="rId17"/>
    <p:sldId id="382" r:id="rId18"/>
    <p:sldId id="383" r:id="rId19"/>
    <p:sldId id="384" r:id="rId20"/>
    <p:sldId id="385" r:id="rId21"/>
    <p:sldId id="386" r:id="rId22"/>
    <p:sldId id="387" r:id="rId23"/>
    <p:sldId id="388" r:id="rId24"/>
    <p:sldId id="389" r:id="rId25"/>
    <p:sldId id="390" r:id="rId26"/>
    <p:sldId id="391" r:id="rId27"/>
    <p:sldId id="392" r:id="rId28"/>
    <p:sldId id="393" r:id="rId29"/>
    <p:sldId id="394" r:id="rId30"/>
    <p:sldId id="395" r:id="rId31"/>
    <p:sldId id="396" r:id="rId32"/>
    <p:sldId id="39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FD9F994-7378-4F5B-8B85-FD9711228BB3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75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066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035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7823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785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812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63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465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813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91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832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17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99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818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533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251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13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9F994-7378-4F5B-8B85-FD9711228BB3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5170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A22DD-C5E3-4D63-B543-629D6DCFC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510803"/>
            <a:ext cx="4069306" cy="5339736"/>
          </a:xfrm>
        </p:spPr>
        <p:txBody>
          <a:bodyPr anchor="ctr">
            <a:normAutofit/>
          </a:bodyPr>
          <a:lstStyle/>
          <a:p>
            <a:r>
              <a:rPr lang="ko-KR" altLang="en-US" sz="5400" dirty="0"/>
              <a:t>자료구조와 알고리즘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0DE37FF-B828-4FDD-9B01-DC2DFD152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3807" y="2709248"/>
            <a:ext cx="3670194" cy="2354863"/>
          </a:xfrm>
        </p:spPr>
        <p:txBody>
          <a:bodyPr>
            <a:normAutofit/>
          </a:bodyPr>
          <a:lstStyle/>
          <a:p>
            <a:pPr algn="l"/>
            <a:endParaRPr lang="en-US" altLang="ko-KR" sz="2000" dirty="0">
              <a:solidFill>
                <a:schemeClr val="tx1"/>
              </a:solidFill>
            </a:endParaRP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9</a:t>
            </a:r>
            <a:r>
              <a:rPr lang="ko-KR" altLang="en-US" sz="2000" dirty="0">
                <a:solidFill>
                  <a:schemeClr val="tx1"/>
                </a:solidFill>
              </a:rPr>
              <a:t>강 </a:t>
            </a:r>
            <a:r>
              <a:rPr lang="en-US" altLang="ko-KR" sz="2000" dirty="0">
                <a:solidFill>
                  <a:schemeClr val="tx1"/>
                </a:solidFill>
              </a:rPr>
              <a:t>– </a:t>
            </a:r>
            <a:r>
              <a:rPr lang="ko-KR" altLang="en-US" sz="2000" dirty="0">
                <a:solidFill>
                  <a:schemeClr val="tx1"/>
                </a:solidFill>
              </a:rPr>
              <a:t>트리 자료구조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l"/>
            <a:endParaRPr lang="en-US" altLang="ko-KR" sz="2000" dirty="0">
              <a:solidFill>
                <a:schemeClr val="tx1"/>
              </a:solidFill>
            </a:endParaRPr>
          </a:p>
          <a:p>
            <a:pPr algn="l"/>
            <a:r>
              <a:rPr lang="en-US" altLang="ko-KR" sz="2000" dirty="0">
                <a:solidFill>
                  <a:schemeClr val="tx1"/>
                </a:solidFill>
              </a:rPr>
              <a:t>Lectured by Soongu Hong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308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936F01-F478-15F9-6F1C-77DEFC63997D}"/>
              </a:ext>
            </a:extLst>
          </p:cNvPr>
          <p:cNvSpPr txBox="1"/>
          <p:nvPr/>
        </p:nvSpPr>
        <p:spPr>
          <a:xfrm>
            <a:off x="1143001" y="596207"/>
            <a:ext cx="9905998" cy="863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800" b="1" cap="all" dirty="0">
                <a:latin typeface="+mj-lt"/>
                <a:ea typeface="+mj-ea"/>
                <a:cs typeface="+mj-cs"/>
              </a:rPr>
              <a:t>*</a:t>
            </a:r>
            <a:r>
              <a:rPr lang="ko-KR" altLang="en-US" sz="2800" b="1" cap="all" dirty="0">
                <a:latin typeface="+mj-lt"/>
                <a:ea typeface="+mj-ea"/>
                <a:cs typeface="+mj-cs"/>
              </a:rPr>
              <a:t> 꽉 찬</a:t>
            </a:r>
            <a:r>
              <a:rPr lang="en-US" altLang="ko-KR" sz="2800" b="1" cap="all" dirty="0">
                <a:latin typeface="+mj-lt"/>
                <a:ea typeface="+mj-ea"/>
                <a:cs typeface="+mj-cs"/>
              </a:rPr>
              <a:t>(full)</a:t>
            </a:r>
            <a:r>
              <a:rPr lang="ko-KR" altLang="en-US" sz="2800" b="1" cap="all" dirty="0">
                <a:latin typeface="+mj-lt"/>
                <a:ea typeface="+mj-ea"/>
                <a:cs typeface="+mj-cs"/>
              </a:rPr>
              <a:t> </a:t>
            </a:r>
            <a:r>
              <a:rPr lang="ko-KR" altLang="en-US" sz="2800" b="1" cap="all" dirty="0" err="1">
                <a:latin typeface="+mj-lt"/>
                <a:ea typeface="+mj-ea"/>
                <a:cs typeface="+mj-cs"/>
              </a:rPr>
              <a:t>이진트리</a:t>
            </a:r>
            <a:endParaRPr lang="ko-KR" altLang="en-US" sz="2800" b="1" cap="all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431C25-8B2D-7B1E-7E80-A9C80BA1E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135" y="2035748"/>
            <a:ext cx="8153730" cy="317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01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936F01-F478-15F9-6F1C-77DEFC63997D}"/>
              </a:ext>
            </a:extLst>
          </p:cNvPr>
          <p:cNvSpPr txBox="1"/>
          <p:nvPr/>
        </p:nvSpPr>
        <p:spPr>
          <a:xfrm>
            <a:off x="1143001" y="596207"/>
            <a:ext cx="9905998" cy="863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800" b="1" cap="all" dirty="0">
                <a:latin typeface="+mj-lt"/>
                <a:ea typeface="+mj-ea"/>
                <a:cs typeface="+mj-cs"/>
              </a:rPr>
              <a:t>*</a:t>
            </a:r>
            <a:r>
              <a:rPr lang="ko-KR" altLang="en-US" sz="2800" b="1" cap="all" dirty="0">
                <a:latin typeface="+mj-lt"/>
                <a:ea typeface="+mj-ea"/>
                <a:cs typeface="+mj-cs"/>
              </a:rPr>
              <a:t> 완전</a:t>
            </a:r>
            <a:r>
              <a:rPr lang="en-US" altLang="ko-KR" sz="2800" b="1" cap="all" dirty="0">
                <a:latin typeface="+mj-lt"/>
                <a:ea typeface="+mj-ea"/>
                <a:cs typeface="+mj-cs"/>
              </a:rPr>
              <a:t>(complete)</a:t>
            </a:r>
            <a:r>
              <a:rPr lang="ko-KR" altLang="en-US" sz="2800" b="1" cap="all" dirty="0">
                <a:latin typeface="+mj-lt"/>
                <a:ea typeface="+mj-ea"/>
                <a:cs typeface="+mj-cs"/>
              </a:rPr>
              <a:t> </a:t>
            </a:r>
            <a:r>
              <a:rPr lang="ko-KR" altLang="en-US" sz="2800" b="1" cap="all" dirty="0" err="1">
                <a:latin typeface="+mj-lt"/>
                <a:ea typeface="+mj-ea"/>
                <a:cs typeface="+mj-cs"/>
              </a:rPr>
              <a:t>이진트리</a:t>
            </a:r>
            <a:r>
              <a:rPr lang="ko-KR" altLang="en-US" sz="2800" b="1" cap="all" dirty="0"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A1C112-A386-0311-2E6C-53E00C973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747" y="1717887"/>
            <a:ext cx="8368506" cy="413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631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936F01-F478-15F9-6F1C-77DEFC63997D}"/>
              </a:ext>
            </a:extLst>
          </p:cNvPr>
          <p:cNvSpPr txBox="1"/>
          <p:nvPr/>
        </p:nvSpPr>
        <p:spPr>
          <a:xfrm>
            <a:off x="1143001" y="596207"/>
            <a:ext cx="9905998" cy="863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800" b="1" cap="all" dirty="0">
                <a:latin typeface="+mj-lt"/>
                <a:ea typeface="+mj-ea"/>
                <a:cs typeface="+mj-cs"/>
              </a:rPr>
              <a:t>*</a:t>
            </a:r>
            <a:r>
              <a:rPr lang="ko-KR" altLang="en-US" sz="2800" b="1" cap="all" dirty="0">
                <a:latin typeface="+mj-lt"/>
                <a:ea typeface="+mj-ea"/>
                <a:cs typeface="+mj-cs"/>
              </a:rPr>
              <a:t> 포화</a:t>
            </a:r>
            <a:r>
              <a:rPr lang="en-US" altLang="ko-KR" sz="2800" b="1" cap="all" dirty="0">
                <a:latin typeface="+mj-lt"/>
                <a:ea typeface="+mj-ea"/>
                <a:cs typeface="+mj-cs"/>
              </a:rPr>
              <a:t>(perfect)</a:t>
            </a:r>
            <a:r>
              <a:rPr lang="ko-KR" altLang="en-US" sz="2800" b="1" cap="all" dirty="0">
                <a:latin typeface="+mj-lt"/>
                <a:ea typeface="+mj-ea"/>
                <a:cs typeface="+mj-cs"/>
              </a:rPr>
              <a:t> </a:t>
            </a:r>
            <a:r>
              <a:rPr lang="ko-KR" altLang="en-US" sz="2800" b="1" cap="all" dirty="0" err="1">
                <a:latin typeface="+mj-lt"/>
                <a:ea typeface="+mj-ea"/>
                <a:cs typeface="+mj-cs"/>
              </a:rPr>
              <a:t>이진트리</a:t>
            </a:r>
            <a:endParaRPr lang="ko-KR" altLang="en-US" sz="2800" b="1" cap="all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8378CB-3D9B-6F26-05D6-3841FF9CB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387" y="1766789"/>
            <a:ext cx="8399226" cy="381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271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A22DD-C5E3-4D63-B543-629D6DCFC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510803"/>
            <a:ext cx="8820272" cy="5339736"/>
          </a:xfrm>
        </p:spPr>
        <p:txBody>
          <a:bodyPr anchor="ctr">
            <a:normAutofit/>
          </a:bodyPr>
          <a:lstStyle/>
          <a:p>
            <a:r>
              <a:rPr lang="en-US" altLang="ko-KR" sz="5400" dirty="0"/>
              <a:t>3. </a:t>
            </a:r>
            <a:r>
              <a:rPr lang="ko-KR" altLang="en-US" sz="5400" dirty="0"/>
              <a:t>순회</a:t>
            </a:r>
          </a:p>
        </p:txBody>
      </p:sp>
    </p:spTree>
    <p:extLst>
      <p:ext uri="{BB962C8B-B14F-4D97-AF65-F5344CB8AC3E}">
        <p14:creationId xmlns:p14="http://schemas.microsoft.com/office/powerpoint/2010/main" val="1507726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936F01-F478-15F9-6F1C-77DEFC63997D}"/>
              </a:ext>
            </a:extLst>
          </p:cNvPr>
          <p:cNvSpPr txBox="1"/>
          <p:nvPr/>
        </p:nvSpPr>
        <p:spPr>
          <a:xfrm>
            <a:off x="1143001" y="596207"/>
            <a:ext cx="9905998" cy="863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800" b="1" cap="all" dirty="0">
                <a:latin typeface="+mj-lt"/>
                <a:ea typeface="+mj-ea"/>
                <a:cs typeface="+mj-cs"/>
              </a:rPr>
              <a:t>*</a:t>
            </a:r>
            <a:r>
              <a:rPr lang="ko-KR" altLang="en-US" sz="2800" b="1" cap="all" dirty="0">
                <a:latin typeface="+mj-lt"/>
                <a:ea typeface="+mj-ea"/>
                <a:cs typeface="+mj-cs"/>
              </a:rPr>
              <a:t> 순회의 종류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1CB0562-CE67-E7FC-7E55-7138807AE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50" y="1833562"/>
            <a:ext cx="72009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356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34106153-7990-4956-BD26-A04A03006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2">
            <a:extLst>
              <a:ext uri="{FF2B5EF4-FFF2-40B4-BE49-F238E27FC236}">
                <a16:creationId xmlns:a16="http://schemas.microsoft.com/office/drawing/2014/main" id="{BDEA11A5-20BA-4650-A324-47C0465FF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866FCB64-0A37-46EB-8A9B-EC0C4C000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2" name="Rectangle 5">
              <a:extLst>
                <a:ext uri="{FF2B5EF4-FFF2-40B4-BE49-F238E27FC236}">
                  <a16:creationId xmlns:a16="http://schemas.microsoft.com/office/drawing/2014/main" id="{8A162E18-5BEB-4E42-9B10-A1FDF6A0B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7BB781C9-EC32-45FE-ACE7-C24F128C4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927C5647-36E8-4A20-86D4-47831D50C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Rectangle 8">
              <a:extLst>
                <a:ext uri="{FF2B5EF4-FFF2-40B4-BE49-F238E27FC236}">
                  <a16:creationId xmlns:a16="http://schemas.microsoft.com/office/drawing/2014/main" id="{62F2AF20-CBBE-4249-B9E2-D6B30191C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731C1229-F8A7-4B36-A52B-98A65EF86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609AC686-2DBB-4D82-866C-9FF222BDD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F899E6EB-BCDD-45D2-BF4B-9CA3A2798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BBD3AAC8-2330-4FAB-8E31-3D50AD954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6B54F723-A70A-4865-A560-7850498A1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9B911CCD-C9A2-4DC8-A278-3C6FD76A7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id="{D559B729-03FB-435D-89BF-AF57A801B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6">
              <a:extLst>
                <a:ext uri="{FF2B5EF4-FFF2-40B4-BE49-F238E27FC236}">
                  <a16:creationId xmlns:a16="http://schemas.microsoft.com/office/drawing/2014/main" id="{D1C90213-0F60-4268-BE48-8221E6161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A7A6A293-A06F-48B8-865A-3F65287B8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8F6861B5-AAA4-4017-929E-1FD1CA106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D776D07C-2081-4DD3-A464-40F3CA41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id="{BBC236D6-77E5-4B3C-92D7-D708B237D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1">
              <a:extLst>
                <a:ext uri="{FF2B5EF4-FFF2-40B4-BE49-F238E27FC236}">
                  <a16:creationId xmlns:a16="http://schemas.microsoft.com/office/drawing/2014/main" id="{8064714E-7ADE-4BD9-8981-34C135762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2FD1F23F-B1EE-46F5-B460-924E54A70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id="{9699361A-3AFF-4826-B99C-0354EAB07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4">
              <a:extLst>
                <a:ext uri="{FF2B5EF4-FFF2-40B4-BE49-F238E27FC236}">
                  <a16:creationId xmlns:a16="http://schemas.microsoft.com/office/drawing/2014/main" id="{B272F7B1-7BE2-4FC9-BB91-207EFD9E6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5">
              <a:extLst>
                <a:ext uri="{FF2B5EF4-FFF2-40B4-BE49-F238E27FC236}">
                  <a16:creationId xmlns:a16="http://schemas.microsoft.com/office/drawing/2014/main" id="{CDE59C1F-AFD9-4DD5-B04A-9EB2AAED5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6">
              <a:extLst>
                <a:ext uri="{FF2B5EF4-FFF2-40B4-BE49-F238E27FC236}">
                  <a16:creationId xmlns:a16="http://schemas.microsoft.com/office/drawing/2014/main" id="{1551E418-6CD4-4320-8224-F084039C5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7">
              <a:extLst>
                <a:ext uri="{FF2B5EF4-FFF2-40B4-BE49-F238E27FC236}">
                  <a16:creationId xmlns:a16="http://schemas.microsoft.com/office/drawing/2014/main" id="{1F27D4B1-EBD4-4BC9-AC2E-3AD616C84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8">
              <a:extLst>
                <a:ext uri="{FF2B5EF4-FFF2-40B4-BE49-F238E27FC236}">
                  <a16:creationId xmlns:a16="http://schemas.microsoft.com/office/drawing/2014/main" id="{C42B8D84-898A-4F76-A0F2-5699ED72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9">
              <a:extLst>
                <a:ext uri="{FF2B5EF4-FFF2-40B4-BE49-F238E27FC236}">
                  <a16:creationId xmlns:a16="http://schemas.microsoft.com/office/drawing/2014/main" id="{B440932E-7985-4BA6-9899-F22A64485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0">
              <a:extLst>
                <a:ext uri="{FF2B5EF4-FFF2-40B4-BE49-F238E27FC236}">
                  <a16:creationId xmlns:a16="http://schemas.microsoft.com/office/drawing/2014/main" id="{4B8CE969-CA1A-48CB-8588-4146F41F3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1">
              <a:extLst>
                <a:ext uri="{FF2B5EF4-FFF2-40B4-BE49-F238E27FC236}">
                  <a16:creationId xmlns:a16="http://schemas.microsoft.com/office/drawing/2014/main" id="{138A4875-4593-4894-89D5-DFCFF0EED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2">
              <a:extLst>
                <a:ext uri="{FF2B5EF4-FFF2-40B4-BE49-F238E27FC236}">
                  <a16:creationId xmlns:a16="http://schemas.microsoft.com/office/drawing/2014/main" id="{F079F26B-58E4-494E-A8BA-3F054F1F3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Rectangle 33">
              <a:extLst>
                <a:ext uri="{FF2B5EF4-FFF2-40B4-BE49-F238E27FC236}">
                  <a16:creationId xmlns:a16="http://schemas.microsoft.com/office/drawing/2014/main" id="{04C9ECC5-BB4A-4417-B874-B75953F84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1" name="Freeform 34">
              <a:extLst>
                <a:ext uri="{FF2B5EF4-FFF2-40B4-BE49-F238E27FC236}">
                  <a16:creationId xmlns:a16="http://schemas.microsoft.com/office/drawing/2014/main" id="{4CCCF285-B51D-4A2F-8384-830A39171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5">
              <a:extLst>
                <a:ext uri="{FF2B5EF4-FFF2-40B4-BE49-F238E27FC236}">
                  <a16:creationId xmlns:a16="http://schemas.microsoft.com/office/drawing/2014/main" id="{BD6C6299-A09A-47DF-8A96-69D39FCA5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6">
              <a:extLst>
                <a:ext uri="{FF2B5EF4-FFF2-40B4-BE49-F238E27FC236}">
                  <a16:creationId xmlns:a16="http://schemas.microsoft.com/office/drawing/2014/main" id="{EE60C4B9-C404-42CD-8E94-70D4DC16A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7">
              <a:extLst>
                <a:ext uri="{FF2B5EF4-FFF2-40B4-BE49-F238E27FC236}">
                  <a16:creationId xmlns:a16="http://schemas.microsoft.com/office/drawing/2014/main" id="{52BD4447-C1EB-4798-8764-AB93EA930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8">
              <a:extLst>
                <a:ext uri="{FF2B5EF4-FFF2-40B4-BE49-F238E27FC236}">
                  <a16:creationId xmlns:a16="http://schemas.microsoft.com/office/drawing/2014/main" id="{50411559-C414-4F7C-BC6C-69F87BC9C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9">
              <a:extLst>
                <a:ext uri="{FF2B5EF4-FFF2-40B4-BE49-F238E27FC236}">
                  <a16:creationId xmlns:a16="http://schemas.microsoft.com/office/drawing/2014/main" id="{64737770-BB27-41C0-95CB-529054508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0">
              <a:extLst>
                <a:ext uri="{FF2B5EF4-FFF2-40B4-BE49-F238E27FC236}">
                  <a16:creationId xmlns:a16="http://schemas.microsoft.com/office/drawing/2014/main" id="{28929FDB-16CF-4165-B32A-EB673EFB7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1">
              <a:extLst>
                <a:ext uri="{FF2B5EF4-FFF2-40B4-BE49-F238E27FC236}">
                  <a16:creationId xmlns:a16="http://schemas.microsoft.com/office/drawing/2014/main" id="{D8C82883-237C-4209-9545-E832FEE3A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2">
              <a:extLst>
                <a:ext uri="{FF2B5EF4-FFF2-40B4-BE49-F238E27FC236}">
                  <a16:creationId xmlns:a16="http://schemas.microsoft.com/office/drawing/2014/main" id="{F1A52653-BD09-4D65-B05C-2AF4A6473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3">
              <a:extLst>
                <a:ext uri="{FF2B5EF4-FFF2-40B4-BE49-F238E27FC236}">
                  <a16:creationId xmlns:a16="http://schemas.microsoft.com/office/drawing/2014/main" id="{30724E80-2FD3-4E4A-A3EA-18A4C8886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4">
              <a:extLst>
                <a:ext uri="{FF2B5EF4-FFF2-40B4-BE49-F238E27FC236}">
                  <a16:creationId xmlns:a16="http://schemas.microsoft.com/office/drawing/2014/main" id="{F1B978C7-7BC5-4F73-8B02-66A3CF67C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Rectangle 45">
              <a:extLst>
                <a:ext uri="{FF2B5EF4-FFF2-40B4-BE49-F238E27FC236}">
                  <a16:creationId xmlns:a16="http://schemas.microsoft.com/office/drawing/2014/main" id="{799F0CED-DF8F-4350-A036-1981FBE59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3" name="Freeform 46">
              <a:extLst>
                <a:ext uri="{FF2B5EF4-FFF2-40B4-BE49-F238E27FC236}">
                  <a16:creationId xmlns:a16="http://schemas.microsoft.com/office/drawing/2014/main" id="{9F4DD366-0E86-4E99-9557-496E88B42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7">
              <a:extLst>
                <a:ext uri="{FF2B5EF4-FFF2-40B4-BE49-F238E27FC236}">
                  <a16:creationId xmlns:a16="http://schemas.microsoft.com/office/drawing/2014/main" id="{78BB3321-D5DC-4951-AB38-0C54E3D01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8">
              <a:extLst>
                <a:ext uri="{FF2B5EF4-FFF2-40B4-BE49-F238E27FC236}">
                  <a16:creationId xmlns:a16="http://schemas.microsoft.com/office/drawing/2014/main" id="{955E548C-7F86-45B2-A0D2-03EAC578D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9">
              <a:extLst>
                <a:ext uri="{FF2B5EF4-FFF2-40B4-BE49-F238E27FC236}">
                  <a16:creationId xmlns:a16="http://schemas.microsoft.com/office/drawing/2014/main" id="{0013F508-5E69-4911-AD93-4ABE3E7C5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0">
              <a:extLst>
                <a:ext uri="{FF2B5EF4-FFF2-40B4-BE49-F238E27FC236}">
                  <a16:creationId xmlns:a16="http://schemas.microsoft.com/office/drawing/2014/main" id="{A7F86768-93E0-4044-A62A-B11EB18FF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1">
              <a:extLst>
                <a:ext uri="{FF2B5EF4-FFF2-40B4-BE49-F238E27FC236}">
                  <a16:creationId xmlns:a16="http://schemas.microsoft.com/office/drawing/2014/main" id="{BA32A7B4-1DB2-4E4A-B86E-D8DB97B69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2">
              <a:extLst>
                <a:ext uri="{FF2B5EF4-FFF2-40B4-BE49-F238E27FC236}">
                  <a16:creationId xmlns:a16="http://schemas.microsoft.com/office/drawing/2014/main" id="{AB250BD5-076C-4428-B6AF-E9EAE4F65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3">
              <a:extLst>
                <a:ext uri="{FF2B5EF4-FFF2-40B4-BE49-F238E27FC236}">
                  <a16:creationId xmlns:a16="http://schemas.microsoft.com/office/drawing/2014/main" id="{027DA06A-045F-4711-9307-0508B6ACF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4">
              <a:extLst>
                <a:ext uri="{FF2B5EF4-FFF2-40B4-BE49-F238E27FC236}">
                  <a16:creationId xmlns:a16="http://schemas.microsoft.com/office/drawing/2014/main" id="{3EB0EDA8-385A-4B2B-97F0-5194F23EB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5">
              <a:extLst>
                <a:ext uri="{FF2B5EF4-FFF2-40B4-BE49-F238E27FC236}">
                  <a16:creationId xmlns:a16="http://schemas.microsoft.com/office/drawing/2014/main" id="{D6FA258E-AF3F-47C9-9F4E-39ECFD7AC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6">
              <a:extLst>
                <a:ext uri="{FF2B5EF4-FFF2-40B4-BE49-F238E27FC236}">
                  <a16:creationId xmlns:a16="http://schemas.microsoft.com/office/drawing/2014/main" id="{6E471E73-A9C0-4C68-BD8F-360F2ED7B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7">
              <a:extLst>
                <a:ext uri="{FF2B5EF4-FFF2-40B4-BE49-F238E27FC236}">
                  <a16:creationId xmlns:a16="http://schemas.microsoft.com/office/drawing/2014/main" id="{C78C3110-8153-4163-B809-0B0C0C9E5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8">
              <a:extLst>
                <a:ext uri="{FF2B5EF4-FFF2-40B4-BE49-F238E27FC236}">
                  <a16:creationId xmlns:a16="http://schemas.microsoft.com/office/drawing/2014/main" id="{DBC57B9F-0B9B-4EDE-B3B3-7C5D5DB39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1936F01-F478-15F9-6F1C-77DEFC63997D}"/>
              </a:ext>
            </a:extLst>
          </p:cNvPr>
          <p:cNvSpPr txBox="1"/>
          <p:nvPr/>
        </p:nvSpPr>
        <p:spPr>
          <a:xfrm>
            <a:off x="1876425" y="1113282"/>
            <a:ext cx="3734941" cy="23966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800" b="1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* </a:t>
            </a:r>
            <a:r>
              <a:rPr lang="ko-KR" altLang="en-US" sz="4800" b="1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전위 순회 </a:t>
            </a:r>
            <a:r>
              <a:rPr lang="en-US" altLang="ko-KR" sz="4800" b="1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(Preorder)</a:t>
            </a:r>
          </a:p>
        </p:txBody>
      </p:sp>
      <p:sp useBgFill="1">
        <p:nvSpPr>
          <p:cNvPr id="127" name="Round Diagonal Corner Rectangle 6">
            <a:extLst>
              <a:ext uri="{FF2B5EF4-FFF2-40B4-BE49-F238E27FC236}">
                <a16:creationId xmlns:a16="http://schemas.microsoft.com/office/drawing/2014/main" id="{62B94F88-FD5B-4053-B143-DFF55CE44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EB9816-ECB6-9582-5F61-6C8AA5687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396" y="1536255"/>
            <a:ext cx="4635583" cy="377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5238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7" name="Group 11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29" name="Rectangle 67">
            <a:extLst>
              <a:ext uri="{FF2B5EF4-FFF2-40B4-BE49-F238E27FC236}">
                <a16:creationId xmlns:a16="http://schemas.microsoft.com/office/drawing/2014/main" id="{34106153-7990-4956-BD26-A04A03006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2">
            <a:extLst>
              <a:ext uri="{FF2B5EF4-FFF2-40B4-BE49-F238E27FC236}">
                <a16:creationId xmlns:a16="http://schemas.microsoft.com/office/drawing/2014/main" id="{BDEA11A5-20BA-4650-A324-47C0465FF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866FCB64-0A37-46EB-8A9B-EC0C4C000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3" name="Rectangle 5">
              <a:extLst>
                <a:ext uri="{FF2B5EF4-FFF2-40B4-BE49-F238E27FC236}">
                  <a16:creationId xmlns:a16="http://schemas.microsoft.com/office/drawing/2014/main" id="{8A162E18-5BEB-4E42-9B10-A1FDF6A0B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7BB781C9-EC32-45FE-ACE7-C24F128C4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927C5647-36E8-4A20-86D4-47831D50C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Rectangle 8">
              <a:extLst>
                <a:ext uri="{FF2B5EF4-FFF2-40B4-BE49-F238E27FC236}">
                  <a16:creationId xmlns:a16="http://schemas.microsoft.com/office/drawing/2014/main" id="{62F2AF20-CBBE-4249-B9E2-D6B30191C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731C1229-F8A7-4B36-A52B-98A65EF86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609AC686-2DBB-4D82-866C-9FF222BDD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F899E6EB-BCDD-45D2-BF4B-9CA3A2798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2">
              <a:extLst>
                <a:ext uri="{FF2B5EF4-FFF2-40B4-BE49-F238E27FC236}">
                  <a16:creationId xmlns:a16="http://schemas.microsoft.com/office/drawing/2014/main" id="{BBD3AAC8-2330-4FAB-8E31-3D50AD954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3">
              <a:extLst>
                <a:ext uri="{FF2B5EF4-FFF2-40B4-BE49-F238E27FC236}">
                  <a16:creationId xmlns:a16="http://schemas.microsoft.com/office/drawing/2014/main" id="{6B54F723-A70A-4865-A560-7850498A1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4">
              <a:extLst>
                <a:ext uri="{FF2B5EF4-FFF2-40B4-BE49-F238E27FC236}">
                  <a16:creationId xmlns:a16="http://schemas.microsoft.com/office/drawing/2014/main" id="{9B911CCD-C9A2-4DC8-A278-3C6FD76A7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5">
              <a:extLst>
                <a:ext uri="{FF2B5EF4-FFF2-40B4-BE49-F238E27FC236}">
                  <a16:creationId xmlns:a16="http://schemas.microsoft.com/office/drawing/2014/main" id="{D559B729-03FB-435D-89BF-AF57A801B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6">
              <a:extLst>
                <a:ext uri="{FF2B5EF4-FFF2-40B4-BE49-F238E27FC236}">
                  <a16:creationId xmlns:a16="http://schemas.microsoft.com/office/drawing/2014/main" id="{D1C90213-0F60-4268-BE48-8221E6161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7">
              <a:extLst>
                <a:ext uri="{FF2B5EF4-FFF2-40B4-BE49-F238E27FC236}">
                  <a16:creationId xmlns:a16="http://schemas.microsoft.com/office/drawing/2014/main" id="{A7A6A293-A06F-48B8-865A-3F65287B8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8">
              <a:extLst>
                <a:ext uri="{FF2B5EF4-FFF2-40B4-BE49-F238E27FC236}">
                  <a16:creationId xmlns:a16="http://schemas.microsoft.com/office/drawing/2014/main" id="{8F6861B5-AAA4-4017-929E-1FD1CA106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9">
              <a:extLst>
                <a:ext uri="{FF2B5EF4-FFF2-40B4-BE49-F238E27FC236}">
                  <a16:creationId xmlns:a16="http://schemas.microsoft.com/office/drawing/2014/main" id="{D776D07C-2081-4DD3-A464-40F3CA41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0">
              <a:extLst>
                <a:ext uri="{FF2B5EF4-FFF2-40B4-BE49-F238E27FC236}">
                  <a16:creationId xmlns:a16="http://schemas.microsoft.com/office/drawing/2014/main" id="{BBC236D6-77E5-4B3C-92D7-D708B237D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1">
              <a:extLst>
                <a:ext uri="{FF2B5EF4-FFF2-40B4-BE49-F238E27FC236}">
                  <a16:creationId xmlns:a16="http://schemas.microsoft.com/office/drawing/2014/main" id="{8064714E-7ADE-4BD9-8981-34C135762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2">
              <a:extLst>
                <a:ext uri="{FF2B5EF4-FFF2-40B4-BE49-F238E27FC236}">
                  <a16:creationId xmlns:a16="http://schemas.microsoft.com/office/drawing/2014/main" id="{2FD1F23F-B1EE-46F5-B460-924E54A70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3">
              <a:extLst>
                <a:ext uri="{FF2B5EF4-FFF2-40B4-BE49-F238E27FC236}">
                  <a16:creationId xmlns:a16="http://schemas.microsoft.com/office/drawing/2014/main" id="{9699361A-3AFF-4826-B99C-0354EAB07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B272F7B1-7BE2-4FC9-BB91-207EFD9E6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5">
              <a:extLst>
                <a:ext uri="{FF2B5EF4-FFF2-40B4-BE49-F238E27FC236}">
                  <a16:creationId xmlns:a16="http://schemas.microsoft.com/office/drawing/2014/main" id="{CDE59C1F-AFD9-4DD5-B04A-9EB2AAED5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6">
              <a:extLst>
                <a:ext uri="{FF2B5EF4-FFF2-40B4-BE49-F238E27FC236}">
                  <a16:creationId xmlns:a16="http://schemas.microsoft.com/office/drawing/2014/main" id="{1551E418-6CD4-4320-8224-F084039C5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7">
              <a:extLst>
                <a:ext uri="{FF2B5EF4-FFF2-40B4-BE49-F238E27FC236}">
                  <a16:creationId xmlns:a16="http://schemas.microsoft.com/office/drawing/2014/main" id="{1F27D4B1-EBD4-4BC9-AC2E-3AD616C84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8">
              <a:extLst>
                <a:ext uri="{FF2B5EF4-FFF2-40B4-BE49-F238E27FC236}">
                  <a16:creationId xmlns:a16="http://schemas.microsoft.com/office/drawing/2014/main" id="{C42B8D84-898A-4F76-A0F2-5699ED72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B440932E-7985-4BA6-9899-F22A64485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0">
              <a:extLst>
                <a:ext uri="{FF2B5EF4-FFF2-40B4-BE49-F238E27FC236}">
                  <a16:creationId xmlns:a16="http://schemas.microsoft.com/office/drawing/2014/main" id="{4B8CE969-CA1A-48CB-8588-4146F41F3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1">
              <a:extLst>
                <a:ext uri="{FF2B5EF4-FFF2-40B4-BE49-F238E27FC236}">
                  <a16:creationId xmlns:a16="http://schemas.microsoft.com/office/drawing/2014/main" id="{138A4875-4593-4894-89D5-DFCFF0EED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2">
              <a:extLst>
                <a:ext uri="{FF2B5EF4-FFF2-40B4-BE49-F238E27FC236}">
                  <a16:creationId xmlns:a16="http://schemas.microsoft.com/office/drawing/2014/main" id="{F079F26B-58E4-494E-A8BA-3F054F1F3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Rectangle 33">
              <a:extLst>
                <a:ext uri="{FF2B5EF4-FFF2-40B4-BE49-F238E27FC236}">
                  <a16:creationId xmlns:a16="http://schemas.microsoft.com/office/drawing/2014/main" id="{04C9ECC5-BB4A-4417-B874-B75953F84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2" name="Freeform 34">
              <a:extLst>
                <a:ext uri="{FF2B5EF4-FFF2-40B4-BE49-F238E27FC236}">
                  <a16:creationId xmlns:a16="http://schemas.microsoft.com/office/drawing/2014/main" id="{4CCCF285-B51D-4A2F-8384-830A39171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5">
              <a:extLst>
                <a:ext uri="{FF2B5EF4-FFF2-40B4-BE49-F238E27FC236}">
                  <a16:creationId xmlns:a16="http://schemas.microsoft.com/office/drawing/2014/main" id="{BD6C6299-A09A-47DF-8A96-69D39FCA5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6">
              <a:extLst>
                <a:ext uri="{FF2B5EF4-FFF2-40B4-BE49-F238E27FC236}">
                  <a16:creationId xmlns:a16="http://schemas.microsoft.com/office/drawing/2014/main" id="{EE60C4B9-C404-42CD-8E94-70D4DC16A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7">
              <a:extLst>
                <a:ext uri="{FF2B5EF4-FFF2-40B4-BE49-F238E27FC236}">
                  <a16:creationId xmlns:a16="http://schemas.microsoft.com/office/drawing/2014/main" id="{52BD4447-C1EB-4798-8764-AB93EA930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8">
              <a:extLst>
                <a:ext uri="{FF2B5EF4-FFF2-40B4-BE49-F238E27FC236}">
                  <a16:creationId xmlns:a16="http://schemas.microsoft.com/office/drawing/2014/main" id="{50411559-C414-4F7C-BC6C-69F87BC9C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9">
              <a:extLst>
                <a:ext uri="{FF2B5EF4-FFF2-40B4-BE49-F238E27FC236}">
                  <a16:creationId xmlns:a16="http://schemas.microsoft.com/office/drawing/2014/main" id="{64737770-BB27-41C0-95CB-529054508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0">
              <a:extLst>
                <a:ext uri="{FF2B5EF4-FFF2-40B4-BE49-F238E27FC236}">
                  <a16:creationId xmlns:a16="http://schemas.microsoft.com/office/drawing/2014/main" id="{28929FDB-16CF-4165-B32A-EB673EFB7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1">
              <a:extLst>
                <a:ext uri="{FF2B5EF4-FFF2-40B4-BE49-F238E27FC236}">
                  <a16:creationId xmlns:a16="http://schemas.microsoft.com/office/drawing/2014/main" id="{D8C82883-237C-4209-9545-E832FEE3A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2">
              <a:extLst>
                <a:ext uri="{FF2B5EF4-FFF2-40B4-BE49-F238E27FC236}">
                  <a16:creationId xmlns:a16="http://schemas.microsoft.com/office/drawing/2014/main" id="{F1A52653-BD09-4D65-B05C-2AF4A6473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3">
              <a:extLst>
                <a:ext uri="{FF2B5EF4-FFF2-40B4-BE49-F238E27FC236}">
                  <a16:creationId xmlns:a16="http://schemas.microsoft.com/office/drawing/2014/main" id="{30724E80-2FD3-4E4A-A3EA-18A4C8886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4">
              <a:extLst>
                <a:ext uri="{FF2B5EF4-FFF2-40B4-BE49-F238E27FC236}">
                  <a16:creationId xmlns:a16="http://schemas.microsoft.com/office/drawing/2014/main" id="{F1B978C7-7BC5-4F73-8B02-66A3CF67C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Rectangle 45">
              <a:extLst>
                <a:ext uri="{FF2B5EF4-FFF2-40B4-BE49-F238E27FC236}">
                  <a16:creationId xmlns:a16="http://schemas.microsoft.com/office/drawing/2014/main" id="{799F0CED-DF8F-4350-A036-1981FBE59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4" name="Freeform 46">
              <a:extLst>
                <a:ext uri="{FF2B5EF4-FFF2-40B4-BE49-F238E27FC236}">
                  <a16:creationId xmlns:a16="http://schemas.microsoft.com/office/drawing/2014/main" id="{9F4DD366-0E86-4E99-9557-496E88B42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7">
              <a:extLst>
                <a:ext uri="{FF2B5EF4-FFF2-40B4-BE49-F238E27FC236}">
                  <a16:creationId xmlns:a16="http://schemas.microsoft.com/office/drawing/2014/main" id="{78BB3321-D5DC-4951-AB38-0C54E3D01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8">
              <a:extLst>
                <a:ext uri="{FF2B5EF4-FFF2-40B4-BE49-F238E27FC236}">
                  <a16:creationId xmlns:a16="http://schemas.microsoft.com/office/drawing/2014/main" id="{955E548C-7F86-45B2-A0D2-03EAC578D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9">
              <a:extLst>
                <a:ext uri="{FF2B5EF4-FFF2-40B4-BE49-F238E27FC236}">
                  <a16:creationId xmlns:a16="http://schemas.microsoft.com/office/drawing/2014/main" id="{0013F508-5E69-4911-AD93-4ABE3E7C5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0">
              <a:extLst>
                <a:ext uri="{FF2B5EF4-FFF2-40B4-BE49-F238E27FC236}">
                  <a16:creationId xmlns:a16="http://schemas.microsoft.com/office/drawing/2014/main" id="{A7F86768-93E0-4044-A62A-B11EB18FF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1">
              <a:extLst>
                <a:ext uri="{FF2B5EF4-FFF2-40B4-BE49-F238E27FC236}">
                  <a16:creationId xmlns:a16="http://schemas.microsoft.com/office/drawing/2014/main" id="{BA32A7B4-1DB2-4E4A-B86E-D8DB97B69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2">
              <a:extLst>
                <a:ext uri="{FF2B5EF4-FFF2-40B4-BE49-F238E27FC236}">
                  <a16:creationId xmlns:a16="http://schemas.microsoft.com/office/drawing/2014/main" id="{AB250BD5-076C-4428-B6AF-E9EAE4F65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3">
              <a:extLst>
                <a:ext uri="{FF2B5EF4-FFF2-40B4-BE49-F238E27FC236}">
                  <a16:creationId xmlns:a16="http://schemas.microsoft.com/office/drawing/2014/main" id="{027DA06A-045F-4711-9307-0508B6ACF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4">
              <a:extLst>
                <a:ext uri="{FF2B5EF4-FFF2-40B4-BE49-F238E27FC236}">
                  <a16:creationId xmlns:a16="http://schemas.microsoft.com/office/drawing/2014/main" id="{3EB0EDA8-385A-4B2B-97F0-5194F23EB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5">
              <a:extLst>
                <a:ext uri="{FF2B5EF4-FFF2-40B4-BE49-F238E27FC236}">
                  <a16:creationId xmlns:a16="http://schemas.microsoft.com/office/drawing/2014/main" id="{D6FA258E-AF3F-47C9-9F4E-39ECFD7AC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6">
              <a:extLst>
                <a:ext uri="{FF2B5EF4-FFF2-40B4-BE49-F238E27FC236}">
                  <a16:creationId xmlns:a16="http://schemas.microsoft.com/office/drawing/2014/main" id="{6E471E73-A9C0-4C68-BD8F-360F2ED7B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7">
              <a:extLst>
                <a:ext uri="{FF2B5EF4-FFF2-40B4-BE49-F238E27FC236}">
                  <a16:creationId xmlns:a16="http://schemas.microsoft.com/office/drawing/2014/main" id="{C78C3110-8153-4163-B809-0B0C0C9E5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8">
              <a:extLst>
                <a:ext uri="{FF2B5EF4-FFF2-40B4-BE49-F238E27FC236}">
                  <a16:creationId xmlns:a16="http://schemas.microsoft.com/office/drawing/2014/main" id="{DBC57B9F-0B9B-4EDE-B3B3-7C5D5DB39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1936F01-F478-15F9-6F1C-77DEFC63997D}"/>
              </a:ext>
            </a:extLst>
          </p:cNvPr>
          <p:cNvSpPr txBox="1"/>
          <p:nvPr/>
        </p:nvSpPr>
        <p:spPr>
          <a:xfrm>
            <a:off x="1876425" y="1113282"/>
            <a:ext cx="3734941" cy="23966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800" b="1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* </a:t>
            </a:r>
            <a:r>
              <a:rPr lang="ko-KR" altLang="en-US" sz="4800" b="1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중위 순회 </a:t>
            </a:r>
            <a:r>
              <a:rPr lang="en-US" altLang="ko-KR" sz="4800" b="1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(inorder)</a:t>
            </a:r>
            <a:endParaRPr lang="en-US" altLang="ko-KR" sz="4800" b="1" cap="all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 useBgFill="1">
        <p:nvSpPr>
          <p:cNvPr id="128" name="Round Diagonal Corner Rectangle 6">
            <a:extLst>
              <a:ext uri="{FF2B5EF4-FFF2-40B4-BE49-F238E27FC236}">
                <a16:creationId xmlns:a16="http://schemas.microsoft.com/office/drawing/2014/main" id="{62B94F88-FD5B-4053-B143-DFF55CE44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909A19-55C0-CD36-D50B-22324EC56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396" y="1611583"/>
            <a:ext cx="4635583" cy="362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31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34106153-7990-4956-BD26-A04A03006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2">
            <a:extLst>
              <a:ext uri="{FF2B5EF4-FFF2-40B4-BE49-F238E27FC236}">
                <a16:creationId xmlns:a16="http://schemas.microsoft.com/office/drawing/2014/main" id="{BDEA11A5-20BA-4650-A324-47C0465FF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866FCB64-0A37-46EB-8A9B-EC0C4C000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2" name="Rectangle 5">
              <a:extLst>
                <a:ext uri="{FF2B5EF4-FFF2-40B4-BE49-F238E27FC236}">
                  <a16:creationId xmlns:a16="http://schemas.microsoft.com/office/drawing/2014/main" id="{8A162E18-5BEB-4E42-9B10-A1FDF6A0B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7BB781C9-EC32-45FE-ACE7-C24F128C4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927C5647-36E8-4A20-86D4-47831D50C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Rectangle 8">
              <a:extLst>
                <a:ext uri="{FF2B5EF4-FFF2-40B4-BE49-F238E27FC236}">
                  <a16:creationId xmlns:a16="http://schemas.microsoft.com/office/drawing/2014/main" id="{62F2AF20-CBBE-4249-B9E2-D6B30191C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731C1229-F8A7-4B36-A52B-98A65EF86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609AC686-2DBB-4D82-866C-9FF222BDD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F899E6EB-BCDD-45D2-BF4B-9CA3A2798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BBD3AAC8-2330-4FAB-8E31-3D50AD954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6B54F723-A70A-4865-A560-7850498A1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9B911CCD-C9A2-4DC8-A278-3C6FD76A7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id="{D559B729-03FB-435D-89BF-AF57A801B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6">
              <a:extLst>
                <a:ext uri="{FF2B5EF4-FFF2-40B4-BE49-F238E27FC236}">
                  <a16:creationId xmlns:a16="http://schemas.microsoft.com/office/drawing/2014/main" id="{D1C90213-0F60-4268-BE48-8221E6161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A7A6A293-A06F-48B8-865A-3F65287B8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8F6861B5-AAA4-4017-929E-1FD1CA106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D776D07C-2081-4DD3-A464-40F3CA41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id="{BBC236D6-77E5-4B3C-92D7-D708B237D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1">
              <a:extLst>
                <a:ext uri="{FF2B5EF4-FFF2-40B4-BE49-F238E27FC236}">
                  <a16:creationId xmlns:a16="http://schemas.microsoft.com/office/drawing/2014/main" id="{8064714E-7ADE-4BD9-8981-34C135762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2FD1F23F-B1EE-46F5-B460-924E54A70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id="{9699361A-3AFF-4826-B99C-0354EAB07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4">
              <a:extLst>
                <a:ext uri="{FF2B5EF4-FFF2-40B4-BE49-F238E27FC236}">
                  <a16:creationId xmlns:a16="http://schemas.microsoft.com/office/drawing/2014/main" id="{B272F7B1-7BE2-4FC9-BB91-207EFD9E6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5">
              <a:extLst>
                <a:ext uri="{FF2B5EF4-FFF2-40B4-BE49-F238E27FC236}">
                  <a16:creationId xmlns:a16="http://schemas.microsoft.com/office/drawing/2014/main" id="{CDE59C1F-AFD9-4DD5-B04A-9EB2AAED5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6">
              <a:extLst>
                <a:ext uri="{FF2B5EF4-FFF2-40B4-BE49-F238E27FC236}">
                  <a16:creationId xmlns:a16="http://schemas.microsoft.com/office/drawing/2014/main" id="{1551E418-6CD4-4320-8224-F084039C5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7">
              <a:extLst>
                <a:ext uri="{FF2B5EF4-FFF2-40B4-BE49-F238E27FC236}">
                  <a16:creationId xmlns:a16="http://schemas.microsoft.com/office/drawing/2014/main" id="{1F27D4B1-EBD4-4BC9-AC2E-3AD616C84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8">
              <a:extLst>
                <a:ext uri="{FF2B5EF4-FFF2-40B4-BE49-F238E27FC236}">
                  <a16:creationId xmlns:a16="http://schemas.microsoft.com/office/drawing/2014/main" id="{C42B8D84-898A-4F76-A0F2-5699ED72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9">
              <a:extLst>
                <a:ext uri="{FF2B5EF4-FFF2-40B4-BE49-F238E27FC236}">
                  <a16:creationId xmlns:a16="http://schemas.microsoft.com/office/drawing/2014/main" id="{B440932E-7985-4BA6-9899-F22A64485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0">
              <a:extLst>
                <a:ext uri="{FF2B5EF4-FFF2-40B4-BE49-F238E27FC236}">
                  <a16:creationId xmlns:a16="http://schemas.microsoft.com/office/drawing/2014/main" id="{4B8CE969-CA1A-48CB-8588-4146F41F3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1">
              <a:extLst>
                <a:ext uri="{FF2B5EF4-FFF2-40B4-BE49-F238E27FC236}">
                  <a16:creationId xmlns:a16="http://schemas.microsoft.com/office/drawing/2014/main" id="{138A4875-4593-4894-89D5-DFCFF0EED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2">
              <a:extLst>
                <a:ext uri="{FF2B5EF4-FFF2-40B4-BE49-F238E27FC236}">
                  <a16:creationId xmlns:a16="http://schemas.microsoft.com/office/drawing/2014/main" id="{F079F26B-58E4-494E-A8BA-3F054F1F3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Rectangle 33">
              <a:extLst>
                <a:ext uri="{FF2B5EF4-FFF2-40B4-BE49-F238E27FC236}">
                  <a16:creationId xmlns:a16="http://schemas.microsoft.com/office/drawing/2014/main" id="{04C9ECC5-BB4A-4417-B874-B75953F84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1" name="Freeform 34">
              <a:extLst>
                <a:ext uri="{FF2B5EF4-FFF2-40B4-BE49-F238E27FC236}">
                  <a16:creationId xmlns:a16="http://schemas.microsoft.com/office/drawing/2014/main" id="{4CCCF285-B51D-4A2F-8384-830A39171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5">
              <a:extLst>
                <a:ext uri="{FF2B5EF4-FFF2-40B4-BE49-F238E27FC236}">
                  <a16:creationId xmlns:a16="http://schemas.microsoft.com/office/drawing/2014/main" id="{BD6C6299-A09A-47DF-8A96-69D39FCA5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6">
              <a:extLst>
                <a:ext uri="{FF2B5EF4-FFF2-40B4-BE49-F238E27FC236}">
                  <a16:creationId xmlns:a16="http://schemas.microsoft.com/office/drawing/2014/main" id="{EE60C4B9-C404-42CD-8E94-70D4DC16A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7">
              <a:extLst>
                <a:ext uri="{FF2B5EF4-FFF2-40B4-BE49-F238E27FC236}">
                  <a16:creationId xmlns:a16="http://schemas.microsoft.com/office/drawing/2014/main" id="{52BD4447-C1EB-4798-8764-AB93EA930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8">
              <a:extLst>
                <a:ext uri="{FF2B5EF4-FFF2-40B4-BE49-F238E27FC236}">
                  <a16:creationId xmlns:a16="http://schemas.microsoft.com/office/drawing/2014/main" id="{50411559-C414-4F7C-BC6C-69F87BC9C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9">
              <a:extLst>
                <a:ext uri="{FF2B5EF4-FFF2-40B4-BE49-F238E27FC236}">
                  <a16:creationId xmlns:a16="http://schemas.microsoft.com/office/drawing/2014/main" id="{64737770-BB27-41C0-95CB-529054508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0">
              <a:extLst>
                <a:ext uri="{FF2B5EF4-FFF2-40B4-BE49-F238E27FC236}">
                  <a16:creationId xmlns:a16="http://schemas.microsoft.com/office/drawing/2014/main" id="{28929FDB-16CF-4165-B32A-EB673EFB7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1">
              <a:extLst>
                <a:ext uri="{FF2B5EF4-FFF2-40B4-BE49-F238E27FC236}">
                  <a16:creationId xmlns:a16="http://schemas.microsoft.com/office/drawing/2014/main" id="{D8C82883-237C-4209-9545-E832FEE3A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2">
              <a:extLst>
                <a:ext uri="{FF2B5EF4-FFF2-40B4-BE49-F238E27FC236}">
                  <a16:creationId xmlns:a16="http://schemas.microsoft.com/office/drawing/2014/main" id="{F1A52653-BD09-4D65-B05C-2AF4A6473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3">
              <a:extLst>
                <a:ext uri="{FF2B5EF4-FFF2-40B4-BE49-F238E27FC236}">
                  <a16:creationId xmlns:a16="http://schemas.microsoft.com/office/drawing/2014/main" id="{30724E80-2FD3-4E4A-A3EA-18A4C8886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4">
              <a:extLst>
                <a:ext uri="{FF2B5EF4-FFF2-40B4-BE49-F238E27FC236}">
                  <a16:creationId xmlns:a16="http://schemas.microsoft.com/office/drawing/2014/main" id="{F1B978C7-7BC5-4F73-8B02-66A3CF67C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Rectangle 45">
              <a:extLst>
                <a:ext uri="{FF2B5EF4-FFF2-40B4-BE49-F238E27FC236}">
                  <a16:creationId xmlns:a16="http://schemas.microsoft.com/office/drawing/2014/main" id="{799F0CED-DF8F-4350-A036-1981FBE59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3" name="Freeform 46">
              <a:extLst>
                <a:ext uri="{FF2B5EF4-FFF2-40B4-BE49-F238E27FC236}">
                  <a16:creationId xmlns:a16="http://schemas.microsoft.com/office/drawing/2014/main" id="{9F4DD366-0E86-4E99-9557-496E88B42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7">
              <a:extLst>
                <a:ext uri="{FF2B5EF4-FFF2-40B4-BE49-F238E27FC236}">
                  <a16:creationId xmlns:a16="http://schemas.microsoft.com/office/drawing/2014/main" id="{78BB3321-D5DC-4951-AB38-0C54E3D01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8">
              <a:extLst>
                <a:ext uri="{FF2B5EF4-FFF2-40B4-BE49-F238E27FC236}">
                  <a16:creationId xmlns:a16="http://schemas.microsoft.com/office/drawing/2014/main" id="{955E548C-7F86-45B2-A0D2-03EAC578D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9">
              <a:extLst>
                <a:ext uri="{FF2B5EF4-FFF2-40B4-BE49-F238E27FC236}">
                  <a16:creationId xmlns:a16="http://schemas.microsoft.com/office/drawing/2014/main" id="{0013F508-5E69-4911-AD93-4ABE3E7C5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0">
              <a:extLst>
                <a:ext uri="{FF2B5EF4-FFF2-40B4-BE49-F238E27FC236}">
                  <a16:creationId xmlns:a16="http://schemas.microsoft.com/office/drawing/2014/main" id="{A7F86768-93E0-4044-A62A-B11EB18FF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1">
              <a:extLst>
                <a:ext uri="{FF2B5EF4-FFF2-40B4-BE49-F238E27FC236}">
                  <a16:creationId xmlns:a16="http://schemas.microsoft.com/office/drawing/2014/main" id="{BA32A7B4-1DB2-4E4A-B86E-D8DB97B69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2">
              <a:extLst>
                <a:ext uri="{FF2B5EF4-FFF2-40B4-BE49-F238E27FC236}">
                  <a16:creationId xmlns:a16="http://schemas.microsoft.com/office/drawing/2014/main" id="{AB250BD5-076C-4428-B6AF-E9EAE4F65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3">
              <a:extLst>
                <a:ext uri="{FF2B5EF4-FFF2-40B4-BE49-F238E27FC236}">
                  <a16:creationId xmlns:a16="http://schemas.microsoft.com/office/drawing/2014/main" id="{027DA06A-045F-4711-9307-0508B6ACF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4">
              <a:extLst>
                <a:ext uri="{FF2B5EF4-FFF2-40B4-BE49-F238E27FC236}">
                  <a16:creationId xmlns:a16="http://schemas.microsoft.com/office/drawing/2014/main" id="{3EB0EDA8-385A-4B2B-97F0-5194F23EB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5">
              <a:extLst>
                <a:ext uri="{FF2B5EF4-FFF2-40B4-BE49-F238E27FC236}">
                  <a16:creationId xmlns:a16="http://schemas.microsoft.com/office/drawing/2014/main" id="{D6FA258E-AF3F-47C9-9F4E-39ECFD7AC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6">
              <a:extLst>
                <a:ext uri="{FF2B5EF4-FFF2-40B4-BE49-F238E27FC236}">
                  <a16:creationId xmlns:a16="http://schemas.microsoft.com/office/drawing/2014/main" id="{6E471E73-A9C0-4C68-BD8F-360F2ED7B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7">
              <a:extLst>
                <a:ext uri="{FF2B5EF4-FFF2-40B4-BE49-F238E27FC236}">
                  <a16:creationId xmlns:a16="http://schemas.microsoft.com/office/drawing/2014/main" id="{C78C3110-8153-4163-B809-0B0C0C9E5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8">
              <a:extLst>
                <a:ext uri="{FF2B5EF4-FFF2-40B4-BE49-F238E27FC236}">
                  <a16:creationId xmlns:a16="http://schemas.microsoft.com/office/drawing/2014/main" id="{DBC57B9F-0B9B-4EDE-B3B3-7C5D5DB39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1936F01-F478-15F9-6F1C-77DEFC63997D}"/>
              </a:ext>
            </a:extLst>
          </p:cNvPr>
          <p:cNvSpPr txBox="1"/>
          <p:nvPr/>
        </p:nvSpPr>
        <p:spPr>
          <a:xfrm>
            <a:off x="1876425" y="1113282"/>
            <a:ext cx="3734941" cy="23966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800" b="1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* </a:t>
            </a:r>
            <a:r>
              <a:rPr lang="ko-KR" altLang="en-US" sz="4800" b="1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후위 순회 </a:t>
            </a:r>
            <a:r>
              <a:rPr lang="en-US" altLang="ko-KR" sz="4800" b="1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altLang="ko-KR" sz="4800" b="1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postorder</a:t>
            </a:r>
            <a:r>
              <a:rPr lang="en-US" altLang="ko-KR" sz="4800" b="1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sp useBgFill="1">
        <p:nvSpPr>
          <p:cNvPr id="127" name="Round Diagonal Corner Rectangle 6">
            <a:extLst>
              <a:ext uri="{FF2B5EF4-FFF2-40B4-BE49-F238E27FC236}">
                <a16:creationId xmlns:a16="http://schemas.microsoft.com/office/drawing/2014/main" id="{62B94F88-FD5B-4053-B143-DFF55CE44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7E10C9-51FF-F54E-BD9C-CD361F905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396" y="1571022"/>
            <a:ext cx="4635583" cy="370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737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A22DD-C5E3-4D63-B543-629D6DCFC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510803"/>
            <a:ext cx="8820272" cy="5339736"/>
          </a:xfrm>
        </p:spPr>
        <p:txBody>
          <a:bodyPr anchor="ctr">
            <a:normAutofit/>
          </a:bodyPr>
          <a:lstStyle/>
          <a:p>
            <a:r>
              <a:rPr lang="en-US" altLang="ko-KR" sz="5400" dirty="0"/>
              <a:t>4. </a:t>
            </a:r>
            <a:r>
              <a:rPr lang="ko-KR" altLang="en-US" sz="5400" dirty="0"/>
              <a:t>탐색</a:t>
            </a:r>
          </a:p>
        </p:txBody>
      </p:sp>
    </p:spTree>
    <p:extLst>
      <p:ext uri="{BB962C8B-B14F-4D97-AF65-F5344CB8AC3E}">
        <p14:creationId xmlns:p14="http://schemas.microsoft.com/office/powerpoint/2010/main" val="3746831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136F1056-BBCF-FA7B-5AA0-5B2DCC55EC4D}"/>
              </a:ext>
            </a:extLst>
          </p:cNvPr>
          <p:cNvSpPr/>
          <p:nvPr/>
        </p:nvSpPr>
        <p:spPr>
          <a:xfrm>
            <a:off x="5352176" y="1275127"/>
            <a:ext cx="536896" cy="494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50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D127149-2386-1255-B6B2-FE948C2E8BF7}"/>
              </a:ext>
            </a:extLst>
          </p:cNvPr>
          <p:cNvSpPr/>
          <p:nvPr/>
        </p:nvSpPr>
        <p:spPr>
          <a:xfrm>
            <a:off x="4219661" y="2001954"/>
            <a:ext cx="536896" cy="494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27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E777553-20AA-C4EF-9C98-EF765F2821A3}"/>
              </a:ext>
            </a:extLst>
          </p:cNvPr>
          <p:cNvSpPr/>
          <p:nvPr/>
        </p:nvSpPr>
        <p:spPr>
          <a:xfrm>
            <a:off x="6821649" y="1982599"/>
            <a:ext cx="536896" cy="494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68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2A43226-C5C2-E7E0-EC8E-71E32CB170AD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677930" y="1697593"/>
            <a:ext cx="752873" cy="376845"/>
          </a:xfrm>
          <a:prstGeom prst="line">
            <a:avLst/>
          </a:prstGeom>
          <a:ln w="254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43C0097-5D75-938D-FF42-ADF4BAEDBD8D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5810445" y="1697593"/>
            <a:ext cx="1089831" cy="357490"/>
          </a:xfrm>
          <a:prstGeom prst="line">
            <a:avLst/>
          </a:prstGeom>
          <a:ln w="254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FCA7BF64-7AB4-F85D-47FB-40233C24ED54}"/>
              </a:ext>
            </a:extLst>
          </p:cNvPr>
          <p:cNvSpPr/>
          <p:nvPr/>
        </p:nvSpPr>
        <p:spPr>
          <a:xfrm>
            <a:off x="3534889" y="2663805"/>
            <a:ext cx="536896" cy="494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127E1FF-C6F5-DCAA-CB4A-0DC72D40570D}"/>
              </a:ext>
            </a:extLst>
          </p:cNvPr>
          <p:cNvSpPr/>
          <p:nvPr/>
        </p:nvSpPr>
        <p:spPr>
          <a:xfrm>
            <a:off x="4957565" y="2663805"/>
            <a:ext cx="536896" cy="494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36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17C19AE-CACB-B22C-ED0D-4B58CEC32326}"/>
              </a:ext>
            </a:extLst>
          </p:cNvPr>
          <p:cNvCxnSpPr>
            <a:cxnSpLocks/>
            <a:endCxn id="10" idx="7"/>
          </p:cNvCxnSpPr>
          <p:nvPr/>
        </p:nvCxnSpPr>
        <p:spPr>
          <a:xfrm flipH="1">
            <a:off x="3993158" y="2378799"/>
            <a:ext cx="273301" cy="357490"/>
          </a:xfrm>
          <a:prstGeom prst="line">
            <a:avLst/>
          </a:prstGeom>
          <a:ln w="254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DF21B2E-7209-1185-C666-C96926F94038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667814" y="2378799"/>
            <a:ext cx="368378" cy="357490"/>
          </a:xfrm>
          <a:prstGeom prst="line">
            <a:avLst/>
          </a:prstGeom>
          <a:ln w="254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68CAD80B-AF70-AC7A-F655-7411988CD76B}"/>
              </a:ext>
            </a:extLst>
          </p:cNvPr>
          <p:cNvSpPr/>
          <p:nvPr/>
        </p:nvSpPr>
        <p:spPr>
          <a:xfrm>
            <a:off x="6143375" y="2665943"/>
            <a:ext cx="536896" cy="494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55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C7B9B46-9B34-C214-2A91-C4D191658702}"/>
              </a:ext>
            </a:extLst>
          </p:cNvPr>
          <p:cNvSpPr/>
          <p:nvPr/>
        </p:nvSpPr>
        <p:spPr>
          <a:xfrm>
            <a:off x="7544338" y="2665943"/>
            <a:ext cx="536896" cy="494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82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91ADAFD-F020-203A-E8A3-0B29D41FA73F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6601644" y="2380937"/>
            <a:ext cx="273301" cy="357490"/>
          </a:xfrm>
          <a:prstGeom prst="line">
            <a:avLst/>
          </a:prstGeom>
          <a:ln w="254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B48CEC7-EE43-7BCF-D42A-D8915A94AFA9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7254587" y="2380937"/>
            <a:ext cx="368378" cy="357490"/>
          </a:xfrm>
          <a:prstGeom prst="line">
            <a:avLst/>
          </a:prstGeom>
          <a:ln w="254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D25A139E-F40E-4EA9-3E2D-1BE13C8B9177}"/>
              </a:ext>
            </a:extLst>
          </p:cNvPr>
          <p:cNvSpPr/>
          <p:nvPr/>
        </p:nvSpPr>
        <p:spPr>
          <a:xfrm>
            <a:off x="2875945" y="3382840"/>
            <a:ext cx="536896" cy="494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7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DAE686C-2F39-D717-7936-0B377D4D3EB2}"/>
              </a:ext>
            </a:extLst>
          </p:cNvPr>
          <p:cNvSpPr/>
          <p:nvPr/>
        </p:nvSpPr>
        <p:spPr>
          <a:xfrm>
            <a:off x="4276908" y="3382840"/>
            <a:ext cx="536896" cy="494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19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3AEDCA5-8242-EE89-9FE5-11B6625DA045}"/>
              </a:ext>
            </a:extLst>
          </p:cNvPr>
          <p:cNvCxnSpPr>
            <a:cxnSpLocks/>
            <a:endCxn id="23" idx="7"/>
          </p:cNvCxnSpPr>
          <p:nvPr/>
        </p:nvCxnSpPr>
        <p:spPr>
          <a:xfrm flipH="1">
            <a:off x="3334214" y="3097834"/>
            <a:ext cx="273301" cy="357490"/>
          </a:xfrm>
          <a:prstGeom prst="line">
            <a:avLst/>
          </a:prstGeom>
          <a:ln w="254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B1D893E-EEA8-12A9-DF4C-E3A87228B3B1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3987157" y="3097834"/>
            <a:ext cx="368378" cy="357490"/>
          </a:xfrm>
          <a:prstGeom prst="line">
            <a:avLst/>
          </a:prstGeom>
          <a:ln w="254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B849DD34-6E8A-89DD-EFF6-281B2A3DBD92}"/>
              </a:ext>
            </a:extLst>
          </p:cNvPr>
          <p:cNvSpPr/>
          <p:nvPr/>
        </p:nvSpPr>
        <p:spPr>
          <a:xfrm>
            <a:off x="5636952" y="3429000"/>
            <a:ext cx="536896" cy="494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49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60C1EBF-5E53-8A97-1C61-AC3BF7E61697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5347201" y="3143994"/>
            <a:ext cx="368378" cy="357490"/>
          </a:xfrm>
          <a:prstGeom prst="line">
            <a:avLst/>
          </a:prstGeom>
          <a:ln w="254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FDDBE696-FFEC-2C8B-848B-8BE0F76341A6}"/>
              </a:ext>
            </a:extLst>
          </p:cNvPr>
          <p:cNvSpPr/>
          <p:nvPr/>
        </p:nvSpPr>
        <p:spPr>
          <a:xfrm>
            <a:off x="6956847" y="3415459"/>
            <a:ext cx="536896" cy="494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76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66327D0-D468-7FF6-2D6C-B148AFED69C0}"/>
              </a:ext>
            </a:extLst>
          </p:cNvPr>
          <p:cNvCxnSpPr>
            <a:cxnSpLocks/>
            <a:endCxn id="29" idx="7"/>
          </p:cNvCxnSpPr>
          <p:nvPr/>
        </p:nvCxnSpPr>
        <p:spPr>
          <a:xfrm flipH="1">
            <a:off x="7415116" y="3130453"/>
            <a:ext cx="273301" cy="357490"/>
          </a:xfrm>
          <a:prstGeom prst="line">
            <a:avLst/>
          </a:prstGeom>
          <a:ln w="254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F89FDF7-31FB-8D2E-95DF-2413B81301FE}"/>
              </a:ext>
            </a:extLst>
          </p:cNvPr>
          <p:cNvSpPr/>
          <p:nvPr/>
        </p:nvSpPr>
        <p:spPr>
          <a:xfrm>
            <a:off x="1820411" y="763398"/>
            <a:ext cx="1513803" cy="713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찾는 값</a:t>
            </a:r>
            <a:r>
              <a:rPr lang="en-US" altLang="ko-KR" dirty="0">
                <a:solidFill>
                  <a:srgbClr val="FF0000"/>
                </a:solidFill>
              </a:rPr>
              <a:t>: 49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614626-625A-1429-A565-BF2376E4B6F1}"/>
              </a:ext>
            </a:extLst>
          </p:cNvPr>
          <p:cNvSpPr txBox="1"/>
          <p:nvPr/>
        </p:nvSpPr>
        <p:spPr>
          <a:xfrm>
            <a:off x="5983504" y="1086733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</a:rPr>
              <a:t>49 &lt; 50</a:t>
            </a:r>
            <a:endParaRPr lang="ko-KR" altLang="en-US" dirty="0">
              <a:solidFill>
                <a:srgbClr val="FFFF00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819746D-C313-A5BA-7608-E32893A41DF3}"/>
              </a:ext>
            </a:extLst>
          </p:cNvPr>
          <p:cNvCxnSpPr/>
          <p:nvPr/>
        </p:nvCxnSpPr>
        <p:spPr>
          <a:xfrm flipH="1">
            <a:off x="4545356" y="1522602"/>
            <a:ext cx="680657" cy="36341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B7D9AC4-0FDD-17A4-134D-E4521A000BA4}"/>
              </a:ext>
            </a:extLst>
          </p:cNvPr>
          <p:cNvSpPr txBox="1"/>
          <p:nvPr/>
        </p:nvSpPr>
        <p:spPr>
          <a:xfrm>
            <a:off x="3246318" y="195749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</a:rPr>
              <a:t>49 &gt; 27</a:t>
            </a:r>
            <a:endParaRPr lang="ko-KR" altLang="en-US" dirty="0">
              <a:solidFill>
                <a:srgbClr val="FFFF00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466150C-AFA8-3CF6-2D3B-9D933FB19488}"/>
              </a:ext>
            </a:extLst>
          </p:cNvPr>
          <p:cNvCxnSpPr>
            <a:cxnSpLocks/>
          </p:cNvCxnSpPr>
          <p:nvPr/>
        </p:nvCxnSpPr>
        <p:spPr>
          <a:xfrm>
            <a:off x="4786523" y="2320553"/>
            <a:ext cx="287530" cy="28849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7735536-5B89-E577-3530-6141D1F0BE35}"/>
              </a:ext>
            </a:extLst>
          </p:cNvPr>
          <p:cNvSpPr txBox="1"/>
          <p:nvPr/>
        </p:nvSpPr>
        <p:spPr>
          <a:xfrm>
            <a:off x="5402400" y="3923950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</a:rPr>
              <a:t>49 == 49</a:t>
            </a:r>
            <a:endParaRPr lang="ko-KR" altLang="en-US" dirty="0">
              <a:solidFill>
                <a:srgbClr val="FFFF00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85850E0-4608-EEC0-5BB8-CB9738C74ECB}"/>
              </a:ext>
            </a:extLst>
          </p:cNvPr>
          <p:cNvCxnSpPr>
            <a:cxnSpLocks/>
          </p:cNvCxnSpPr>
          <p:nvPr/>
        </p:nvCxnSpPr>
        <p:spPr>
          <a:xfrm>
            <a:off x="5512494" y="3094346"/>
            <a:ext cx="287530" cy="28849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759AF85-7665-994A-FF41-80CC8882E98C}"/>
              </a:ext>
            </a:extLst>
          </p:cNvPr>
          <p:cNvSpPr txBox="1"/>
          <p:nvPr/>
        </p:nvSpPr>
        <p:spPr>
          <a:xfrm>
            <a:off x="5310805" y="2419584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</a:rPr>
              <a:t>49 &gt; 36</a:t>
            </a:r>
            <a:endParaRPr lang="ko-KR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619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A22DD-C5E3-4D63-B543-629D6DCFC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510803"/>
            <a:ext cx="8820272" cy="5339736"/>
          </a:xfrm>
        </p:spPr>
        <p:txBody>
          <a:bodyPr anchor="ctr">
            <a:normAutofit/>
          </a:bodyPr>
          <a:lstStyle/>
          <a:p>
            <a:r>
              <a:rPr lang="en-US" altLang="ko-KR" sz="5400" dirty="0"/>
              <a:t>1. </a:t>
            </a:r>
            <a:r>
              <a:rPr lang="ko-KR" altLang="en-US" sz="5400" dirty="0"/>
              <a:t>트리 </a:t>
            </a:r>
            <a:r>
              <a:rPr lang="en-US" altLang="ko-KR" sz="5400" dirty="0"/>
              <a:t>(tree)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697360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A22DD-C5E3-4D63-B543-629D6DCFC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510803"/>
            <a:ext cx="8820272" cy="5339736"/>
          </a:xfrm>
        </p:spPr>
        <p:txBody>
          <a:bodyPr anchor="ctr">
            <a:normAutofit/>
          </a:bodyPr>
          <a:lstStyle/>
          <a:p>
            <a:r>
              <a:rPr lang="en-US" altLang="ko-KR" sz="5400" dirty="0"/>
              <a:t>5. </a:t>
            </a:r>
            <a:r>
              <a:rPr lang="ko-KR" altLang="en-US" sz="5400" dirty="0"/>
              <a:t>삽입</a:t>
            </a:r>
          </a:p>
        </p:txBody>
      </p:sp>
    </p:spTree>
    <p:extLst>
      <p:ext uri="{BB962C8B-B14F-4D97-AF65-F5344CB8AC3E}">
        <p14:creationId xmlns:p14="http://schemas.microsoft.com/office/powerpoint/2010/main" val="497660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136F1056-BBCF-FA7B-5AA0-5B2DCC55EC4D}"/>
              </a:ext>
            </a:extLst>
          </p:cNvPr>
          <p:cNvSpPr/>
          <p:nvPr/>
        </p:nvSpPr>
        <p:spPr>
          <a:xfrm>
            <a:off x="3735812" y="2171054"/>
            <a:ext cx="536896" cy="494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50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D127149-2386-1255-B6B2-FE948C2E8BF7}"/>
              </a:ext>
            </a:extLst>
          </p:cNvPr>
          <p:cNvSpPr/>
          <p:nvPr/>
        </p:nvSpPr>
        <p:spPr>
          <a:xfrm>
            <a:off x="2603297" y="2897881"/>
            <a:ext cx="536896" cy="494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27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E777553-20AA-C4EF-9C98-EF765F2821A3}"/>
              </a:ext>
            </a:extLst>
          </p:cNvPr>
          <p:cNvSpPr/>
          <p:nvPr/>
        </p:nvSpPr>
        <p:spPr>
          <a:xfrm>
            <a:off x="5205285" y="2878526"/>
            <a:ext cx="536896" cy="494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68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2A43226-C5C2-E7E0-EC8E-71E32CB170AD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3061566" y="2593520"/>
            <a:ext cx="752873" cy="376845"/>
          </a:xfrm>
          <a:prstGeom prst="line">
            <a:avLst/>
          </a:prstGeom>
          <a:ln w="254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43C0097-5D75-938D-FF42-ADF4BAEDBD8D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4194081" y="2593520"/>
            <a:ext cx="1089831" cy="357490"/>
          </a:xfrm>
          <a:prstGeom prst="line">
            <a:avLst/>
          </a:prstGeom>
          <a:ln w="254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FCA7BF64-7AB4-F85D-47FB-40233C24ED54}"/>
              </a:ext>
            </a:extLst>
          </p:cNvPr>
          <p:cNvSpPr/>
          <p:nvPr/>
        </p:nvSpPr>
        <p:spPr>
          <a:xfrm>
            <a:off x="1918525" y="3559732"/>
            <a:ext cx="536896" cy="494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127E1FF-C6F5-DCAA-CB4A-0DC72D40570D}"/>
              </a:ext>
            </a:extLst>
          </p:cNvPr>
          <p:cNvSpPr/>
          <p:nvPr/>
        </p:nvSpPr>
        <p:spPr>
          <a:xfrm>
            <a:off x="3341201" y="3559732"/>
            <a:ext cx="536896" cy="494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36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17C19AE-CACB-B22C-ED0D-4B58CEC32326}"/>
              </a:ext>
            </a:extLst>
          </p:cNvPr>
          <p:cNvCxnSpPr>
            <a:cxnSpLocks/>
            <a:endCxn id="10" idx="7"/>
          </p:cNvCxnSpPr>
          <p:nvPr/>
        </p:nvCxnSpPr>
        <p:spPr>
          <a:xfrm flipH="1">
            <a:off x="2376794" y="3274726"/>
            <a:ext cx="273301" cy="357490"/>
          </a:xfrm>
          <a:prstGeom prst="line">
            <a:avLst/>
          </a:prstGeom>
          <a:ln w="254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DF21B2E-7209-1185-C666-C96926F94038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051450" y="3274726"/>
            <a:ext cx="368378" cy="357490"/>
          </a:xfrm>
          <a:prstGeom prst="line">
            <a:avLst/>
          </a:prstGeom>
          <a:ln w="254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68CAD80B-AF70-AC7A-F655-7411988CD76B}"/>
              </a:ext>
            </a:extLst>
          </p:cNvPr>
          <p:cNvSpPr/>
          <p:nvPr/>
        </p:nvSpPr>
        <p:spPr>
          <a:xfrm>
            <a:off x="4527011" y="3561870"/>
            <a:ext cx="536896" cy="494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55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C7B9B46-9B34-C214-2A91-C4D191658702}"/>
              </a:ext>
            </a:extLst>
          </p:cNvPr>
          <p:cNvSpPr/>
          <p:nvPr/>
        </p:nvSpPr>
        <p:spPr>
          <a:xfrm>
            <a:off x="5927974" y="3561870"/>
            <a:ext cx="536896" cy="494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82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91ADAFD-F020-203A-E8A3-0B29D41FA73F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985280" y="3276864"/>
            <a:ext cx="273301" cy="357490"/>
          </a:xfrm>
          <a:prstGeom prst="line">
            <a:avLst/>
          </a:prstGeom>
          <a:ln w="254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B48CEC7-EE43-7BCF-D42A-D8915A94AFA9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5638223" y="3276864"/>
            <a:ext cx="368378" cy="357490"/>
          </a:xfrm>
          <a:prstGeom prst="line">
            <a:avLst/>
          </a:prstGeom>
          <a:ln w="254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D25A139E-F40E-4EA9-3E2D-1BE13C8B9177}"/>
              </a:ext>
            </a:extLst>
          </p:cNvPr>
          <p:cNvSpPr/>
          <p:nvPr/>
        </p:nvSpPr>
        <p:spPr>
          <a:xfrm>
            <a:off x="1259581" y="4278767"/>
            <a:ext cx="536896" cy="494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7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DAE686C-2F39-D717-7936-0B377D4D3EB2}"/>
              </a:ext>
            </a:extLst>
          </p:cNvPr>
          <p:cNvSpPr/>
          <p:nvPr/>
        </p:nvSpPr>
        <p:spPr>
          <a:xfrm>
            <a:off x="2660544" y="4278767"/>
            <a:ext cx="536896" cy="494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19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3AEDCA5-8242-EE89-9FE5-11B6625DA045}"/>
              </a:ext>
            </a:extLst>
          </p:cNvPr>
          <p:cNvCxnSpPr>
            <a:cxnSpLocks/>
            <a:endCxn id="23" idx="7"/>
          </p:cNvCxnSpPr>
          <p:nvPr/>
        </p:nvCxnSpPr>
        <p:spPr>
          <a:xfrm flipH="1">
            <a:off x="1717850" y="3993761"/>
            <a:ext cx="273301" cy="357490"/>
          </a:xfrm>
          <a:prstGeom prst="line">
            <a:avLst/>
          </a:prstGeom>
          <a:ln w="254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B1D893E-EEA8-12A9-DF4C-E3A87228B3B1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370793" y="3993761"/>
            <a:ext cx="368378" cy="357490"/>
          </a:xfrm>
          <a:prstGeom prst="line">
            <a:avLst/>
          </a:prstGeom>
          <a:ln w="254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FDDBE696-FFEC-2C8B-848B-8BE0F76341A6}"/>
              </a:ext>
            </a:extLst>
          </p:cNvPr>
          <p:cNvSpPr/>
          <p:nvPr/>
        </p:nvSpPr>
        <p:spPr>
          <a:xfrm>
            <a:off x="5340483" y="4311386"/>
            <a:ext cx="536896" cy="494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76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66327D0-D468-7FF6-2D6C-B148AFED69C0}"/>
              </a:ext>
            </a:extLst>
          </p:cNvPr>
          <p:cNvCxnSpPr>
            <a:cxnSpLocks/>
            <a:endCxn id="29" idx="7"/>
          </p:cNvCxnSpPr>
          <p:nvPr/>
        </p:nvCxnSpPr>
        <p:spPr>
          <a:xfrm flipH="1">
            <a:off x="5798752" y="4026380"/>
            <a:ext cx="273301" cy="357490"/>
          </a:xfrm>
          <a:prstGeom prst="line">
            <a:avLst/>
          </a:prstGeom>
          <a:ln w="254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F89FDF7-31FB-8D2E-95DF-2413B81301FE}"/>
              </a:ext>
            </a:extLst>
          </p:cNvPr>
          <p:cNvSpPr/>
          <p:nvPr/>
        </p:nvSpPr>
        <p:spPr>
          <a:xfrm>
            <a:off x="1820411" y="763398"/>
            <a:ext cx="1513803" cy="713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삽입 값</a:t>
            </a:r>
            <a:r>
              <a:rPr lang="en-US" altLang="ko-KR" dirty="0">
                <a:solidFill>
                  <a:srgbClr val="FF0000"/>
                </a:solidFill>
              </a:rPr>
              <a:t>: 49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819746D-C313-A5BA-7608-E32893A41DF3}"/>
              </a:ext>
            </a:extLst>
          </p:cNvPr>
          <p:cNvCxnSpPr/>
          <p:nvPr/>
        </p:nvCxnSpPr>
        <p:spPr>
          <a:xfrm flipH="1">
            <a:off x="2928992" y="2418529"/>
            <a:ext cx="680657" cy="36341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466150C-AFA8-3CF6-2D3B-9D933FB19488}"/>
              </a:ext>
            </a:extLst>
          </p:cNvPr>
          <p:cNvCxnSpPr>
            <a:cxnSpLocks/>
          </p:cNvCxnSpPr>
          <p:nvPr/>
        </p:nvCxnSpPr>
        <p:spPr>
          <a:xfrm>
            <a:off x="3170159" y="3216480"/>
            <a:ext cx="287530" cy="28849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B1D515E-0DDA-E1C2-F6E4-6EF3AA1C14CB}"/>
              </a:ext>
            </a:extLst>
          </p:cNvPr>
          <p:cNvSpPr txBox="1"/>
          <p:nvPr/>
        </p:nvSpPr>
        <p:spPr>
          <a:xfrm>
            <a:off x="6824033" y="1209964"/>
            <a:ext cx="4615366" cy="3787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삽입과정 수행 시 가장 먼저 해야 할 일은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노드가 삽입될 위치를 찾는 것입니다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노드가 삽입될 위치를 결정하기 위해</a:t>
            </a:r>
            <a:br>
              <a:rPr lang="en-US" altLang="ko-KR" dirty="0"/>
            </a:br>
            <a:r>
              <a:rPr lang="ko-KR" altLang="en-US" dirty="0"/>
              <a:t>적절한 경로를 따라 내려간 뒤 그 위치의</a:t>
            </a:r>
            <a:br>
              <a:rPr lang="en-US" altLang="ko-KR" dirty="0"/>
            </a:br>
            <a:r>
              <a:rPr lang="ko-KR" altLang="en-US" dirty="0"/>
              <a:t>부모가 되는 노드를 찾습니다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이 부모 노드의 키보다 삽입될 노드의</a:t>
            </a:r>
            <a:br>
              <a:rPr lang="en-US" altLang="ko-KR" dirty="0"/>
            </a:br>
            <a:r>
              <a:rPr lang="ko-KR" altLang="en-US" dirty="0"/>
              <a:t>키가 작으면 왼쪽 자식으로</a:t>
            </a:r>
            <a:r>
              <a:rPr lang="en-US" altLang="ko-KR" dirty="0"/>
              <a:t>, </a:t>
            </a:r>
            <a:r>
              <a:rPr lang="ko-KR" altLang="en-US" dirty="0"/>
              <a:t>크다면</a:t>
            </a:r>
            <a:br>
              <a:rPr lang="en-US" altLang="ko-KR" dirty="0"/>
            </a:br>
            <a:r>
              <a:rPr lang="ko-KR" altLang="en-US" dirty="0"/>
              <a:t>오른쪽 자식으로 삽입합니다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41D75B8-6810-674B-F03C-69B3254E281C}"/>
              </a:ext>
            </a:extLst>
          </p:cNvPr>
          <p:cNvSpPr/>
          <p:nvPr/>
        </p:nvSpPr>
        <p:spPr>
          <a:xfrm>
            <a:off x="4049077" y="4278767"/>
            <a:ext cx="536896" cy="49495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49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2F367F6-8272-627B-276C-49D8A38A4235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3759326" y="3993761"/>
            <a:ext cx="368378" cy="357490"/>
          </a:xfrm>
          <a:prstGeom prst="line">
            <a:avLst/>
          </a:prstGeom>
          <a:ln w="254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81E37F4-111E-B3B2-EABA-1BAB519C4095}"/>
              </a:ext>
            </a:extLst>
          </p:cNvPr>
          <p:cNvSpPr txBox="1"/>
          <p:nvPr/>
        </p:nvSpPr>
        <p:spPr>
          <a:xfrm>
            <a:off x="3652915" y="4806336"/>
            <a:ext cx="1402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FF00"/>
                </a:solidFill>
              </a:rPr>
              <a:t>49 &gt; 36</a:t>
            </a:r>
            <a:br>
              <a:rPr lang="en-US" altLang="ko-KR" dirty="0">
                <a:solidFill>
                  <a:srgbClr val="FFFF00"/>
                </a:solidFill>
              </a:rPr>
            </a:br>
            <a:r>
              <a:rPr lang="ko-KR" altLang="en-US" dirty="0">
                <a:solidFill>
                  <a:srgbClr val="FFFF00"/>
                </a:solidFill>
              </a:rPr>
              <a:t>오른쪽 삽입</a:t>
            </a:r>
          </a:p>
        </p:txBody>
      </p:sp>
    </p:spTree>
    <p:extLst>
      <p:ext uri="{BB962C8B-B14F-4D97-AF65-F5344CB8AC3E}">
        <p14:creationId xmlns:p14="http://schemas.microsoft.com/office/powerpoint/2010/main" val="4068461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A22DD-C5E3-4D63-B543-629D6DCFC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510803"/>
            <a:ext cx="8820272" cy="5339736"/>
          </a:xfrm>
        </p:spPr>
        <p:txBody>
          <a:bodyPr anchor="ctr">
            <a:normAutofit/>
          </a:bodyPr>
          <a:lstStyle/>
          <a:p>
            <a:r>
              <a:rPr lang="en-US" altLang="ko-KR" sz="5400" dirty="0"/>
              <a:t>6. </a:t>
            </a:r>
            <a:r>
              <a:rPr lang="ko-KR" altLang="en-US" sz="540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764602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936F01-F478-15F9-6F1C-77DEFC63997D}"/>
              </a:ext>
            </a:extLst>
          </p:cNvPr>
          <p:cNvSpPr txBox="1"/>
          <p:nvPr/>
        </p:nvSpPr>
        <p:spPr>
          <a:xfrm>
            <a:off x="1143001" y="596207"/>
            <a:ext cx="9905998" cy="863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800" b="1" cap="all" dirty="0">
                <a:latin typeface="+mj-lt"/>
                <a:ea typeface="+mj-ea"/>
                <a:cs typeface="+mj-cs"/>
              </a:rPr>
              <a:t>* </a:t>
            </a:r>
            <a:r>
              <a:rPr lang="ko-KR" altLang="en-US" sz="2800" b="1" cap="all" dirty="0">
                <a:latin typeface="+mj-lt"/>
                <a:ea typeface="+mj-ea"/>
                <a:cs typeface="+mj-cs"/>
              </a:rPr>
              <a:t>노드 삭제 상황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07CD38-5A8C-28A8-FF27-0CD8C08E8DA2}"/>
              </a:ext>
            </a:extLst>
          </p:cNvPr>
          <p:cNvSpPr txBox="1"/>
          <p:nvPr/>
        </p:nvSpPr>
        <p:spPr>
          <a:xfrm>
            <a:off x="2213335" y="2077924"/>
            <a:ext cx="6529352" cy="1294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삭제하려는 노드가 잎 노드일 때 </a:t>
            </a:r>
            <a:r>
              <a:rPr lang="en-US" altLang="ko-KR" dirty="0"/>
              <a:t>(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 err="1"/>
              <a:t>자식노드가</a:t>
            </a:r>
            <a:r>
              <a:rPr lang="ko-KR" altLang="en-US" dirty="0"/>
              <a:t> 없을 경우</a:t>
            </a:r>
            <a:r>
              <a:rPr lang="en-US" altLang="ko-KR" dirty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삭제하려는 노드의 자식이 하나일 때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삭제하려는 노드의 자식이 둘일 때</a:t>
            </a:r>
          </a:p>
        </p:txBody>
      </p:sp>
    </p:spTree>
    <p:extLst>
      <p:ext uri="{BB962C8B-B14F-4D97-AF65-F5344CB8AC3E}">
        <p14:creationId xmlns:p14="http://schemas.microsoft.com/office/powerpoint/2010/main" val="1451809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136F1056-BBCF-FA7B-5AA0-5B2DCC55EC4D}"/>
              </a:ext>
            </a:extLst>
          </p:cNvPr>
          <p:cNvSpPr/>
          <p:nvPr/>
        </p:nvSpPr>
        <p:spPr>
          <a:xfrm>
            <a:off x="3065766" y="1995564"/>
            <a:ext cx="536896" cy="494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50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D127149-2386-1255-B6B2-FE948C2E8BF7}"/>
              </a:ext>
            </a:extLst>
          </p:cNvPr>
          <p:cNvSpPr/>
          <p:nvPr/>
        </p:nvSpPr>
        <p:spPr>
          <a:xfrm>
            <a:off x="1933251" y="2722391"/>
            <a:ext cx="536896" cy="494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27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2A43226-C5C2-E7E0-EC8E-71E32CB170AD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2391520" y="2418030"/>
            <a:ext cx="752873" cy="376845"/>
          </a:xfrm>
          <a:prstGeom prst="line">
            <a:avLst/>
          </a:prstGeom>
          <a:ln w="254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FCA7BF64-7AB4-F85D-47FB-40233C24ED54}"/>
              </a:ext>
            </a:extLst>
          </p:cNvPr>
          <p:cNvSpPr/>
          <p:nvPr/>
        </p:nvSpPr>
        <p:spPr>
          <a:xfrm>
            <a:off x="1248479" y="3384242"/>
            <a:ext cx="536896" cy="494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127E1FF-C6F5-DCAA-CB4A-0DC72D40570D}"/>
              </a:ext>
            </a:extLst>
          </p:cNvPr>
          <p:cNvSpPr/>
          <p:nvPr/>
        </p:nvSpPr>
        <p:spPr>
          <a:xfrm>
            <a:off x="2671155" y="3384242"/>
            <a:ext cx="536896" cy="49495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36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17C19AE-CACB-B22C-ED0D-4B58CEC32326}"/>
              </a:ext>
            </a:extLst>
          </p:cNvPr>
          <p:cNvCxnSpPr>
            <a:cxnSpLocks/>
            <a:endCxn id="10" idx="7"/>
          </p:cNvCxnSpPr>
          <p:nvPr/>
        </p:nvCxnSpPr>
        <p:spPr>
          <a:xfrm flipH="1">
            <a:off x="1706748" y="3099236"/>
            <a:ext cx="273301" cy="357490"/>
          </a:xfrm>
          <a:prstGeom prst="line">
            <a:avLst/>
          </a:prstGeom>
          <a:ln w="254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DF21B2E-7209-1185-C666-C96926F94038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381404" y="3099236"/>
            <a:ext cx="368378" cy="357490"/>
          </a:xfrm>
          <a:prstGeom prst="line">
            <a:avLst/>
          </a:prstGeom>
          <a:ln w="254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F89FDF7-31FB-8D2E-95DF-2413B81301FE}"/>
              </a:ext>
            </a:extLst>
          </p:cNvPr>
          <p:cNvSpPr/>
          <p:nvPr/>
        </p:nvSpPr>
        <p:spPr>
          <a:xfrm>
            <a:off x="1820411" y="763398"/>
            <a:ext cx="1513803" cy="713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삭제 값</a:t>
            </a:r>
            <a:r>
              <a:rPr lang="en-US" altLang="ko-KR" dirty="0">
                <a:solidFill>
                  <a:srgbClr val="FF0000"/>
                </a:solidFill>
              </a:rPr>
              <a:t>: 36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819746D-C313-A5BA-7608-E32893A41DF3}"/>
              </a:ext>
            </a:extLst>
          </p:cNvPr>
          <p:cNvCxnSpPr/>
          <p:nvPr/>
        </p:nvCxnSpPr>
        <p:spPr>
          <a:xfrm flipH="1">
            <a:off x="2258946" y="2243039"/>
            <a:ext cx="680657" cy="36341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466150C-AFA8-3CF6-2D3B-9D933FB19488}"/>
              </a:ext>
            </a:extLst>
          </p:cNvPr>
          <p:cNvCxnSpPr>
            <a:cxnSpLocks/>
          </p:cNvCxnSpPr>
          <p:nvPr/>
        </p:nvCxnSpPr>
        <p:spPr>
          <a:xfrm>
            <a:off x="2500113" y="3040990"/>
            <a:ext cx="287530" cy="28849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B1D515E-0DDA-E1C2-F6E4-6EF3AA1C14CB}"/>
              </a:ext>
            </a:extLst>
          </p:cNvPr>
          <p:cNvSpPr txBox="1"/>
          <p:nvPr/>
        </p:nvSpPr>
        <p:spPr>
          <a:xfrm>
            <a:off x="6496862" y="531178"/>
            <a:ext cx="5044971" cy="3094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rgbClr val="92D050"/>
                </a:solidFill>
              </a:rPr>
              <a:t>상황</a:t>
            </a:r>
            <a:r>
              <a:rPr lang="en-US" altLang="ko-KR" sz="2400" b="1" dirty="0">
                <a:solidFill>
                  <a:srgbClr val="92D050"/>
                </a:solidFill>
              </a:rPr>
              <a:t>1: </a:t>
            </a:r>
            <a:r>
              <a:rPr lang="ko-KR" altLang="en-US" sz="2400" b="1" dirty="0">
                <a:solidFill>
                  <a:srgbClr val="92D050"/>
                </a:solidFill>
              </a:rPr>
              <a:t>삭제하려는 노드가 잎 노드</a:t>
            </a:r>
            <a:endParaRPr lang="en-US" altLang="ko-KR" sz="2400" b="1" dirty="0">
              <a:solidFill>
                <a:srgbClr val="92D05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삭제 노드의 </a:t>
            </a:r>
            <a:r>
              <a:rPr lang="ko-KR" altLang="en-US" dirty="0" err="1"/>
              <a:t>부모노드를</a:t>
            </a:r>
            <a:r>
              <a:rPr lang="ko-KR" altLang="en-US" dirty="0"/>
              <a:t> 찾아 삭제 노드를</a:t>
            </a:r>
            <a:br>
              <a:rPr lang="en-US" altLang="ko-KR" dirty="0"/>
            </a:br>
            <a:r>
              <a:rPr lang="ko-KR" altLang="en-US" dirty="0"/>
              <a:t>가리키는 링크를 </a:t>
            </a:r>
            <a:r>
              <a:rPr lang="en-US" altLang="ko-KR" dirty="0"/>
              <a:t>null</a:t>
            </a:r>
            <a:r>
              <a:rPr lang="ko-KR" altLang="en-US" dirty="0"/>
              <a:t>로 만들면 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만약 삭제 대상이 </a:t>
            </a:r>
            <a:r>
              <a:rPr lang="ko-KR" altLang="en-US" dirty="0" err="1"/>
              <a:t>루트노드라면</a:t>
            </a:r>
            <a:r>
              <a:rPr lang="ko-KR" altLang="en-US" dirty="0"/>
              <a:t> 루트를 </a:t>
            </a:r>
            <a:r>
              <a:rPr lang="en-US" altLang="ko-KR" dirty="0"/>
              <a:t>null</a:t>
            </a:r>
            <a:br>
              <a:rPr lang="en-US" altLang="ko-KR" dirty="0"/>
            </a:br>
            <a:r>
              <a:rPr lang="ko-KR" altLang="en-US" dirty="0"/>
              <a:t>로 만들어 트리를 삭제한다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81E37F4-111E-B3B2-EABA-1BAB519C4095}"/>
              </a:ext>
            </a:extLst>
          </p:cNvPr>
          <p:cNvSpPr txBox="1"/>
          <p:nvPr/>
        </p:nvSpPr>
        <p:spPr>
          <a:xfrm>
            <a:off x="1484587" y="4320390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FF00"/>
                </a:solidFill>
              </a:rPr>
              <a:t>&lt; </a:t>
            </a:r>
            <a:r>
              <a:rPr lang="ko-KR" altLang="en-US" dirty="0">
                <a:solidFill>
                  <a:srgbClr val="FFFF00"/>
                </a:solidFill>
              </a:rPr>
              <a:t>삭제 전 </a:t>
            </a:r>
            <a:r>
              <a:rPr lang="en-US" altLang="ko-KR" dirty="0">
                <a:solidFill>
                  <a:srgbClr val="FFFF00"/>
                </a:solidFill>
              </a:rPr>
              <a:t>&gt;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8B01428C-7AB8-14BA-6DEC-8197145B3BA8}"/>
              </a:ext>
            </a:extLst>
          </p:cNvPr>
          <p:cNvSpPr/>
          <p:nvPr/>
        </p:nvSpPr>
        <p:spPr>
          <a:xfrm>
            <a:off x="5959966" y="1995564"/>
            <a:ext cx="536896" cy="494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50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152121FE-F315-4110-C439-ACA3136DC074}"/>
              </a:ext>
            </a:extLst>
          </p:cNvPr>
          <p:cNvSpPr/>
          <p:nvPr/>
        </p:nvSpPr>
        <p:spPr>
          <a:xfrm>
            <a:off x="4827451" y="2722391"/>
            <a:ext cx="536896" cy="494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27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D14C49-B59A-6CD1-F671-489D318978E7}"/>
              </a:ext>
            </a:extLst>
          </p:cNvPr>
          <p:cNvCxnSpPr>
            <a:cxnSpLocks/>
            <a:stCxn id="28" idx="3"/>
            <a:endCxn id="32" idx="7"/>
          </p:cNvCxnSpPr>
          <p:nvPr/>
        </p:nvCxnSpPr>
        <p:spPr>
          <a:xfrm flipH="1">
            <a:off x="5285720" y="2418030"/>
            <a:ext cx="752873" cy="376845"/>
          </a:xfrm>
          <a:prstGeom prst="line">
            <a:avLst/>
          </a:prstGeom>
          <a:ln w="254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D4F75DDD-4FD8-CED3-5172-BDBB8A08A4F5}"/>
              </a:ext>
            </a:extLst>
          </p:cNvPr>
          <p:cNvSpPr/>
          <p:nvPr/>
        </p:nvSpPr>
        <p:spPr>
          <a:xfrm>
            <a:off x="4142679" y="3384242"/>
            <a:ext cx="536896" cy="494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07F6B58-B55E-7215-3F67-3C5CE548A0E2}"/>
              </a:ext>
            </a:extLst>
          </p:cNvPr>
          <p:cNvSpPr/>
          <p:nvPr/>
        </p:nvSpPr>
        <p:spPr>
          <a:xfrm>
            <a:off x="5894417" y="4010106"/>
            <a:ext cx="536896" cy="49495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36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2B87DF6-5C22-5C63-526D-C871EC5DC125}"/>
              </a:ext>
            </a:extLst>
          </p:cNvPr>
          <p:cNvCxnSpPr>
            <a:cxnSpLocks/>
            <a:endCxn id="39" idx="7"/>
          </p:cNvCxnSpPr>
          <p:nvPr/>
        </p:nvCxnSpPr>
        <p:spPr>
          <a:xfrm flipH="1">
            <a:off x="4600948" y="3099236"/>
            <a:ext cx="273301" cy="357490"/>
          </a:xfrm>
          <a:prstGeom prst="line">
            <a:avLst/>
          </a:prstGeom>
          <a:ln w="254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4ED6BF8-8881-0892-0D34-E900AF8B45C7}"/>
              </a:ext>
            </a:extLst>
          </p:cNvPr>
          <p:cNvCxnSpPr/>
          <p:nvPr/>
        </p:nvCxnSpPr>
        <p:spPr>
          <a:xfrm flipH="1">
            <a:off x="5153146" y="2243039"/>
            <a:ext cx="680657" cy="36341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4374950-894D-4DBA-C15D-166001D08B7B}"/>
              </a:ext>
            </a:extLst>
          </p:cNvPr>
          <p:cNvCxnSpPr>
            <a:cxnSpLocks/>
          </p:cNvCxnSpPr>
          <p:nvPr/>
        </p:nvCxnSpPr>
        <p:spPr>
          <a:xfrm>
            <a:off x="5394313" y="3040990"/>
            <a:ext cx="287530" cy="28849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0A7AEBB-E1CF-2E01-C05F-14CDD42036B8}"/>
              </a:ext>
            </a:extLst>
          </p:cNvPr>
          <p:cNvSpPr txBox="1"/>
          <p:nvPr/>
        </p:nvSpPr>
        <p:spPr>
          <a:xfrm>
            <a:off x="4378787" y="4320390"/>
            <a:ext cx="1377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FF00"/>
                </a:solidFill>
              </a:rPr>
              <a:t>&lt; </a:t>
            </a:r>
            <a:r>
              <a:rPr lang="ko-KR" altLang="en-US" dirty="0">
                <a:solidFill>
                  <a:srgbClr val="FFFF00"/>
                </a:solidFill>
              </a:rPr>
              <a:t>삭제 후 </a:t>
            </a:r>
            <a:r>
              <a:rPr lang="en-US" altLang="ko-KR" dirty="0">
                <a:solidFill>
                  <a:srgbClr val="FFFF00"/>
                </a:solidFill>
              </a:rPr>
              <a:t>&gt;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B1F1D9DE-C7DC-FB97-F325-4CA9D71CF22E}"/>
              </a:ext>
            </a:extLst>
          </p:cNvPr>
          <p:cNvSpPr/>
          <p:nvPr/>
        </p:nvSpPr>
        <p:spPr>
          <a:xfrm>
            <a:off x="5586437" y="3384242"/>
            <a:ext cx="575275" cy="494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null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8A4B24AA-AB70-3A9F-0C5A-C6BB6F59D5A1}"/>
              </a:ext>
            </a:extLst>
          </p:cNvPr>
          <p:cNvCxnSpPr>
            <a:cxnSpLocks/>
          </p:cNvCxnSpPr>
          <p:nvPr/>
        </p:nvCxnSpPr>
        <p:spPr>
          <a:xfrm>
            <a:off x="5261155" y="3150739"/>
            <a:ext cx="368378" cy="357490"/>
          </a:xfrm>
          <a:prstGeom prst="line">
            <a:avLst/>
          </a:prstGeom>
          <a:ln w="254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194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AF89FDF7-31FB-8D2E-95DF-2413B81301FE}"/>
              </a:ext>
            </a:extLst>
          </p:cNvPr>
          <p:cNvSpPr/>
          <p:nvPr/>
        </p:nvSpPr>
        <p:spPr>
          <a:xfrm>
            <a:off x="1820411" y="763398"/>
            <a:ext cx="1513803" cy="713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삭제 값</a:t>
            </a:r>
            <a:r>
              <a:rPr lang="en-US" altLang="ko-KR" dirty="0">
                <a:solidFill>
                  <a:srgbClr val="FF0000"/>
                </a:solidFill>
              </a:rPr>
              <a:t>: 82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1D515E-0DDA-E1C2-F6E4-6EF3AA1C14CB}"/>
              </a:ext>
            </a:extLst>
          </p:cNvPr>
          <p:cNvSpPr txBox="1"/>
          <p:nvPr/>
        </p:nvSpPr>
        <p:spPr>
          <a:xfrm>
            <a:off x="6496862" y="531178"/>
            <a:ext cx="4884671" cy="32331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rgbClr val="92D050"/>
                </a:solidFill>
              </a:rPr>
              <a:t>상황</a:t>
            </a:r>
            <a:r>
              <a:rPr lang="en-US" altLang="ko-KR" sz="2400" b="1" dirty="0">
                <a:solidFill>
                  <a:srgbClr val="92D050"/>
                </a:solidFill>
              </a:rPr>
              <a:t>2: </a:t>
            </a:r>
            <a:r>
              <a:rPr lang="ko-KR" altLang="en-US" sz="2400" b="1" dirty="0">
                <a:solidFill>
                  <a:srgbClr val="92D050"/>
                </a:solidFill>
              </a:rPr>
              <a:t>삭제하려는 노드의 </a:t>
            </a:r>
            <a:br>
              <a:rPr lang="en-US" altLang="ko-KR" sz="2400" b="1" dirty="0">
                <a:solidFill>
                  <a:srgbClr val="92D050"/>
                </a:solidFill>
              </a:rPr>
            </a:br>
            <a:r>
              <a:rPr lang="en-US" altLang="ko-KR" sz="2400" b="1" dirty="0">
                <a:solidFill>
                  <a:srgbClr val="92D050"/>
                </a:solidFill>
              </a:rPr>
              <a:t>             </a:t>
            </a:r>
            <a:r>
              <a:rPr lang="ko-KR" altLang="en-US" sz="2400" b="1" dirty="0">
                <a:solidFill>
                  <a:srgbClr val="92D050"/>
                </a:solidFill>
              </a:rPr>
              <a:t>자식이 하나일 때</a:t>
            </a:r>
            <a:endParaRPr lang="en-US" altLang="ko-KR" sz="2400" b="1" dirty="0">
              <a:solidFill>
                <a:srgbClr val="92D05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삭제하려는 노드의 </a:t>
            </a:r>
            <a:r>
              <a:rPr lang="ko-KR" altLang="en-US" dirty="0" err="1"/>
              <a:t>자식노드와</a:t>
            </a:r>
            <a:r>
              <a:rPr lang="ko-KR" altLang="en-US" dirty="0"/>
              <a:t> </a:t>
            </a:r>
            <a:r>
              <a:rPr lang="ko-KR" altLang="en-US" dirty="0" err="1"/>
              <a:t>부모노드를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바로 이어준다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만약 삭제 대상이 </a:t>
            </a:r>
            <a:r>
              <a:rPr lang="ko-KR" altLang="en-US" dirty="0" err="1"/>
              <a:t>루트노드라면</a:t>
            </a:r>
            <a:r>
              <a:rPr lang="ko-KR" altLang="en-US" dirty="0"/>
              <a:t> 그 자식을</a:t>
            </a:r>
            <a:br>
              <a:rPr lang="en-US" altLang="ko-KR" dirty="0"/>
            </a:br>
            <a:r>
              <a:rPr lang="ko-KR" altLang="en-US" dirty="0"/>
              <a:t>새로운 </a:t>
            </a:r>
            <a:r>
              <a:rPr lang="ko-KR" altLang="en-US" dirty="0" err="1"/>
              <a:t>루트노드로</a:t>
            </a:r>
            <a:r>
              <a:rPr lang="ko-KR" altLang="en-US" dirty="0"/>
              <a:t> 만들어준다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81E37F4-111E-B3B2-EABA-1BAB519C4095}"/>
              </a:ext>
            </a:extLst>
          </p:cNvPr>
          <p:cNvSpPr txBox="1"/>
          <p:nvPr/>
        </p:nvSpPr>
        <p:spPr>
          <a:xfrm>
            <a:off x="1484587" y="4320390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FF00"/>
                </a:solidFill>
              </a:rPr>
              <a:t>&lt; </a:t>
            </a:r>
            <a:r>
              <a:rPr lang="ko-KR" altLang="en-US" dirty="0">
                <a:solidFill>
                  <a:srgbClr val="FFFF00"/>
                </a:solidFill>
              </a:rPr>
              <a:t>삭제 전 </a:t>
            </a:r>
            <a:r>
              <a:rPr lang="en-US" altLang="ko-KR" dirty="0">
                <a:solidFill>
                  <a:srgbClr val="FFFF00"/>
                </a:solidFill>
              </a:rPr>
              <a:t>&gt;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A7AEBB-E1CF-2E01-C05F-14CDD42036B8}"/>
              </a:ext>
            </a:extLst>
          </p:cNvPr>
          <p:cNvSpPr txBox="1"/>
          <p:nvPr/>
        </p:nvSpPr>
        <p:spPr>
          <a:xfrm>
            <a:off x="4378787" y="4320390"/>
            <a:ext cx="1377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FF00"/>
                </a:solidFill>
              </a:rPr>
              <a:t>&lt; </a:t>
            </a:r>
            <a:r>
              <a:rPr lang="ko-KR" altLang="en-US" dirty="0">
                <a:solidFill>
                  <a:srgbClr val="FFFF00"/>
                </a:solidFill>
              </a:rPr>
              <a:t>삭제 후 </a:t>
            </a:r>
            <a:r>
              <a:rPr lang="en-US" altLang="ko-KR" dirty="0">
                <a:solidFill>
                  <a:srgbClr val="FFFF00"/>
                </a:solidFill>
              </a:rPr>
              <a:t>&gt;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35F4790-9A49-5DFE-EA28-70C2DFAEF0AD}"/>
              </a:ext>
            </a:extLst>
          </p:cNvPr>
          <p:cNvSpPr/>
          <p:nvPr/>
        </p:nvSpPr>
        <p:spPr>
          <a:xfrm>
            <a:off x="897844" y="1580785"/>
            <a:ext cx="536896" cy="494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50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CB15D1B-9EF2-8988-72CC-1AAF718E1E54}"/>
              </a:ext>
            </a:extLst>
          </p:cNvPr>
          <p:cNvSpPr/>
          <p:nvPr/>
        </p:nvSpPr>
        <p:spPr>
          <a:xfrm>
            <a:off x="2367317" y="2288257"/>
            <a:ext cx="536896" cy="494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68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37565B9-FF1E-8EC7-810A-FA96E69C9D74}"/>
              </a:ext>
            </a:extLst>
          </p:cNvPr>
          <p:cNvCxnSpPr>
            <a:cxnSpLocks/>
            <a:stCxn id="25" idx="5"/>
            <a:endCxn id="26" idx="1"/>
          </p:cNvCxnSpPr>
          <p:nvPr/>
        </p:nvCxnSpPr>
        <p:spPr>
          <a:xfrm>
            <a:off x="1356113" y="2003251"/>
            <a:ext cx="1089831" cy="357490"/>
          </a:xfrm>
          <a:prstGeom prst="line">
            <a:avLst/>
          </a:prstGeom>
          <a:ln w="254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F910644C-2E80-7012-FDB5-97938DE2582C}"/>
              </a:ext>
            </a:extLst>
          </p:cNvPr>
          <p:cNvSpPr/>
          <p:nvPr/>
        </p:nvSpPr>
        <p:spPr>
          <a:xfrm>
            <a:off x="1689043" y="2971601"/>
            <a:ext cx="536896" cy="494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55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973D75D-BFDE-0FBC-F9B8-264A9117DEEF}"/>
              </a:ext>
            </a:extLst>
          </p:cNvPr>
          <p:cNvCxnSpPr>
            <a:cxnSpLocks/>
            <a:endCxn id="29" idx="7"/>
          </p:cNvCxnSpPr>
          <p:nvPr/>
        </p:nvCxnSpPr>
        <p:spPr>
          <a:xfrm flipH="1">
            <a:off x="2147312" y="2686595"/>
            <a:ext cx="273301" cy="357490"/>
          </a:xfrm>
          <a:prstGeom prst="line">
            <a:avLst/>
          </a:prstGeom>
          <a:ln w="254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7AF67A3-985C-4EE9-8825-9FA3AA63D5CD}"/>
              </a:ext>
            </a:extLst>
          </p:cNvPr>
          <p:cNvCxnSpPr>
            <a:cxnSpLocks/>
          </p:cNvCxnSpPr>
          <p:nvPr/>
        </p:nvCxnSpPr>
        <p:spPr>
          <a:xfrm>
            <a:off x="2800255" y="2686595"/>
            <a:ext cx="368378" cy="357490"/>
          </a:xfrm>
          <a:prstGeom prst="line">
            <a:avLst/>
          </a:prstGeom>
          <a:ln w="254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996F0419-4E10-3ABB-4F02-8FBC66F5A803}"/>
              </a:ext>
            </a:extLst>
          </p:cNvPr>
          <p:cNvSpPr/>
          <p:nvPr/>
        </p:nvSpPr>
        <p:spPr>
          <a:xfrm>
            <a:off x="2502515" y="3721117"/>
            <a:ext cx="536896" cy="4949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76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895AF0B-C388-8BDF-9654-6B037F9BE0C6}"/>
              </a:ext>
            </a:extLst>
          </p:cNvPr>
          <p:cNvCxnSpPr>
            <a:cxnSpLocks/>
            <a:endCxn id="37" idx="7"/>
          </p:cNvCxnSpPr>
          <p:nvPr/>
        </p:nvCxnSpPr>
        <p:spPr>
          <a:xfrm flipH="1">
            <a:off x="2960784" y="3436111"/>
            <a:ext cx="273301" cy="357490"/>
          </a:xfrm>
          <a:prstGeom prst="line">
            <a:avLst/>
          </a:prstGeom>
          <a:ln w="254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CF15476C-6643-C2CA-B941-FD60876FE29F}"/>
              </a:ext>
            </a:extLst>
          </p:cNvPr>
          <p:cNvSpPr/>
          <p:nvPr/>
        </p:nvSpPr>
        <p:spPr>
          <a:xfrm>
            <a:off x="3039411" y="2992623"/>
            <a:ext cx="536896" cy="49495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82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A21563A-A638-F4F7-AEDD-A60CB9BF19DD}"/>
              </a:ext>
            </a:extLst>
          </p:cNvPr>
          <p:cNvCxnSpPr>
            <a:cxnSpLocks/>
          </p:cNvCxnSpPr>
          <p:nvPr/>
        </p:nvCxnSpPr>
        <p:spPr>
          <a:xfrm flipV="1">
            <a:off x="3168633" y="3481752"/>
            <a:ext cx="407674" cy="53606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>
            <a:extLst>
              <a:ext uri="{FF2B5EF4-FFF2-40B4-BE49-F238E27FC236}">
                <a16:creationId xmlns:a16="http://schemas.microsoft.com/office/drawing/2014/main" id="{47B48D2C-7BFD-FA6F-06C0-1CFD15FBE0EE}"/>
              </a:ext>
            </a:extLst>
          </p:cNvPr>
          <p:cNvSpPr/>
          <p:nvPr/>
        </p:nvSpPr>
        <p:spPr>
          <a:xfrm>
            <a:off x="3317576" y="1506480"/>
            <a:ext cx="536896" cy="494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50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35651146-3274-4389-89E4-7BC4819F1AF5}"/>
              </a:ext>
            </a:extLst>
          </p:cNvPr>
          <p:cNvSpPr/>
          <p:nvPr/>
        </p:nvSpPr>
        <p:spPr>
          <a:xfrm>
            <a:off x="4787049" y="2213952"/>
            <a:ext cx="536896" cy="494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68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0CD990F1-FB2B-FB05-6208-A54B062EED70}"/>
              </a:ext>
            </a:extLst>
          </p:cNvPr>
          <p:cNvCxnSpPr>
            <a:cxnSpLocks/>
            <a:stCxn id="59" idx="5"/>
            <a:endCxn id="60" idx="1"/>
          </p:cNvCxnSpPr>
          <p:nvPr/>
        </p:nvCxnSpPr>
        <p:spPr>
          <a:xfrm>
            <a:off x="3775845" y="1928946"/>
            <a:ext cx="1089831" cy="357490"/>
          </a:xfrm>
          <a:prstGeom prst="line">
            <a:avLst/>
          </a:prstGeom>
          <a:ln w="254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14567DAB-2F33-353B-C37C-D530A10BDD61}"/>
              </a:ext>
            </a:extLst>
          </p:cNvPr>
          <p:cNvSpPr/>
          <p:nvPr/>
        </p:nvSpPr>
        <p:spPr>
          <a:xfrm>
            <a:off x="4108775" y="2897296"/>
            <a:ext cx="536896" cy="494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55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A9A2E8C3-973B-D1FF-0485-2DD1EB1B775D}"/>
              </a:ext>
            </a:extLst>
          </p:cNvPr>
          <p:cNvCxnSpPr>
            <a:cxnSpLocks/>
            <a:endCxn id="62" idx="7"/>
          </p:cNvCxnSpPr>
          <p:nvPr/>
        </p:nvCxnSpPr>
        <p:spPr>
          <a:xfrm flipH="1">
            <a:off x="4567044" y="2612290"/>
            <a:ext cx="273301" cy="357490"/>
          </a:xfrm>
          <a:prstGeom prst="line">
            <a:avLst/>
          </a:prstGeom>
          <a:ln w="254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115DF20B-A6B0-6B67-ED59-66E9CC39E470}"/>
              </a:ext>
            </a:extLst>
          </p:cNvPr>
          <p:cNvCxnSpPr>
            <a:cxnSpLocks/>
          </p:cNvCxnSpPr>
          <p:nvPr/>
        </p:nvCxnSpPr>
        <p:spPr>
          <a:xfrm>
            <a:off x="5219987" y="2612290"/>
            <a:ext cx="368378" cy="357490"/>
          </a:xfrm>
          <a:prstGeom prst="line">
            <a:avLst/>
          </a:prstGeom>
          <a:ln w="254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5" name="타원 64">
            <a:extLst>
              <a:ext uri="{FF2B5EF4-FFF2-40B4-BE49-F238E27FC236}">
                <a16:creationId xmlns:a16="http://schemas.microsoft.com/office/drawing/2014/main" id="{04758A9C-D0D9-F3FE-3295-948882749AFD}"/>
              </a:ext>
            </a:extLst>
          </p:cNvPr>
          <p:cNvSpPr/>
          <p:nvPr/>
        </p:nvSpPr>
        <p:spPr>
          <a:xfrm>
            <a:off x="5400156" y="2943190"/>
            <a:ext cx="536896" cy="4949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76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CD3DBE4E-39F3-8701-7D3E-6042A0B02DFB}"/>
              </a:ext>
            </a:extLst>
          </p:cNvPr>
          <p:cNvSpPr/>
          <p:nvPr/>
        </p:nvSpPr>
        <p:spPr>
          <a:xfrm>
            <a:off x="5756088" y="3749785"/>
            <a:ext cx="536896" cy="49495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82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9465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1D515E-0DDA-E1C2-F6E4-6EF3AA1C14CB}"/>
              </a:ext>
            </a:extLst>
          </p:cNvPr>
          <p:cNvSpPr txBox="1"/>
          <p:nvPr/>
        </p:nvSpPr>
        <p:spPr>
          <a:xfrm>
            <a:off x="1431636" y="531178"/>
            <a:ext cx="9949897" cy="3510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rgbClr val="92D050"/>
                </a:solidFill>
              </a:rPr>
              <a:t>상황</a:t>
            </a:r>
            <a:r>
              <a:rPr lang="en-US" altLang="ko-KR" sz="2400" b="1" dirty="0">
                <a:solidFill>
                  <a:srgbClr val="92D050"/>
                </a:solidFill>
              </a:rPr>
              <a:t>3: </a:t>
            </a:r>
            <a:r>
              <a:rPr lang="ko-KR" altLang="en-US" sz="2400" b="1" dirty="0">
                <a:solidFill>
                  <a:srgbClr val="92D050"/>
                </a:solidFill>
              </a:rPr>
              <a:t>삭제하려는 노드의 자식이 둘일 때</a:t>
            </a:r>
            <a:endParaRPr lang="en-US" altLang="ko-KR" sz="2400" b="1" dirty="0">
              <a:solidFill>
                <a:srgbClr val="92D05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이 상황은 이전의 두 상황과는 다르게 복잡합니다</a:t>
            </a:r>
            <a:r>
              <a:rPr lang="en-US" altLang="ko-KR" dirty="0"/>
              <a:t>. </a:t>
            </a:r>
            <a:r>
              <a:rPr lang="ko-KR" altLang="en-US" dirty="0"/>
              <a:t>삭제하려는 노드의 자식 중 하나로</a:t>
            </a:r>
            <a:br>
              <a:rPr lang="en-US" altLang="ko-KR" dirty="0"/>
            </a:br>
            <a:r>
              <a:rPr lang="ko-KR" altLang="en-US" dirty="0"/>
              <a:t>그 위치를 대체할 수 없기 때문입니다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이 상황을 해결하기 위해 가장 먼저해야 하는 일은 삭제될 노드의 위치를 채워줄</a:t>
            </a:r>
            <a:br>
              <a:rPr lang="en-US" altLang="ko-KR" dirty="0"/>
            </a:br>
            <a:r>
              <a:rPr lang="ko-KR" altLang="en-US" dirty="0"/>
              <a:t>올바른 </a:t>
            </a:r>
            <a:r>
              <a:rPr lang="ko-KR" altLang="en-US" dirty="0" err="1"/>
              <a:t>후보노드를</a:t>
            </a:r>
            <a:r>
              <a:rPr lang="ko-KR" altLang="en-US" dirty="0"/>
              <a:t> 찾는 것입니다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삭제될 노드보다 큰 </a:t>
            </a:r>
            <a:r>
              <a:rPr lang="ko-KR" altLang="en-US" dirty="0" err="1"/>
              <a:t>키값을</a:t>
            </a:r>
            <a:r>
              <a:rPr lang="ko-KR" altLang="en-US" dirty="0"/>
              <a:t> 가진 노드 중 가장 작은 키 값을 갖는 노드가 </a:t>
            </a:r>
            <a:r>
              <a:rPr lang="ko-KR" altLang="en-US" dirty="0" err="1"/>
              <a:t>후보노드로</a:t>
            </a:r>
            <a:br>
              <a:rPr lang="en-US" altLang="ko-KR" dirty="0"/>
            </a:br>
            <a:r>
              <a:rPr lang="ko-KR" altLang="en-US" dirty="0"/>
              <a:t>선정됩니다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8353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AF89FDF7-31FB-8D2E-95DF-2413B81301FE}"/>
              </a:ext>
            </a:extLst>
          </p:cNvPr>
          <p:cNvSpPr/>
          <p:nvPr/>
        </p:nvSpPr>
        <p:spPr>
          <a:xfrm>
            <a:off x="1820411" y="763398"/>
            <a:ext cx="1513803" cy="713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삭제 값</a:t>
            </a:r>
            <a:r>
              <a:rPr lang="en-US" altLang="ko-KR" dirty="0">
                <a:solidFill>
                  <a:srgbClr val="FF0000"/>
                </a:solidFill>
              </a:rPr>
              <a:t>: 50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1D515E-0DDA-E1C2-F6E4-6EF3AA1C14CB}"/>
              </a:ext>
            </a:extLst>
          </p:cNvPr>
          <p:cNvSpPr txBox="1"/>
          <p:nvPr/>
        </p:nvSpPr>
        <p:spPr>
          <a:xfrm>
            <a:off x="6496862" y="531178"/>
            <a:ext cx="5027338" cy="1848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>
                <a:solidFill>
                  <a:srgbClr val="92D050"/>
                </a:solidFill>
              </a:rPr>
              <a:t>삭제노드를</a:t>
            </a:r>
            <a:r>
              <a:rPr lang="ko-KR" altLang="en-US" sz="2400" b="1" dirty="0">
                <a:solidFill>
                  <a:srgbClr val="92D050"/>
                </a:solidFill>
              </a:rPr>
              <a:t> 대체할 </a:t>
            </a:r>
            <a:r>
              <a:rPr lang="ko-KR" altLang="en-US" sz="2400" b="1" dirty="0" err="1">
                <a:solidFill>
                  <a:srgbClr val="92D050"/>
                </a:solidFill>
              </a:rPr>
              <a:t>후보노드</a:t>
            </a:r>
            <a:r>
              <a:rPr lang="ko-KR" altLang="en-US" sz="2400" b="1" dirty="0">
                <a:solidFill>
                  <a:srgbClr val="92D050"/>
                </a:solidFill>
              </a:rPr>
              <a:t> 찾기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삭제될 노드보다 큰 값을 가진 노드 중</a:t>
            </a:r>
            <a:br>
              <a:rPr lang="en-US" altLang="ko-KR" dirty="0"/>
            </a:br>
            <a:r>
              <a:rPr lang="en-US" altLang="ko-KR" dirty="0"/>
              <a:t>(68, 55, 82, 76)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가장 최소값</a:t>
            </a:r>
            <a:r>
              <a:rPr lang="en-US" altLang="ko-KR" dirty="0"/>
              <a:t>(55)</a:t>
            </a:r>
            <a:r>
              <a:rPr lang="ko-KR" altLang="en-US" dirty="0"/>
              <a:t> 노드가 </a:t>
            </a:r>
            <a:r>
              <a:rPr lang="ko-KR" altLang="en-US" dirty="0" err="1"/>
              <a:t>후보가된다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A7AEBB-E1CF-2E01-C05F-14CDD42036B8}"/>
              </a:ext>
            </a:extLst>
          </p:cNvPr>
          <p:cNvSpPr txBox="1"/>
          <p:nvPr/>
        </p:nvSpPr>
        <p:spPr>
          <a:xfrm>
            <a:off x="2887326" y="2624659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FF00"/>
                </a:solidFill>
              </a:rPr>
              <a:t>&lt; </a:t>
            </a:r>
            <a:r>
              <a:rPr lang="ko-KR" altLang="en-US" dirty="0">
                <a:solidFill>
                  <a:srgbClr val="FFFF00"/>
                </a:solidFill>
              </a:rPr>
              <a:t>후보 노드 </a:t>
            </a:r>
            <a:r>
              <a:rPr lang="en-US" altLang="ko-KR" dirty="0">
                <a:solidFill>
                  <a:srgbClr val="FFFF00"/>
                </a:solidFill>
              </a:rPr>
              <a:t>&gt;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47B48D2C-7BFD-FA6F-06C0-1CFD15FBE0EE}"/>
              </a:ext>
            </a:extLst>
          </p:cNvPr>
          <p:cNvSpPr/>
          <p:nvPr/>
        </p:nvSpPr>
        <p:spPr>
          <a:xfrm>
            <a:off x="3317576" y="1506480"/>
            <a:ext cx="536896" cy="49495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50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35651146-3274-4389-89E4-7BC4819F1AF5}"/>
              </a:ext>
            </a:extLst>
          </p:cNvPr>
          <p:cNvSpPr/>
          <p:nvPr/>
        </p:nvSpPr>
        <p:spPr>
          <a:xfrm>
            <a:off x="4787049" y="2213952"/>
            <a:ext cx="536896" cy="494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68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0CD990F1-FB2B-FB05-6208-A54B062EED70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3825706" y="1844703"/>
            <a:ext cx="1039970" cy="441733"/>
          </a:xfrm>
          <a:prstGeom prst="line">
            <a:avLst/>
          </a:prstGeom>
          <a:ln w="254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14567DAB-2F33-353B-C37C-D530A10BDD61}"/>
              </a:ext>
            </a:extLst>
          </p:cNvPr>
          <p:cNvSpPr/>
          <p:nvPr/>
        </p:nvSpPr>
        <p:spPr>
          <a:xfrm>
            <a:off x="4108775" y="2897296"/>
            <a:ext cx="536896" cy="49495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55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A9A2E8C3-973B-D1FF-0485-2DD1EB1B775D}"/>
              </a:ext>
            </a:extLst>
          </p:cNvPr>
          <p:cNvCxnSpPr>
            <a:cxnSpLocks/>
            <a:endCxn id="62" idx="7"/>
          </p:cNvCxnSpPr>
          <p:nvPr/>
        </p:nvCxnSpPr>
        <p:spPr>
          <a:xfrm flipH="1">
            <a:off x="4567044" y="2612290"/>
            <a:ext cx="273301" cy="357490"/>
          </a:xfrm>
          <a:prstGeom prst="line">
            <a:avLst/>
          </a:prstGeom>
          <a:ln w="254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115DF20B-A6B0-6B67-ED59-66E9CC39E470}"/>
              </a:ext>
            </a:extLst>
          </p:cNvPr>
          <p:cNvCxnSpPr>
            <a:cxnSpLocks/>
          </p:cNvCxnSpPr>
          <p:nvPr/>
        </p:nvCxnSpPr>
        <p:spPr>
          <a:xfrm>
            <a:off x="5219987" y="2612290"/>
            <a:ext cx="368378" cy="357490"/>
          </a:xfrm>
          <a:prstGeom prst="line">
            <a:avLst/>
          </a:prstGeom>
          <a:ln w="254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89C8D529-2347-45A7-809F-C1A71AB8B8D7}"/>
              </a:ext>
            </a:extLst>
          </p:cNvPr>
          <p:cNvSpPr/>
          <p:nvPr/>
        </p:nvSpPr>
        <p:spPr>
          <a:xfrm>
            <a:off x="2123072" y="2117340"/>
            <a:ext cx="536896" cy="494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27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83C52BF-5195-8CD6-5C5F-E90FA45DBF7A}"/>
              </a:ext>
            </a:extLst>
          </p:cNvPr>
          <p:cNvCxnSpPr>
            <a:cxnSpLocks/>
            <a:endCxn id="24" idx="7"/>
          </p:cNvCxnSpPr>
          <p:nvPr/>
        </p:nvCxnSpPr>
        <p:spPr>
          <a:xfrm flipH="1">
            <a:off x="2581341" y="1812979"/>
            <a:ext cx="752873" cy="376845"/>
          </a:xfrm>
          <a:prstGeom prst="line">
            <a:avLst/>
          </a:prstGeom>
          <a:ln w="254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EE62A655-56DF-F6C1-CAB0-D31A58F81598}"/>
              </a:ext>
            </a:extLst>
          </p:cNvPr>
          <p:cNvSpPr/>
          <p:nvPr/>
        </p:nvSpPr>
        <p:spPr>
          <a:xfrm>
            <a:off x="5453167" y="2934050"/>
            <a:ext cx="536896" cy="494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82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24DA58B-F546-FA03-9C79-0942125F153D}"/>
              </a:ext>
            </a:extLst>
          </p:cNvPr>
          <p:cNvSpPr/>
          <p:nvPr/>
        </p:nvSpPr>
        <p:spPr>
          <a:xfrm>
            <a:off x="4865676" y="3683566"/>
            <a:ext cx="536896" cy="494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76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A336974-3543-FEAE-D05F-A745708D6EB1}"/>
              </a:ext>
            </a:extLst>
          </p:cNvPr>
          <p:cNvCxnSpPr>
            <a:cxnSpLocks/>
          </p:cNvCxnSpPr>
          <p:nvPr/>
        </p:nvCxnSpPr>
        <p:spPr>
          <a:xfrm flipH="1">
            <a:off x="5327886" y="3393270"/>
            <a:ext cx="273301" cy="357490"/>
          </a:xfrm>
          <a:prstGeom prst="line">
            <a:avLst/>
          </a:prstGeom>
          <a:ln w="254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C7AFECC-4DE6-5F6F-00BA-3BC58F43929C}"/>
              </a:ext>
            </a:extLst>
          </p:cNvPr>
          <p:cNvSpPr txBox="1"/>
          <p:nvPr/>
        </p:nvSpPr>
        <p:spPr>
          <a:xfrm>
            <a:off x="3648012" y="1214493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B0F0"/>
                </a:solidFill>
              </a:rPr>
              <a:t>&lt; </a:t>
            </a:r>
            <a:r>
              <a:rPr lang="ko-KR" altLang="en-US" dirty="0">
                <a:solidFill>
                  <a:srgbClr val="00B0F0"/>
                </a:solidFill>
              </a:rPr>
              <a:t>삭제 노드 </a:t>
            </a:r>
            <a:r>
              <a:rPr lang="en-US" altLang="ko-KR" dirty="0">
                <a:solidFill>
                  <a:srgbClr val="00B0F0"/>
                </a:solidFill>
              </a:rPr>
              <a:t>&gt;</a:t>
            </a:r>
            <a:endParaRPr lang="ko-KR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0150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AF89FDF7-31FB-8D2E-95DF-2413B81301FE}"/>
              </a:ext>
            </a:extLst>
          </p:cNvPr>
          <p:cNvSpPr/>
          <p:nvPr/>
        </p:nvSpPr>
        <p:spPr>
          <a:xfrm>
            <a:off x="1032149" y="1899895"/>
            <a:ext cx="1513803" cy="713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삭제 값</a:t>
            </a:r>
            <a:r>
              <a:rPr lang="en-US" altLang="ko-KR" dirty="0">
                <a:solidFill>
                  <a:srgbClr val="FF0000"/>
                </a:solidFill>
              </a:rPr>
              <a:t>: 68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1D515E-0DDA-E1C2-F6E4-6EF3AA1C14CB}"/>
              </a:ext>
            </a:extLst>
          </p:cNvPr>
          <p:cNvSpPr txBox="1"/>
          <p:nvPr/>
        </p:nvSpPr>
        <p:spPr>
          <a:xfrm>
            <a:off x="3127851" y="430212"/>
            <a:ext cx="7777697" cy="584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rgbClr val="92D050"/>
                </a:solidFill>
              </a:rPr>
              <a:t>상황</a:t>
            </a:r>
            <a:r>
              <a:rPr lang="en-US" altLang="ko-KR" sz="2400" b="1" dirty="0">
                <a:solidFill>
                  <a:srgbClr val="92D050"/>
                </a:solidFill>
              </a:rPr>
              <a:t>3-1: </a:t>
            </a:r>
            <a:r>
              <a:rPr lang="ko-KR" altLang="en-US" sz="2400" b="1" dirty="0" err="1">
                <a:solidFill>
                  <a:srgbClr val="92D050"/>
                </a:solidFill>
              </a:rPr>
              <a:t>후보노드가</a:t>
            </a:r>
            <a:r>
              <a:rPr lang="ko-KR" altLang="en-US" sz="2400" b="1" dirty="0">
                <a:solidFill>
                  <a:srgbClr val="92D050"/>
                </a:solidFill>
              </a:rPr>
              <a:t> </a:t>
            </a:r>
            <a:r>
              <a:rPr lang="ko-KR" altLang="en-US" sz="2400" b="1" dirty="0" err="1">
                <a:solidFill>
                  <a:srgbClr val="92D050"/>
                </a:solidFill>
              </a:rPr>
              <a:t>삭제노드의</a:t>
            </a:r>
            <a:r>
              <a:rPr lang="ko-KR" altLang="en-US" sz="2400" b="1" dirty="0">
                <a:solidFill>
                  <a:srgbClr val="92D050"/>
                </a:solidFill>
              </a:rPr>
              <a:t> 오른쪽 자식일 경우</a:t>
            </a:r>
            <a:endParaRPr lang="en-US" altLang="ko-KR" sz="2400" b="1" dirty="0">
              <a:solidFill>
                <a:srgbClr val="92D05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81E37F4-111E-B3B2-EABA-1BAB519C4095}"/>
              </a:ext>
            </a:extLst>
          </p:cNvPr>
          <p:cNvSpPr txBox="1"/>
          <p:nvPr/>
        </p:nvSpPr>
        <p:spPr>
          <a:xfrm>
            <a:off x="1581283" y="5310468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FF00"/>
                </a:solidFill>
              </a:rPr>
              <a:t>&lt; </a:t>
            </a:r>
            <a:r>
              <a:rPr lang="ko-KR" altLang="en-US" dirty="0">
                <a:solidFill>
                  <a:srgbClr val="FFFF00"/>
                </a:solidFill>
              </a:rPr>
              <a:t>삭제 전 </a:t>
            </a:r>
            <a:r>
              <a:rPr lang="en-US" altLang="ko-KR" dirty="0">
                <a:solidFill>
                  <a:srgbClr val="FFFF00"/>
                </a:solidFill>
              </a:rPr>
              <a:t>&gt;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35F4790-9A49-5DFE-EA28-70C2DFAEF0AD}"/>
              </a:ext>
            </a:extLst>
          </p:cNvPr>
          <p:cNvSpPr/>
          <p:nvPr/>
        </p:nvSpPr>
        <p:spPr>
          <a:xfrm>
            <a:off x="721833" y="2998508"/>
            <a:ext cx="536896" cy="494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50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CB15D1B-9EF2-8988-72CC-1AAF718E1E54}"/>
              </a:ext>
            </a:extLst>
          </p:cNvPr>
          <p:cNvSpPr/>
          <p:nvPr/>
        </p:nvSpPr>
        <p:spPr>
          <a:xfrm>
            <a:off x="2191306" y="3705980"/>
            <a:ext cx="536896" cy="49495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68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37565B9-FF1E-8EC7-810A-FA96E69C9D74}"/>
              </a:ext>
            </a:extLst>
          </p:cNvPr>
          <p:cNvCxnSpPr>
            <a:cxnSpLocks/>
            <a:stCxn id="25" idx="5"/>
            <a:endCxn id="26" idx="1"/>
          </p:cNvCxnSpPr>
          <p:nvPr/>
        </p:nvCxnSpPr>
        <p:spPr>
          <a:xfrm>
            <a:off x="1180102" y="3420974"/>
            <a:ext cx="1089831" cy="357490"/>
          </a:xfrm>
          <a:prstGeom prst="line">
            <a:avLst/>
          </a:prstGeom>
          <a:ln w="254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F910644C-2E80-7012-FDB5-97938DE2582C}"/>
              </a:ext>
            </a:extLst>
          </p:cNvPr>
          <p:cNvSpPr/>
          <p:nvPr/>
        </p:nvSpPr>
        <p:spPr>
          <a:xfrm>
            <a:off x="1513032" y="4389324"/>
            <a:ext cx="536896" cy="494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55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973D75D-BFDE-0FBC-F9B8-264A9117DEEF}"/>
              </a:ext>
            </a:extLst>
          </p:cNvPr>
          <p:cNvCxnSpPr>
            <a:cxnSpLocks/>
            <a:endCxn id="29" idx="7"/>
          </p:cNvCxnSpPr>
          <p:nvPr/>
        </p:nvCxnSpPr>
        <p:spPr>
          <a:xfrm flipH="1">
            <a:off x="1971301" y="4104318"/>
            <a:ext cx="273301" cy="357490"/>
          </a:xfrm>
          <a:prstGeom prst="line">
            <a:avLst/>
          </a:prstGeom>
          <a:ln w="254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7AF67A3-985C-4EE9-8825-9FA3AA63D5CD}"/>
              </a:ext>
            </a:extLst>
          </p:cNvPr>
          <p:cNvCxnSpPr>
            <a:cxnSpLocks/>
          </p:cNvCxnSpPr>
          <p:nvPr/>
        </p:nvCxnSpPr>
        <p:spPr>
          <a:xfrm>
            <a:off x="2624244" y="4104318"/>
            <a:ext cx="368378" cy="357490"/>
          </a:xfrm>
          <a:prstGeom prst="line">
            <a:avLst/>
          </a:prstGeom>
          <a:ln w="254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CF15476C-6643-C2CA-B941-FD60876FE29F}"/>
              </a:ext>
            </a:extLst>
          </p:cNvPr>
          <p:cNvSpPr/>
          <p:nvPr/>
        </p:nvSpPr>
        <p:spPr>
          <a:xfrm>
            <a:off x="2863400" y="4410346"/>
            <a:ext cx="536896" cy="49495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82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1DE65E-E01F-0893-FAD0-8B42E6CF2F5D}"/>
              </a:ext>
            </a:extLst>
          </p:cNvPr>
          <p:cNvSpPr txBox="1"/>
          <p:nvPr/>
        </p:nvSpPr>
        <p:spPr>
          <a:xfrm>
            <a:off x="3685309" y="1355939"/>
            <a:ext cx="7310014" cy="1158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단계 </a:t>
            </a:r>
            <a:r>
              <a:rPr lang="en-US" altLang="ko-KR" sz="1600" dirty="0"/>
              <a:t>1. </a:t>
            </a:r>
            <a:r>
              <a:rPr lang="ko-KR" altLang="en-US" sz="1600" dirty="0" err="1"/>
              <a:t>부모노드에서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삭제노드에</a:t>
            </a:r>
            <a:r>
              <a:rPr lang="ko-KR" altLang="en-US" sz="1600" dirty="0"/>
              <a:t> 대한 링크를 끊고 </a:t>
            </a:r>
            <a:r>
              <a:rPr lang="ko-KR" altLang="en-US" sz="1600" dirty="0" err="1"/>
              <a:t>후보노드로</a:t>
            </a:r>
            <a:r>
              <a:rPr lang="ko-KR" altLang="en-US" sz="1600" dirty="0"/>
              <a:t> 그 링크를 연결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단계 </a:t>
            </a:r>
            <a:r>
              <a:rPr lang="en-US" altLang="ko-KR" sz="1600" dirty="0"/>
              <a:t>2. </a:t>
            </a:r>
            <a:r>
              <a:rPr lang="ko-KR" altLang="en-US" sz="1600" dirty="0" err="1"/>
              <a:t>삭제노드의</a:t>
            </a:r>
            <a:r>
              <a:rPr lang="ko-KR" altLang="en-US" sz="1600" dirty="0"/>
              <a:t> 왼쪽 자식은 </a:t>
            </a:r>
            <a:r>
              <a:rPr lang="ko-KR" altLang="en-US" sz="1600" dirty="0" err="1"/>
              <a:t>삭제노드와의</a:t>
            </a:r>
            <a:r>
              <a:rPr lang="ko-KR" altLang="en-US" sz="1600" dirty="0"/>
              <a:t> 링크를 끊고 </a:t>
            </a:r>
            <a:r>
              <a:rPr lang="ko-KR" altLang="en-US" sz="1600" dirty="0" err="1"/>
              <a:t>후보노드의</a:t>
            </a:r>
            <a:r>
              <a:rPr lang="ko-KR" altLang="en-US" sz="1600" dirty="0"/>
              <a:t> </a:t>
            </a:r>
            <a:br>
              <a:rPr lang="en-US" altLang="ko-KR" sz="1600" dirty="0"/>
            </a:br>
            <a:r>
              <a:rPr lang="en-US" altLang="ko-KR" sz="1600" dirty="0"/>
              <a:t>           </a:t>
            </a:r>
            <a:r>
              <a:rPr lang="ko-KR" altLang="en-US" sz="1600" dirty="0"/>
              <a:t>왼쪽 자식으로</a:t>
            </a:r>
            <a:r>
              <a:rPr lang="en-US" altLang="ko-KR" sz="1600" dirty="0"/>
              <a:t> </a:t>
            </a:r>
            <a:r>
              <a:rPr lang="ko-KR" altLang="en-US" sz="1600" dirty="0"/>
              <a:t>링크를 연결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98C7AF-02A6-B9E3-3725-FC0E4DBB76DA}"/>
              </a:ext>
            </a:extLst>
          </p:cNvPr>
          <p:cNvSpPr txBox="1"/>
          <p:nvPr/>
        </p:nvSpPr>
        <p:spPr>
          <a:xfrm>
            <a:off x="2597347" y="3396470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solidFill>
                  <a:srgbClr val="00B0F0"/>
                </a:solidFill>
              </a:rPr>
              <a:t>삭제노드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CE1FC0-E3A0-07CE-2771-B96E76D749C4}"/>
              </a:ext>
            </a:extLst>
          </p:cNvPr>
          <p:cNvSpPr txBox="1"/>
          <p:nvPr/>
        </p:nvSpPr>
        <p:spPr>
          <a:xfrm>
            <a:off x="3123523" y="4147972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solidFill>
                  <a:srgbClr val="FFFF00"/>
                </a:solidFill>
              </a:rPr>
              <a:t>후보노드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86904F-75D5-FDC0-F5FC-0E19E144D42E}"/>
              </a:ext>
            </a:extLst>
          </p:cNvPr>
          <p:cNvSpPr txBox="1"/>
          <p:nvPr/>
        </p:nvSpPr>
        <p:spPr>
          <a:xfrm>
            <a:off x="5887680" y="5317395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FF00"/>
                </a:solidFill>
              </a:rPr>
              <a:t>&lt; </a:t>
            </a:r>
            <a:r>
              <a:rPr lang="ko-KR" altLang="en-US" dirty="0">
                <a:solidFill>
                  <a:srgbClr val="FFFF00"/>
                </a:solidFill>
              </a:rPr>
              <a:t>단계</a:t>
            </a:r>
            <a:r>
              <a:rPr lang="en-US" altLang="ko-KR" dirty="0">
                <a:solidFill>
                  <a:srgbClr val="FFFF00"/>
                </a:solidFill>
              </a:rPr>
              <a:t>.1</a:t>
            </a:r>
            <a:r>
              <a:rPr lang="ko-KR" altLang="en-US" dirty="0">
                <a:solidFill>
                  <a:srgbClr val="FFFF00"/>
                </a:solidFill>
              </a:rPr>
              <a:t> </a:t>
            </a:r>
            <a:r>
              <a:rPr lang="en-US" altLang="ko-KR" dirty="0">
                <a:solidFill>
                  <a:srgbClr val="FFFF00"/>
                </a:solidFill>
              </a:rPr>
              <a:t>&gt;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06326B24-AA1E-4F77-0219-C44A7B6BBD96}"/>
              </a:ext>
            </a:extLst>
          </p:cNvPr>
          <p:cNvSpPr/>
          <p:nvPr/>
        </p:nvSpPr>
        <p:spPr>
          <a:xfrm>
            <a:off x="4768747" y="3008960"/>
            <a:ext cx="536896" cy="494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50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96C5576-4DAE-B38A-BE88-764C65099029}"/>
              </a:ext>
            </a:extLst>
          </p:cNvPr>
          <p:cNvSpPr/>
          <p:nvPr/>
        </p:nvSpPr>
        <p:spPr>
          <a:xfrm>
            <a:off x="5656403" y="4058206"/>
            <a:ext cx="536896" cy="49495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68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F75DB05-2398-672A-B183-894A9B701AA5}"/>
              </a:ext>
            </a:extLst>
          </p:cNvPr>
          <p:cNvCxnSpPr>
            <a:cxnSpLocks/>
            <a:stCxn id="35" idx="5"/>
          </p:cNvCxnSpPr>
          <p:nvPr/>
        </p:nvCxnSpPr>
        <p:spPr>
          <a:xfrm>
            <a:off x="5227016" y="3431426"/>
            <a:ext cx="868984" cy="365902"/>
          </a:xfrm>
          <a:prstGeom prst="line">
            <a:avLst/>
          </a:prstGeom>
          <a:ln w="254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55260A5F-FB78-03E4-EB74-DC1BA2BABA2B}"/>
              </a:ext>
            </a:extLst>
          </p:cNvPr>
          <p:cNvSpPr/>
          <p:nvPr/>
        </p:nvSpPr>
        <p:spPr>
          <a:xfrm>
            <a:off x="4978129" y="4741550"/>
            <a:ext cx="536896" cy="494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55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56711AAF-EDF4-04F0-B41C-C1B459B4FAD8}"/>
              </a:ext>
            </a:extLst>
          </p:cNvPr>
          <p:cNvCxnSpPr>
            <a:cxnSpLocks/>
            <a:endCxn id="40" idx="7"/>
          </p:cNvCxnSpPr>
          <p:nvPr/>
        </p:nvCxnSpPr>
        <p:spPr>
          <a:xfrm flipH="1">
            <a:off x="5436398" y="4456544"/>
            <a:ext cx="273301" cy="357490"/>
          </a:xfrm>
          <a:prstGeom prst="line">
            <a:avLst/>
          </a:prstGeom>
          <a:ln w="254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65FC4AE6-351A-73B0-CC48-18B3134A20FF}"/>
              </a:ext>
            </a:extLst>
          </p:cNvPr>
          <p:cNvSpPr/>
          <p:nvPr/>
        </p:nvSpPr>
        <p:spPr>
          <a:xfrm>
            <a:off x="6096419" y="3649589"/>
            <a:ext cx="536896" cy="49495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82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ADC9624-EA88-4549-51FA-B006441BE8BB}"/>
              </a:ext>
            </a:extLst>
          </p:cNvPr>
          <p:cNvSpPr txBox="1"/>
          <p:nvPr/>
        </p:nvSpPr>
        <p:spPr>
          <a:xfrm>
            <a:off x="5525091" y="4624756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solidFill>
                  <a:srgbClr val="00B0F0"/>
                </a:solidFill>
              </a:rPr>
              <a:t>삭제노드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0EDA9D9-8746-2F2F-B017-3EA2E87D8520}"/>
              </a:ext>
            </a:extLst>
          </p:cNvPr>
          <p:cNvSpPr txBox="1"/>
          <p:nvPr/>
        </p:nvSpPr>
        <p:spPr>
          <a:xfrm>
            <a:off x="6356542" y="3387215"/>
            <a:ext cx="1107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rgbClr val="FFFF00"/>
                </a:solidFill>
              </a:rPr>
              <a:t>후보노드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BA0FB221-E24F-7D6A-1F34-D4CAB5CEB4AC}"/>
              </a:ext>
            </a:extLst>
          </p:cNvPr>
          <p:cNvSpPr/>
          <p:nvPr/>
        </p:nvSpPr>
        <p:spPr>
          <a:xfrm>
            <a:off x="3584411" y="5059468"/>
            <a:ext cx="575275" cy="494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90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434A57C0-B54A-7BCE-0D81-4F9C9CBBF954}"/>
              </a:ext>
            </a:extLst>
          </p:cNvPr>
          <p:cNvCxnSpPr>
            <a:cxnSpLocks/>
          </p:cNvCxnSpPr>
          <p:nvPr/>
        </p:nvCxnSpPr>
        <p:spPr>
          <a:xfrm>
            <a:off x="3259129" y="4825965"/>
            <a:ext cx="368378" cy="357490"/>
          </a:xfrm>
          <a:prstGeom prst="line">
            <a:avLst/>
          </a:prstGeom>
          <a:ln w="254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01CA42DF-E76A-4B4D-0372-22C1CB918D6E}"/>
              </a:ext>
            </a:extLst>
          </p:cNvPr>
          <p:cNvSpPr/>
          <p:nvPr/>
        </p:nvSpPr>
        <p:spPr>
          <a:xfrm>
            <a:off x="6942177" y="4280281"/>
            <a:ext cx="575275" cy="494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90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F5DCE8D9-28C0-0D1E-414D-0A2CE4B1327C}"/>
              </a:ext>
            </a:extLst>
          </p:cNvPr>
          <p:cNvCxnSpPr>
            <a:cxnSpLocks/>
            <a:stCxn id="44" idx="5"/>
          </p:cNvCxnSpPr>
          <p:nvPr/>
        </p:nvCxnSpPr>
        <p:spPr>
          <a:xfrm>
            <a:off x="6554688" y="4072055"/>
            <a:ext cx="430585" cy="332213"/>
          </a:xfrm>
          <a:prstGeom prst="line">
            <a:avLst/>
          </a:prstGeom>
          <a:ln w="254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1E20FEA-3F90-EEE1-2D96-D2587650489A}"/>
              </a:ext>
            </a:extLst>
          </p:cNvPr>
          <p:cNvSpPr txBox="1"/>
          <p:nvPr/>
        </p:nvSpPr>
        <p:spPr>
          <a:xfrm>
            <a:off x="9587856" y="5249424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FF00"/>
                </a:solidFill>
              </a:rPr>
              <a:t>&lt; </a:t>
            </a:r>
            <a:r>
              <a:rPr lang="ko-KR" altLang="en-US" dirty="0">
                <a:solidFill>
                  <a:srgbClr val="FFFF00"/>
                </a:solidFill>
              </a:rPr>
              <a:t>단계</a:t>
            </a:r>
            <a:r>
              <a:rPr lang="en-US" altLang="ko-KR" dirty="0">
                <a:solidFill>
                  <a:srgbClr val="FFFF00"/>
                </a:solidFill>
              </a:rPr>
              <a:t>.2</a:t>
            </a:r>
            <a:r>
              <a:rPr lang="ko-KR" altLang="en-US" dirty="0">
                <a:solidFill>
                  <a:srgbClr val="FFFF00"/>
                </a:solidFill>
              </a:rPr>
              <a:t> </a:t>
            </a:r>
            <a:r>
              <a:rPr lang="en-US" altLang="ko-KR" dirty="0">
                <a:solidFill>
                  <a:srgbClr val="FFFF00"/>
                </a:solidFill>
              </a:rPr>
              <a:t>&gt;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CA48305-B52A-A1B2-2935-B22C47F92873}"/>
              </a:ext>
            </a:extLst>
          </p:cNvPr>
          <p:cNvSpPr/>
          <p:nvPr/>
        </p:nvSpPr>
        <p:spPr>
          <a:xfrm>
            <a:off x="8468923" y="2940989"/>
            <a:ext cx="536896" cy="494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50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35D3C711-385A-096E-1972-BA09961ADC23}"/>
              </a:ext>
            </a:extLst>
          </p:cNvPr>
          <p:cNvSpPr/>
          <p:nvPr/>
        </p:nvSpPr>
        <p:spPr>
          <a:xfrm>
            <a:off x="8200475" y="3778464"/>
            <a:ext cx="536896" cy="49495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68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7356918F-0526-C2EE-8F73-F56987C6164B}"/>
              </a:ext>
            </a:extLst>
          </p:cNvPr>
          <p:cNvCxnSpPr>
            <a:cxnSpLocks/>
            <a:stCxn id="54" idx="5"/>
          </p:cNvCxnSpPr>
          <p:nvPr/>
        </p:nvCxnSpPr>
        <p:spPr>
          <a:xfrm>
            <a:off x="8927192" y="3363455"/>
            <a:ext cx="868984" cy="365902"/>
          </a:xfrm>
          <a:prstGeom prst="line">
            <a:avLst/>
          </a:prstGeom>
          <a:ln w="254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0748386F-977D-A832-7ED5-E80D7988F8C2}"/>
              </a:ext>
            </a:extLst>
          </p:cNvPr>
          <p:cNvSpPr/>
          <p:nvPr/>
        </p:nvSpPr>
        <p:spPr>
          <a:xfrm>
            <a:off x="8678305" y="4673579"/>
            <a:ext cx="536896" cy="494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55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B6C241BE-A17C-9A31-8A10-B44D6BE0ED3D}"/>
              </a:ext>
            </a:extLst>
          </p:cNvPr>
          <p:cNvCxnSpPr>
            <a:cxnSpLocks/>
            <a:stCxn id="66" idx="3"/>
            <a:endCxn id="57" idx="7"/>
          </p:cNvCxnSpPr>
          <p:nvPr/>
        </p:nvCxnSpPr>
        <p:spPr>
          <a:xfrm flipH="1">
            <a:off x="9136574" y="4004084"/>
            <a:ext cx="738648" cy="741979"/>
          </a:xfrm>
          <a:prstGeom prst="line">
            <a:avLst/>
          </a:prstGeom>
          <a:ln w="254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23292117-40F1-0506-284A-C738FEB92C15}"/>
              </a:ext>
            </a:extLst>
          </p:cNvPr>
          <p:cNvSpPr/>
          <p:nvPr/>
        </p:nvSpPr>
        <p:spPr>
          <a:xfrm>
            <a:off x="9796595" y="3581618"/>
            <a:ext cx="536896" cy="49495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82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6640A6B-A3D1-6E21-1F0E-0F8CEC0F482A}"/>
              </a:ext>
            </a:extLst>
          </p:cNvPr>
          <p:cNvSpPr txBox="1"/>
          <p:nvPr/>
        </p:nvSpPr>
        <p:spPr>
          <a:xfrm>
            <a:off x="7812056" y="4265957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solidFill>
                  <a:srgbClr val="00B0F0"/>
                </a:solidFill>
              </a:rPr>
              <a:t>삭제노드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41C6DE2-968A-10D6-BA08-23DEDC85D762}"/>
              </a:ext>
            </a:extLst>
          </p:cNvPr>
          <p:cNvSpPr txBox="1"/>
          <p:nvPr/>
        </p:nvSpPr>
        <p:spPr>
          <a:xfrm>
            <a:off x="10056718" y="3319244"/>
            <a:ext cx="1107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rgbClr val="FFFF00"/>
                </a:solidFill>
              </a:rPr>
              <a:t>후보노드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E191B990-8B07-112C-1FA0-C09D8FB1D138}"/>
              </a:ext>
            </a:extLst>
          </p:cNvPr>
          <p:cNvSpPr/>
          <p:nvPr/>
        </p:nvSpPr>
        <p:spPr>
          <a:xfrm>
            <a:off x="10642353" y="4212310"/>
            <a:ext cx="575275" cy="494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90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A57B36C-5ACB-DCCB-2028-4AFF2ADB279C}"/>
              </a:ext>
            </a:extLst>
          </p:cNvPr>
          <p:cNvCxnSpPr>
            <a:cxnSpLocks/>
            <a:stCxn id="66" idx="5"/>
          </p:cNvCxnSpPr>
          <p:nvPr/>
        </p:nvCxnSpPr>
        <p:spPr>
          <a:xfrm>
            <a:off x="10254864" y="4004084"/>
            <a:ext cx="430585" cy="332213"/>
          </a:xfrm>
          <a:prstGeom prst="line">
            <a:avLst/>
          </a:prstGeom>
          <a:ln w="254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1379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1D515E-0DDA-E1C2-F6E4-6EF3AA1C14CB}"/>
              </a:ext>
            </a:extLst>
          </p:cNvPr>
          <p:cNvSpPr txBox="1"/>
          <p:nvPr/>
        </p:nvSpPr>
        <p:spPr>
          <a:xfrm>
            <a:off x="2056433" y="698066"/>
            <a:ext cx="7777697" cy="584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rgbClr val="92D050"/>
                </a:solidFill>
              </a:rPr>
              <a:t>상황</a:t>
            </a:r>
            <a:r>
              <a:rPr lang="en-US" altLang="ko-KR" sz="2400" b="1" dirty="0">
                <a:solidFill>
                  <a:srgbClr val="92D050"/>
                </a:solidFill>
              </a:rPr>
              <a:t>3-2: </a:t>
            </a:r>
            <a:r>
              <a:rPr lang="ko-KR" altLang="en-US" sz="2400" b="1" dirty="0" err="1">
                <a:solidFill>
                  <a:srgbClr val="92D050"/>
                </a:solidFill>
              </a:rPr>
              <a:t>후보노드가</a:t>
            </a:r>
            <a:r>
              <a:rPr lang="ko-KR" altLang="en-US" sz="2400" b="1" dirty="0">
                <a:solidFill>
                  <a:srgbClr val="92D050"/>
                </a:solidFill>
              </a:rPr>
              <a:t> </a:t>
            </a:r>
            <a:r>
              <a:rPr lang="ko-KR" altLang="en-US" sz="2400" b="1" dirty="0" err="1">
                <a:solidFill>
                  <a:srgbClr val="92D050"/>
                </a:solidFill>
              </a:rPr>
              <a:t>삭제노드의</a:t>
            </a:r>
            <a:r>
              <a:rPr lang="ko-KR" altLang="en-US" sz="2400" b="1" dirty="0">
                <a:solidFill>
                  <a:srgbClr val="92D050"/>
                </a:solidFill>
              </a:rPr>
              <a:t> 왼쪽 자식일 경우</a:t>
            </a:r>
            <a:endParaRPr lang="en-US" altLang="ko-KR" sz="2400" b="1" dirty="0">
              <a:solidFill>
                <a:srgbClr val="92D05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1DE65E-E01F-0893-FAD0-8B42E6CF2F5D}"/>
              </a:ext>
            </a:extLst>
          </p:cNvPr>
          <p:cNvSpPr txBox="1"/>
          <p:nvPr/>
        </p:nvSpPr>
        <p:spPr>
          <a:xfrm>
            <a:off x="2056433" y="1854703"/>
            <a:ext cx="7515199" cy="2268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단계 </a:t>
            </a:r>
            <a:r>
              <a:rPr lang="en-US" altLang="ko-KR" sz="1600" dirty="0"/>
              <a:t>1. </a:t>
            </a:r>
            <a:r>
              <a:rPr lang="ko-KR" altLang="en-US" sz="1600" dirty="0" err="1"/>
              <a:t>후보노드의</a:t>
            </a:r>
            <a:r>
              <a:rPr lang="ko-KR" altLang="en-US" sz="1600" dirty="0"/>
              <a:t>  오른쪽 자식을 </a:t>
            </a:r>
            <a:r>
              <a:rPr lang="ko-KR" altLang="en-US" sz="1600" dirty="0" err="1"/>
              <a:t>후보노드의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부모노드의</a:t>
            </a:r>
            <a:r>
              <a:rPr lang="ko-KR" altLang="en-US" sz="1600" dirty="0"/>
              <a:t> 왼쪽 자식으로 만든다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단계 </a:t>
            </a:r>
            <a:r>
              <a:rPr lang="en-US" altLang="ko-KR" sz="1600" dirty="0"/>
              <a:t>2. </a:t>
            </a:r>
            <a:r>
              <a:rPr lang="ko-KR" altLang="en-US" sz="1600" dirty="0" err="1"/>
              <a:t>삭제노드의</a:t>
            </a:r>
            <a:r>
              <a:rPr lang="ko-KR" altLang="en-US" sz="1600" dirty="0"/>
              <a:t> 오른쪽 자식을 </a:t>
            </a:r>
            <a:r>
              <a:rPr lang="ko-KR" altLang="en-US" sz="1600" dirty="0" err="1"/>
              <a:t>후보노드의</a:t>
            </a:r>
            <a:r>
              <a:rPr lang="ko-KR" altLang="en-US" sz="1600" dirty="0"/>
              <a:t> 오른쪽 자식으로 만든다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단계 </a:t>
            </a:r>
            <a:r>
              <a:rPr lang="en-US" altLang="ko-KR" sz="1600" dirty="0"/>
              <a:t>3. </a:t>
            </a:r>
            <a:r>
              <a:rPr lang="ko-KR" altLang="en-US" sz="1600" dirty="0" err="1"/>
              <a:t>부모노드에서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삭제노드에</a:t>
            </a:r>
            <a:r>
              <a:rPr lang="ko-KR" altLang="en-US" sz="1600" dirty="0"/>
              <a:t> 대한 링크를 끊고 </a:t>
            </a:r>
            <a:r>
              <a:rPr lang="ko-KR" altLang="en-US" sz="1600" dirty="0" err="1"/>
              <a:t>후보노드로</a:t>
            </a:r>
            <a:r>
              <a:rPr lang="ko-KR" altLang="en-US" sz="1600" dirty="0"/>
              <a:t> 그 링크를 연결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단계 </a:t>
            </a:r>
            <a:r>
              <a:rPr lang="en-US" altLang="ko-KR" sz="1600" dirty="0"/>
              <a:t>4. </a:t>
            </a:r>
            <a:r>
              <a:rPr lang="ko-KR" altLang="en-US" sz="1600" dirty="0" err="1"/>
              <a:t>삭제노드의</a:t>
            </a:r>
            <a:r>
              <a:rPr lang="ko-KR" altLang="en-US" sz="1600" dirty="0"/>
              <a:t> 왼쪽 자식은 </a:t>
            </a:r>
            <a:r>
              <a:rPr lang="ko-KR" altLang="en-US" sz="1600" dirty="0" err="1"/>
              <a:t>삭제노드와의</a:t>
            </a:r>
            <a:r>
              <a:rPr lang="ko-KR" altLang="en-US" sz="1600" dirty="0"/>
              <a:t> 링크를 끊고 </a:t>
            </a:r>
            <a:r>
              <a:rPr lang="ko-KR" altLang="en-US" sz="1600" dirty="0" err="1"/>
              <a:t>후보노드의</a:t>
            </a:r>
            <a:r>
              <a:rPr lang="ko-KR" altLang="en-US" sz="1600" dirty="0"/>
              <a:t> </a:t>
            </a:r>
            <a:br>
              <a:rPr lang="en-US" altLang="ko-KR" sz="1600" dirty="0"/>
            </a:br>
            <a:r>
              <a:rPr lang="en-US" altLang="ko-KR" sz="1600" dirty="0"/>
              <a:t>           </a:t>
            </a:r>
            <a:r>
              <a:rPr lang="ko-KR" altLang="en-US" sz="1600" dirty="0"/>
              <a:t>왼쪽 자식으로</a:t>
            </a:r>
            <a:r>
              <a:rPr lang="en-US" altLang="ko-KR" sz="1600" dirty="0"/>
              <a:t> </a:t>
            </a:r>
            <a:r>
              <a:rPr lang="ko-KR" altLang="en-US" sz="1600" dirty="0"/>
              <a:t>링크를 연결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>
              <a:lnSpc>
                <a:spcPct val="150000"/>
              </a:lnSpc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22011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936F01-F478-15F9-6F1C-77DEFC63997D}"/>
              </a:ext>
            </a:extLst>
          </p:cNvPr>
          <p:cNvSpPr txBox="1"/>
          <p:nvPr/>
        </p:nvSpPr>
        <p:spPr>
          <a:xfrm>
            <a:off x="1143001" y="596207"/>
            <a:ext cx="9905998" cy="863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800" b="1" cap="all" dirty="0">
                <a:latin typeface="+mj-lt"/>
                <a:ea typeface="+mj-ea"/>
                <a:cs typeface="+mj-cs"/>
              </a:rPr>
              <a:t>* </a:t>
            </a:r>
            <a:r>
              <a:rPr lang="ko-KR" altLang="en-US" sz="2800" b="1" cap="all" dirty="0">
                <a:latin typeface="+mj-lt"/>
                <a:ea typeface="+mj-ea"/>
                <a:cs typeface="+mj-cs"/>
              </a:rPr>
              <a:t>왜 트리를 사용하는가</a:t>
            </a:r>
            <a:r>
              <a:rPr lang="en-US" altLang="ko-KR" sz="2800" b="1" cap="all" dirty="0">
                <a:latin typeface="+mj-lt"/>
                <a:ea typeface="+mj-ea"/>
                <a:cs typeface="+mj-cs"/>
              </a:rPr>
              <a:t>?</a:t>
            </a:r>
            <a:endParaRPr lang="ko-KR" altLang="en-US" sz="2800" b="1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07CD38-5A8C-28A8-FF27-0CD8C08E8DA2}"/>
              </a:ext>
            </a:extLst>
          </p:cNvPr>
          <p:cNvSpPr txBox="1"/>
          <p:nvPr/>
        </p:nvSpPr>
        <p:spPr>
          <a:xfrm>
            <a:off x="1762121" y="1542438"/>
            <a:ext cx="8901796" cy="3787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우리가 지금까지 </a:t>
            </a:r>
            <a:r>
              <a:rPr lang="ko-KR" altLang="en-US" dirty="0" err="1"/>
              <a:t>다루어온</a:t>
            </a:r>
            <a:r>
              <a:rPr lang="ko-KR" altLang="en-US" dirty="0"/>
              <a:t> 자료구조들은 선형적 구조</a:t>
            </a:r>
            <a:r>
              <a:rPr lang="en-US" altLang="ko-KR" dirty="0"/>
              <a:t>(linear structure)</a:t>
            </a:r>
            <a:r>
              <a:rPr lang="ko-KR" altLang="en-US" dirty="0"/>
              <a:t>였습니다</a:t>
            </a:r>
            <a:r>
              <a:rPr lang="en-US" altLang="ko-KR" dirty="0"/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따라서 선형적 자료구조가 갖는 단점들을 가지고 있을 수 밖에 없습니다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예를 들면 정렬된 배열의 경우 탐색에 있어서는 빠르지만</a:t>
            </a:r>
            <a:r>
              <a:rPr lang="en-US" altLang="ko-KR" dirty="0"/>
              <a:t>(O(</a:t>
            </a:r>
            <a:r>
              <a:rPr lang="en-US" altLang="ko-KR" dirty="0" err="1"/>
              <a:t>logN</a:t>
            </a:r>
            <a:r>
              <a:rPr lang="en-US" altLang="ko-KR" dirty="0"/>
              <a:t>)), </a:t>
            </a:r>
            <a:r>
              <a:rPr lang="ko-KR" altLang="en-US" dirty="0"/>
              <a:t>삽입이나 삭제에</a:t>
            </a:r>
            <a:br>
              <a:rPr lang="en-US" altLang="ko-KR" dirty="0"/>
            </a:br>
            <a:r>
              <a:rPr lang="ko-KR" altLang="en-US" dirty="0"/>
              <a:t>대해서는 상당히 느린 성능</a:t>
            </a:r>
            <a:r>
              <a:rPr lang="en-US" altLang="ko-KR" dirty="0"/>
              <a:t>(O(N))</a:t>
            </a:r>
            <a:r>
              <a:rPr lang="ko-KR" altLang="en-US" dirty="0"/>
              <a:t>을 보여줍니다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반대로 연결리스트는 삽입</a:t>
            </a:r>
            <a:r>
              <a:rPr lang="en-US" altLang="ko-KR" dirty="0"/>
              <a:t>, </a:t>
            </a:r>
            <a:r>
              <a:rPr lang="ko-KR" altLang="en-US" dirty="0"/>
              <a:t>삭제에서는 빠르지만</a:t>
            </a:r>
            <a:r>
              <a:rPr lang="en-US" altLang="ko-KR" dirty="0"/>
              <a:t> (O(</a:t>
            </a:r>
            <a:r>
              <a:rPr lang="en-US" altLang="ko-KR" dirty="0" err="1"/>
              <a:t>logN</a:t>
            </a:r>
            <a:r>
              <a:rPr lang="en-US" altLang="ko-KR" dirty="0"/>
              <a:t>)), </a:t>
            </a:r>
            <a:r>
              <a:rPr lang="ko-KR" altLang="en-US" dirty="0"/>
              <a:t>탐색은 </a:t>
            </a:r>
            <a:br>
              <a:rPr lang="en-US" altLang="ko-KR" dirty="0"/>
            </a:br>
            <a:r>
              <a:rPr lang="ko-KR" altLang="en-US" dirty="0"/>
              <a:t>느린 성능</a:t>
            </a:r>
            <a:r>
              <a:rPr lang="en-US" altLang="ko-KR" dirty="0"/>
              <a:t>(O(N))</a:t>
            </a:r>
            <a:r>
              <a:rPr lang="ko-KR" altLang="en-US" dirty="0"/>
              <a:t>을 보여줍니다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그러나 </a:t>
            </a:r>
            <a:r>
              <a:rPr lang="ko-KR" altLang="en-US" b="1" dirty="0">
                <a:solidFill>
                  <a:srgbClr val="FFC000"/>
                </a:solidFill>
              </a:rPr>
              <a:t>트리는 비선형 자료구조</a:t>
            </a:r>
            <a:r>
              <a:rPr lang="en-US" altLang="ko-KR" dirty="0"/>
              <a:t>(non-linear structure)</a:t>
            </a:r>
            <a:r>
              <a:rPr lang="ko-KR" altLang="en-US" dirty="0"/>
              <a:t>로 삽입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탐색 모두에서</a:t>
            </a:r>
            <a:br>
              <a:rPr lang="en-US" altLang="ko-KR" dirty="0"/>
            </a:br>
            <a:r>
              <a:rPr lang="ko-KR" altLang="en-US" dirty="0"/>
              <a:t>빠른 성능</a:t>
            </a:r>
            <a:r>
              <a:rPr lang="en-US" altLang="ko-KR" dirty="0"/>
              <a:t> (O(</a:t>
            </a:r>
            <a:r>
              <a:rPr lang="en-US" altLang="ko-KR" dirty="0" err="1"/>
              <a:t>logN</a:t>
            </a:r>
            <a:r>
              <a:rPr lang="en-US" altLang="ko-KR" dirty="0"/>
              <a:t>))</a:t>
            </a:r>
            <a:r>
              <a:rPr lang="ko-KR" altLang="en-US" dirty="0"/>
              <a:t>을 가지고 있습니다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18441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AF89FDF7-31FB-8D2E-95DF-2413B81301FE}"/>
              </a:ext>
            </a:extLst>
          </p:cNvPr>
          <p:cNvSpPr/>
          <p:nvPr/>
        </p:nvSpPr>
        <p:spPr>
          <a:xfrm>
            <a:off x="1356621" y="662223"/>
            <a:ext cx="1513803" cy="713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삭제 값</a:t>
            </a:r>
            <a:r>
              <a:rPr lang="en-US" altLang="ko-KR" dirty="0">
                <a:solidFill>
                  <a:srgbClr val="FF0000"/>
                </a:solidFill>
              </a:rPr>
              <a:t>: 27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81E37F4-111E-B3B2-EABA-1BAB519C4095}"/>
              </a:ext>
            </a:extLst>
          </p:cNvPr>
          <p:cNvSpPr txBox="1"/>
          <p:nvPr/>
        </p:nvSpPr>
        <p:spPr>
          <a:xfrm>
            <a:off x="3038151" y="5190574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FF00"/>
                </a:solidFill>
              </a:rPr>
              <a:t>&lt; </a:t>
            </a:r>
            <a:r>
              <a:rPr lang="ko-KR" altLang="en-US" dirty="0">
                <a:solidFill>
                  <a:srgbClr val="FFFF00"/>
                </a:solidFill>
              </a:rPr>
              <a:t>삭제 전 </a:t>
            </a:r>
            <a:r>
              <a:rPr lang="en-US" altLang="ko-KR" dirty="0">
                <a:solidFill>
                  <a:srgbClr val="FFFF00"/>
                </a:solidFill>
              </a:rPr>
              <a:t>&gt;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35F4790-9A49-5DFE-EA28-70C2DFAEF0AD}"/>
              </a:ext>
            </a:extLst>
          </p:cNvPr>
          <p:cNvSpPr/>
          <p:nvPr/>
        </p:nvSpPr>
        <p:spPr>
          <a:xfrm>
            <a:off x="3713409" y="1127812"/>
            <a:ext cx="536896" cy="494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50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CB15D1B-9EF2-8988-72CC-1AAF718E1E54}"/>
              </a:ext>
            </a:extLst>
          </p:cNvPr>
          <p:cNvSpPr/>
          <p:nvPr/>
        </p:nvSpPr>
        <p:spPr>
          <a:xfrm>
            <a:off x="2901501" y="2292175"/>
            <a:ext cx="536896" cy="49495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27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37565B9-FF1E-8EC7-810A-FA96E69C9D74}"/>
              </a:ext>
            </a:extLst>
          </p:cNvPr>
          <p:cNvCxnSpPr>
            <a:cxnSpLocks/>
            <a:stCxn id="25" idx="3"/>
            <a:endCxn id="26" idx="0"/>
          </p:cNvCxnSpPr>
          <p:nvPr/>
        </p:nvCxnSpPr>
        <p:spPr>
          <a:xfrm flipH="1">
            <a:off x="3169949" y="1550278"/>
            <a:ext cx="622087" cy="741897"/>
          </a:xfrm>
          <a:prstGeom prst="line">
            <a:avLst/>
          </a:prstGeom>
          <a:ln w="254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F910644C-2E80-7012-FDB5-97938DE2582C}"/>
              </a:ext>
            </a:extLst>
          </p:cNvPr>
          <p:cNvSpPr/>
          <p:nvPr/>
        </p:nvSpPr>
        <p:spPr>
          <a:xfrm>
            <a:off x="2306581" y="3022226"/>
            <a:ext cx="536896" cy="494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973D75D-BFDE-0FBC-F9B8-264A9117DEEF}"/>
              </a:ext>
            </a:extLst>
          </p:cNvPr>
          <p:cNvCxnSpPr>
            <a:cxnSpLocks/>
            <a:endCxn id="29" idx="7"/>
          </p:cNvCxnSpPr>
          <p:nvPr/>
        </p:nvCxnSpPr>
        <p:spPr>
          <a:xfrm flipH="1">
            <a:off x="2764850" y="2737220"/>
            <a:ext cx="273301" cy="357490"/>
          </a:xfrm>
          <a:prstGeom prst="line">
            <a:avLst/>
          </a:prstGeom>
          <a:ln w="254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7AF67A3-985C-4EE9-8825-9FA3AA63D5CD}"/>
              </a:ext>
            </a:extLst>
          </p:cNvPr>
          <p:cNvCxnSpPr>
            <a:cxnSpLocks/>
          </p:cNvCxnSpPr>
          <p:nvPr/>
        </p:nvCxnSpPr>
        <p:spPr>
          <a:xfrm>
            <a:off x="3335892" y="2711534"/>
            <a:ext cx="368378" cy="357490"/>
          </a:xfrm>
          <a:prstGeom prst="line">
            <a:avLst/>
          </a:prstGeom>
          <a:ln w="254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CF15476C-6643-C2CA-B941-FD60876FE29F}"/>
              </a:ext>
            </a:extLst>
          </p:cNvPr>
          <p:cNvSpPr/>
          <p:nvPr/>
        </p:nvSpPr>
        <p:spPr>
          <a:xfrm>
            <a:off x="3575048" y="3017562"/>
            <a:ext cx="536896" cy="4949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36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98C7AF-02A6-B9E3-3725-FC0E4DBB76DA}"/>
              </a:ext>
            </a:extLst>
          </p:cNvPr>
          <p:cNvSpPr txBox="1"/>
          <p:nvPr/>
        </p:nvSpPr>
        <p:spPr>
          <a:xfrm>
            <a:off x="2013924" y="1907944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solidFill>
                  <a:srgbClr val="00B0F0"/>
                </a:solidFill>
              </a:rPr>
              <a:t>삭제노드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CE1FC0-E3A0-07CE-2771-B96E76D749C4}"/>
              </a:ext>
            </a:extLst>
          </p:cNvPr>
          <p:cNvSpPr txBox="1"/>
          <p:nvPr/>
        </p:nvSpPr>
        <p:spPr>
          <a:xfrm>
            <a:off x="3769722" y="2670904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solidFill>
                  <a:srgbClr val="00B050"/>
                </a:solidFill>
              </a:rPr>
              <a:t>후보노드의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ko-KR" altLang="en-US" dirty="0" err="1">
                <a:solidFill>
                  <a:srgbClr val="00B050"/>
                </a:solidFill>
              </a:rPr>
              <a:t>부모노드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BA0FB221-E24F-7D6A-1F34-D4CAB5CEB4AC}"/>
              </a:ext>
            </a:extLst>
          </p:cNvPr>
          <p:cNvSpPr/>
          <p:nvPr/>
        </p:nvSpPr>
        <p:spPr>
          <a:xfrm>
            <a:off x="4296059" y="3666684"/>
            <a:ext cx="575275" cy="494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49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434A57C0-B54A-7BCE-0D81-4F9C9CBBF954}"/>
              </a:ext>
            </a:extLst>
          </p:cNvPr>
          <p:cNvCxnSpPr>
            <a:cxnSpLocks/>
          </p:cNvCxnSpPr>
          <p:nvPr/>
        </p:nvCxnSpPr>
        <p:spPr>
          <a:xfrm>
            <a:off x="3970777" y="3433181"/>
            <a:ext cx="368378" cy="357490"/>
          </a:xfrm>
          <a:prstGeom prst="line">
            <a:avLst/>
          </a:prstGeom>
          <a:ln w="254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E570292C-7635-D53B-511D-E6692612FF48}"/>
              </a:ext>
            </a:extLst>
          </p:cNvPr>
          <p:cNvSpPr/>
          <p:nvPr/>
        </p:nvSpPr>
        <p:spPr>
          <a:xfrm>
            <a:off x="2909430" y="3733876"/>
            <a:ext cx="536896" cy="49495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30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0C6C4F0-66FC-A00D-B34F-80709C045B56}"/>
              </a:ext>
            </a:extLst>
          </p:cNvPr>
          <p:cNvCxnSpPr>
            <a:cxnSpLocks/>
            <a:endCxn id="43" idx="7"/>
          </p:cNvCxnSpPr>
          <p:nvPr/>
        </p:nvCxnSpPr>
        <p:spPr>
          <a:xfrm flipH="1">
            <a:off x="3367699" y="3448870"/>
            <a:ext cx="273301" cy="357490"/>
          </a:xfrm>
          <a:prstGeom prst="line">
            <a:avLst/>
          </a:prstGeom>
          <a:ln w="254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9" name="타원 58">
            <a:extLst>
              <a:ext uri="{FF2B5EF4-FFF2-40B4-BE49-F238E27FC236}">
                <a16:creationId xmlns:a16="http://schemas.microsoft.com/office/drawing/2014/main" id="{932CA071-F0BE-BDE6-9D89-9AB9287EAE83}"/>
              </a:ext>
            </a:extLst>
          </p:cNvPr>
          <p:cNvSpPr/>
          <p:nvPr/>
        </p:nvSpPr>
        <p:spPr>
          <a:xfrm>
            <a:off x="3642860" y="4373042"/>
            <a:ext cx="575275" cy="494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32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610B2A0D-4A9F-E273-050C-984243E73B90}"/>
              </a:ext>
            </a:extLst>
          </p:cNvPr>
          <p:cNvCxnSpPr>
            <a:cxnSpLocks/>
          </p:cNvCxnSpPr>
          <p:nvPr/>
        </p:nvCxnSpPr>
        <p:spPr>
          <a:xfrm>
            <a:off x="3317578" y="4139539"/>
            <a:ext cx="368378" cy="357490"/>
          </a:xfrm>
          <a:prstGeom prst="line">
            <a:avLst/>
          </a:prstGeom>
          <a:ln w="254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71BCFC7-798A-E26C-6174-D029C1E82B56}"/>
              </a:ext>
            </a:extLst>
          </p:cNvPr>
          <p:cNvSpPr txBox="1"/>
          <p:nvPr/>
        </p:nvSpPr>
        <p:spPr>
          <a:xfrm>
            <a:off x="2153476" y="4238871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solidFill>
                  <a:srgbClr val="FFFF00"/>
                </a:solidFill>
              </a:rPr>
              <a:t>후보노드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80A110F-8E93-F5F7-AF70-A48E22A66A1A}"/>
              </a:ext>
            </a:extLst>
          </p:cNvPr>
          <p:cNvSpPr txBox="1"/>
          <p:nvPr/>
        </p:nvSpPr>
        <p:spPr>
          <a:xfrm>
            <a:off x="7934720" y="5190574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FF00"/>
                </a:solidFill>
              </a:rPr>
              <a:t>&lt; </a:t>
            </a:r>
            <a:r>
              <a:rPr lang="ko-KR" altLang="en-US" dirty="0">
                <a:solidFill>
                  <a:srgbClr val="FFFF00"/>
                </a:solidFill>
              </a:rPr>
              <a:t>단계 </a:t>
            </a:r>
            <a:r>
              <a:rPr lang="en-US" altLang="ko-KR" dirty="0">
                <a:solidFill>
                  <a:srgbClr val="FFFF00"/>
                </a:solidFill>
              </a:rPr>
              <a:t>1</a:t>
            </a:r>
            <a:r>
              <a:rPr lang="ko-KR" altLang="en-US" dirty="0">
                <a:solidFill>
                  <a:srgbClr val="FFFF00"/>
                </a:solidFill>
              </a:rPr>
              <a:t> </a:t>
            </a:r>
            <a:r>
              <a:rPr lang="en-US" altLang="ko-KR" dirty="0">
                <a:solidFill>
                  <a:srgbClr val="FFFF00"/>
                </a:solidFill>
              </a:rPr>
              <a:t>&gt;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8231C400-63EE-D2CD-46D3-F7A9ADAE1744}"/>
              </a:ext>
            </a:extLst>
          </p:cNvPr>
          <p:cNvSpPr/>
          <p:nvPr/>
        </p:nvSpPr>
        <p:spPr>
          <a:xfrm>
            <a:off x="8557881" y="1127812"/>
            <a:ext cx="536896" cy="494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50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FF353EE4-5F60-B909-892F-6BA62867271B}"/>
              </a:ext>
            </a:extLst>
          </p:cNvPr>
          <p:cNvSpPr/>
          <p:nvPr/>
        </p:nvSpPr>
        <p:spPr>
          <a:xfrm>
            <a:off x="7745973" y="2292175"/>
            <a:ext cx="536896" cy="49495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27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CEFC9C19-847B-01D9-E632-BCEACBBE0C38}"/>
              </a:ext>
            </a:extLst>
          </p:cNvPr>
          <p:cNvCxnSpPr>
            <a:cxnSpLocks/>
            <a:stCxn id="63" idx="3"/>
            <a:endCxn id="64" idx="0"/>
          </p:cNvCxnSpPr>
          <p:nvPr/>
        </p:nvCxnSpPr>
        <p:spPr>
          <a:xfrm flipH="1">
            <a:off x="8014421" y="1550278"/>
            <a:ext cx="622087" cy="741897"/>
          </a:xfrm>
          <a:prstGeom prst="line">
            <a:avLst/>
          </a:prstGeom>
          <a:ln w="254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7" name="타원 66">
            <a:extLst>
              <a:ext uri="{FF2B5EF4-FFF2-40B4-BE49-F238E27FC236}">
                <a16:creationId xmlns:a16="http://schemas.microsoft.com/office/drawing/2014/main" id="{A8C4AF14-FEF9-7A25-ACFC-019409343A07}"/>
              </a:ext>
            </a:extLst>
          </p:cNvPr>
          <p:cNvSpPr/>
          <p:nvPr/>
        </p:nvSpPr>
        <p:spPr>
          <a:xfrm>
            <a:off x="7151053" y="3022226"/>
            <a:ext cx="536896" cy="494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1E488D6E-0C97-0B4C-E34B-5FB14EABB09C}"/>
              </a:ext>
            </a:extLst>
          </p:cNvPr>
          <p:cNvCxnSpPr>
            <a:cxnSpLocks/>
            <a:endCxn id="67" idx="7"/>
          </p:cNvCxnSpPr>
          <p:nvPr/>
        </p:nvCxnSpPr>
        <p:spPr>
          <a:xfrm flipH="1">
            <a:off x="7609322" y="2737220"/>
            <a:ext cx="273301" cy="357490"/>
          </a:xfrm>
          <a:prstGeom prst="line">
            <a:avLst/>
          </a:prstGeom>
          <a:ln w="254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46EB6116-B323-FD77-A1C6-38F39ED0C53D}"/>
              </a:ext>
            </a:extLst>
          </p:cNvPr>
          <p:cNvCxnSpPr>
            <a:cxnSpLocks/>
          </p:cNvCxnSpPr>
          <p:nvPr/>
        </p:nvCxnSpPr>
        <p:spPr>
          <a:xfrm>
            <a:off x="8180364" y="2711534"/>
            <a:ext cx="368378" cy="357490"/>
          </a:xfrm>
          <a:prstGeom prst="line">
            <a:avLst/>
          </a:prstGeom>
          <a:ln w="254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4" name="타원 73">
            <a:extLst>
              <a:ext uri="{FF2B5EF4-FFF2-40B4-BE49-F238E27FC236}">
                <a16:creationId xmlns:a16="http://schemas.microsoft.com/office/drawing/2014/main" id="{574E8B42-3EEB-19AC-B2D3-10D976916B01}"/>
              </a:ext>
            </a:extLst>
          </p:cNvPr>
          <p:cNvSpPr/>
          <p:nvPr/>
        </p:nvSpPr>
        <p:spPr>
          <a:xfrm>
            <a:off x="8419520" y="3017562"/>
            <a:ext cx="536896" cy="4949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36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9A992FC-7DB6-948F-5172-246D80E58AAA}"/>
              </a:ext>
            </a:extLst>
          </p:cNvPr>
          <p:cNvSpPr txBox="1"/>
          <p:nvPr/>
        </p:nvSpPr>
        <p:spPr>
          <a:xfrm>
            <a:off x="6858396" y="1907944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solidFill>
                  <a:srgbClr val="00B0F0"/>
                </a:solidFill>
              </a:rPr>
              <a:t>삭제노드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AF00C14-EA6E-D07B-0E4F-04937BBB367B}"/>
              </a:ext>
            </a:extLst>
          </p:cNvPr>
          <p:cNvSpPr txBox="1"/>
          <p:nvPr/>
        </p:nvSpPr>
        <p:spPr>
          <a:xfrm>
            <a:off x="8614194" y="2670904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solidFill>
                  <a:srgbClr val="00B050"/>
                </a:solidFill>
              </a:rPr>
              <a:t>후보노드의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ko-KR" altLang="en-US" dirty="0" err="1">
                <a:solidFill>
                  <a:srgbClr val="00B050"/>
                </a:solidFill>
              </a:rPr>
              <a:t>부모노드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452593D2-D77B-8379-C486-332A1D7D94E1}"/>
              </a:ext>
            </a:extLst>
          </p:cNvPr>
          <p:cNvSpPr/>
          <p:nvPr/>
        </p:nvSpPr>
        <p:spPr>
          <a:xfrm>
            <a:off x="9140531" y="3666684"/>
            <a:ext cx="575275" cy="494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49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2E691C78-1FDD-5A06-0C98-F5676CE29D25}"/>
              </a:ext>
            </a:extLst>
          </p:cNvPr>
          <p:cNvCxnSpPr>
            <a:cxnSpLocks/>
          </p:cNvCxnSpPr>
          <p:nvPr/>
        </p:nvCxnSpPr>
        <p:spPr>
          <a:xfrm>
            <a:off x="8815249" y="3433181"/>
            <a:ext cx="368378" cy="357490"/>
          </a:xfrm>
          <a:prstGeom prst="line">
            <a:avLst/>
          </a:prstGeom>
          <a:ln w="254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3DE750A5-89D1-7511-9538-959CCE69D2D8}"/>
              </a:ext>
            </a:extLst>
          </p:cNvPr>
          <p:cNvSpPr/>
          <p:nvPr/>
        </p:nvSpPr>
        <p:spPr>
          <a:xfrm>
            <a:off x="7209076" y="3729022"/>
            <a:ext cx="536896" cy="49495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30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FAEBDC9E-ED47-2A6F-517D-03A1766C820A}"/>
              </a:ext>
            </a:extLst>
          </p:cNvPr>
          <p:cNvSpPr/>
          <p:nvPr/>
        </p:nvSpPr>
        <p:spPr>
          <a:xfrm>
            <a:off x="8121003" y="3788977"/>
            <a:ext cx="575275" cy="494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32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F02E3E4-E66D-E780-6F4D-D6CC1F18BB26}"/>
              </a:ext>
            </a:extLst>
          </p:cNvPr>
          <p:cNvSpPr txBox="1"/>
          <p:nvPr/>
        </p:nvSpPr>
        <p:spPr>
          <a:xfrm>
            <a:off x="6997948" y="4238871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solidFill>
                  <a:srgbClr val="FFFF00"/>
                </a:solidFill>
              </a:rPr>
              <a:t>후보노드</a:t>
            </a:r>
            <a:endParaRPr lang="ko-KR" altLang="en-US" dirty="0">
              <a:solidFill>
                <a:srgbClr val="FFFF00"/>
              </a:solidFill>
            </a:endParaRP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4363EDA3-7469-9CBE-811E-314DF7671B15}"/>
              </a:ext>
            </a:extLst>
          </p:cNvPr>
          <p:cNvCxnSpPr>
            <a:cxnSpLocks/>
            <a:stCxn id="74" idx="4"/>
            <a:endCxn id="81" idx="0"/>
          </p:cNvCxnSpPr>
          <p:nvPr/>
        </p:nvCxnSpPr>
        <p:spPr>
          <a:xfrm flipH="1">
            <a:off x="8408641" y="3512512"/>
            <a:ext cx="279327" cy="276465"/>
          </a:xfrm>
          <a:prstGeom prst="line">
            <a:avLst/>
          </a:prstGeom>
          <a:ln w="254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3313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480A110F-8E93-F5F7-AF70-A48E22A66A1A}"/>
              </a:ext>
            </a:extLst>
          </p:cNvPr>
          <p:cNvSpPr txBox="1"/>
          <p:nvPr/>
        </p:nvSpPr>
        <p:spPr>
          <a:xfrm>
            <a:off x="1927574" y="5439770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FF00"/>
                </a:solidFill>
              </a:rPr>
              <a:t>&lt; </a:t>
            </a:r>
            <a:r>
              <a:rPr lang="ko-KR" altLang="en-US" dirty="0">
                <a:solidFill>
                  <a:srgbClr val="FFFF00"/>
                </a:solidFill>
              </a:rPr>
              <a:t>단계 </a:t>
            </a:r>
            <a:r>
              <a:rPr lang="en-US" altLang="ko-KR" dirty="0">
                <a:solidFill>
                  <a:srgbClr val="FFFF00"/>
                </a:solidFill>
              </a:rPr>
              <a:t>2</a:t>
            </a:r>
            <a:r>
              <a:rPr lang="ko-KR" altLang="en-US" dirty="0">
                <a:solidFill>
                  <a:srgbClr val="FFFF00"/>
                </a:solidFill>
              </a:rPr>
              <a:t> </a:t>
            </a:r>
            <a:r>
              <a:rPr lang="en-US" altLang="ko-KR" dirty="0">
                <a:solidFill>
                  <a:srgbClr val="FFFF00"/>
                </a:solidFill>
              </a:rPr>
              <a:t>&gt;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8231C400-63EE-D2CD-46D3-F7A9ADAE1744}"/>
              </a:ext>
            </a:extLst>
          </p:cNvPr>
          <p:cNvSpPr/>
          <p:nvPr/>
        </p:nvSpPr>
        <p:spPr>
          <a:xfrm>
            <a:off x="3016063" y="555158"/>
            <a:ext cx="536896" cy="494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50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FF353EE4-5F60-B909-892F-6BA62867271B}"/>
              </a:ext>
            </a:extLst>
          </p:cNvPr>
          <p:cNvSpPr/>
          <p:nvPr/>
        </p:nvSpPr>
        <p:spPr>
          <a:xfrm>
            <a:off x="2204155" y="1719521"/>
            <a:ext cx="536896" cy="49495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27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CEFC9C19-847B-01D9-E632-BCEACBBE0C38}"/>
              </a:ext>
            </a:extLst>
          </p:cNvPr>
          <p:cNvCxnSpPr>
            <a:cxnSpLocks/>
            <a:stCxn id="63" idx="3"/>
            <a:endCxn id="64" idx="0"/>
          </p:cNvCxnSpPr>
          <p:nvPr/>
        </p:nvCxnSpPr>
        <p:spPr>
          <a:xfrm flipH="1">
            <a:off x="2472603" y="977624"/>
            <a:ext cx="622087" cy="741897"/>
          </a:xfrm>
          <a:prstGeom prst="line">
            <a:avLst/>
          </a:prstGeom>
          <a:ln w="254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7" name="타원 66">
            <a:extLst>
              <a:ext uri="{FF2B5EF4-FFF2-40B4-BE49-F238E27FC236}">
                <a16:creationId xmlns:a16="http://schemas.microsoft.com/office/drawing/2014/main" id="{A8C4AF14-FEF9-7A25-ACFC-019409343A07}"/>
              </a:ext>
            </a:extLst>
          </p:cNvPr>
          <p:cNvSpPr/>
          <p:nvPr/>
        </p:nvSpPr>
        <p:spPr>
          <a:xfrm>
            <a:off x="1609235" y="2449572"/>
            <a:ext cx="536896" cy="494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1E488D6E-0C97-0B4C-E34B-5FB14EABB09C}"/>
              </a:ext>
            </a:extLst>
          </p:cNvPr>
          <p:cNvCxnSpPr>
            <a:cxnSpLocks/>
            <a:endCxn id="67" idx="7"/>
          </p:cNvCxnSpPr>
          <p:nvPr/>
        </p:nvCxnSpPr>
        <p:spPr>
          <a:xfrm flipH="1">
            <a:off x="2067504" y="2164566"/>
            <a:ext cx="273301" cy="357490"/>
          </a:xfrm>
          <a:prstGeom prst="line">
            <a:avLst/>
          </a:prstGeom>
          <a:ln w="254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4" name="타원 73">
            <a:extLst>
              <a:ext uri="{FF2B5EF4-FFF2-40B4-BE49-F238E27FC236}">
                <a16:creationId xmlns:a16="http://schemas.microsoft.com/office/drawing/2014/main" id="{574E8B42-3EEB-19AC-B2D3-10D976916B01}"/>
              </a:ext>
            </a:extLst>
          </p:cNvPr>
          <p:cNvSpPr/>
          <p:nvPr/>
        </p:nvSpPr>
        <p:spPr>
          <a:xfrm>
            <a:off x="3016063" y="3628020"/>
            <a:ext cx="536896" cy="4949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36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9A992FC-7DB6-948F-5172-246D80E58AAA}"/>
              </a:ext>
            </a:extLst>
          </p:cNvPr>
          <p:cNvSpPr txBox="1"/>
          <p:nvPr/>
        </p:nvSpPr>
        <p:spPr>
          <a:xfrm>
            <a:off x="1316578" y="1335290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solidFill>
                  <a:srgbClr val="00B0F0"/>
                </a:solidFill>
              </a:rPr>
              <a:t>삭제노드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AF00C14-EA6E-D07B-0E4F-04937BBB367B}"/>
              </a:ext>
            </a:extLst>
          </p:cNvPr>
          <p:cNvSpPr txBox="1"/>
          <p:nvPr/>
        </p:nvSpPr>
        <p:spPr>
          <a:xfrm>
            <a:off x="3210737" y="3281362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solidFill>
                  <a:srgbClr val="00B050"/>
                </a:solidFill>
              </a:rPr>
              <a:t>후보노드의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ko-KR" altLang="en-US" dirty="0" err="1">
                <a:solidFill>
                  <a:srgbClr val="00B050"/>
                </a:solidFill>
              </a:rPr>
              <a:t>부모노드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452593D2-D77B-8379-C486-332A1D7D94E1}"/>
              </a:ext>
            </a:extLst>
          </p:cNvPr>
          <p:cNvSpPr/>
          <p:nvPr/>
        </p:nvSpPr>
        <p:spPr>
          <a:xfrm>
            <a:off x="3737074" y="4277142"/>
            <a:ext cx="575275" cy="494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49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2E691C78-1FDD-5A06-0C98-F5676CE29D25}"/>
              </a:ext>
            </a:extLst>
          </p:cNvPr>
          <p:cNvCxnSpPr>
            <a:cxnSpLocks/>
          </p:cNvCxnSpPr>
          <p:nvPr/>
        </p:nvCxnSpPr>
        <p:spPr>
          <a:xfrm>
            <a:off x="3411792" y="4043639"/>
            <a:ext cx="368378" cy="357490"/>
          </a:xfrm>
          <a:prstGeom prst="line">
            <a:avLst/>
          </a:prstGeom>
          <a:ln w="254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3DE750A5-89D1-7511-9538-959CCE69D2D8}"/>
              </a:ext>
            </a:extLst>
          </p:cNvPr>
          <p:cNvSpPr/>
          <p:nvPr/>
        </p:nvSpPr>
        <p:spPr>
          <a:xfrm>
            <a:off x="1667258" y="3156368"/>
            <a:ext cx="536896" cy="49495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30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FAEBDC9E-ED47-2A6F-517D-03A1766C820A}"/>
              </a:ext>
            </a:extLst>
          </p:cNvPr>
          <p:cNvSpPr/>
          <p:nvPr/>
        </p:nvSpPr>
        <p:spPr>
          <a:xfrm>
            <a:off x="2717546" y="4399435"/>
            <a:ext cx="575275" cy="494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32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F02E3E4-E66D-E780-6F4D-D6CC1F18BB26}"/>
              </a:ext>
            </a:extLst>
          </p:cNvPr>
          <p:cNvSpPr txBox="1"/>
          <p:nvPr/>
        </p:nvSpPr>
        <p:spPr>
          <a:xfrm>
            <a:off x="1456130" y="3666217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solidFill>
                  <a:srgbClr val="FFFF00"/>
                </a:solidFill>
              </a:rPr>
              <a:t>후보노드</a:t>
            </a:r>
            <a:endParaRPr lang="ko-KR" altLang="en-US" dirty="0">
              <a:solidFill>
                <a:srgbClr val="FFFF00"/>
              </a:solidFill>
            </a:endParaRP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4363EDA3-7469-9CBE-811E-314DF7671B15}"/>
              </a:ext>
            </a:extLst>
          </p:cNvPr>
          <p:cNvCxnSpPr>
            <a:cxnSpLocks/>
            <a:stCxn id="74" idx="4"/>
            <a:endCxn id="81" idx="0"/>
          </p:cNvCxnSpPr>
          <p:nvPr/>
        </p:nvCxnSpPr>
        <p:spPr>
          <a:xfrm flipH="1">
            <a:off x="3005184" y="4122970"/>
            <a:ext cx="279327" cy="276465"/>
          </a:xfrm>
          <a:prstGeom prst="line">
            <a:avLst/>
          </a:prstGeom>
          <a:ln w="254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0114029-A72F-C7FD-0FF3-7A3CCD43640E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2157375" y="3403843"/>
            <a:ext cx="937315" cy="296661"/>
          </a:xfrm>
          <a:prstGeom prst="line">
            <a:avLst/>
          </a:prstGeom>
          <a:ln w="254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0A4082F-BB03-A49F-10BE-3551189B8C03}"/>
              </a:ext>
            </a:extLst>
          </p:cNvPr>
          <p:cNvSpPr txBox="1"/>
          <p:nvPr/>
        </p:nvSpPr>
        <p:spPr>
          <a:xfrm>
            <a:off x="7598355" y="5389865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FF00"/>
                </a:solidFill>
              </a:rPr>
              <a:t>&lt; </a:t>
            </a:r>
            <a:r>
              <a:rPr lang="ko-KR" altLang="en-US" dirty="0">
                <a:solidFill>
                  <a:srgbClr val="FFFF00"/>
                </a:solidFill>
              </a:rPr>
              <a:t>단계 </a:t>
            </a:r>
            <a:r>
              <a:rPr lang="en-US" altLang="ko-KR" dirty="0">
                <a:solidFill>
                  <a:srgbClr val="FFFF00"/>
                </a:solidFill>
              </a:rPr>
              <a:t>3</a:t>
            </a:r>
            <a:r>
              <a:rPr lang="ko-KR" altLang="en-US" dirty="0">
                <a:solidFill>
                  <a:srgbClr val="FFFF00"/>
                </a:solidFill>
              </a:rPr>
              <a:t> </a:t>
            </a:r>
            <a:r>
              <a:rPr lang="en-US" altLang="ko-KR" dirty="0">
                <a:solidFill>
                  <a:srgbClr val="FFFF00"/>
                </a:solidFill>
              </a:rPr>
              <a:t>&gt;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93D2E02-0951-5837-6AE2-4FC96A5D4AD9}"/>
              </a:ext>
            </a:extLst>
          </p:cNvPr>
          <p:cNvSpPr/>
          <p:nvPr/>
        </p:nvSpPr>
        <p:spPr>
          <a:xfrm>
            <a:off x="8686844" y="505253"/>
            <a:ext cx="536896" cy="494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50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0D99193D-E738-2EF4-31DD-7A64B5CA30A9}"/>
              </a:ext>
            </a:extLst>
          </p:cNvPr>
          <p:cNvSpPr/>
          <p:nvPr/>
        </p:nvSpPr>
        <p:spPr>
          <a:xfrm>
            <a:off x="7324874" y="1847212"/>
            <a:ext cx="536896" cy="49495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27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4E19F6E-E6CE-AFA0-D1A6-D5B2AFFC10E4}"/>
              </a:ext>
            </a:extLst>
          </p:cNvPr>
          <p:cNvCxnSpPr>
            <a:cxnSpLocks/>
            <a:stCxn id="40" idx="3"/>
            <a:endCxn id="55" idx="7"/>
          </p:cNvCxnSpPr>
          <p:nvPr/>
        </p:nvCxnSpPr>
        <p:spPr>
          <a:xfrm flipH="1">
            <a:off x="7796308" y="927719"/>
            <a:ext cx="969163" cy="2251228"/>
          </a:xfrm>
          <a:prstGeom prst="line">
            <a:avLst/>
          </a:prstGeom>
          <a:ln w="254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D4B1A927-644F-3C55-4177-23E03331D1D2}"/>
              </a:ext>
            </a:extLst>
          </p:cNvPr>
          <p:cNvSpPr/>
          <p:nvPr/>
        </p:nvSpPr>
        <p:spPr>
          <a:xfrm>
            <a:off x="6729954" y="2577263"/>
            <a:ext cx="536896" cy="494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402D934-CE7E-0CA0-5FBE-825529315AA2}"/>
              </a:ext>
            </a:extLst>
          </p:cNvPr>
          <p:cNvCxnSpPr>
            <a:cxnSpLocks/>
            <a:endCxn id="44" idx="7"/>
          </p:cNvCxnSpPr>
          <p:nvPr/>
        </p:nvCxnSpPr>
        <p:spPr>
          <a:xfrm flipH="1">
            <a:off x="7188223" y="2292257"/>
            <a:ext cx="273301" cy="357490"/>
          </a:xfrm>
          <a:prstGeom prst="line">
            <a:avLst/>
          </a:prstGeom>
          <a:ln w="254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CB4EE891-50B0-C9B9-8A16-0B0E9FF1C09D}"/>
              </a:ext>
            </a:extLst>
          </p:cNvPr>
          <p:cNvSpPr/>
          <p:nvPr/>
        </p:nvSpPr>
        <p:spPr>
          <a:xfrm>
            <a:off x="8686844" y="3578115"/>
            <a:ext cx="536896" cy="4949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36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2B7037C-CF55-08A8-0891-CA896600B725}"/>
              </a:ext>
            </a:extLst>
          </p:cNvPr>
          <p:cNvSpPr txBox="1"/>
          <p:nvPr/>
        </p:nvSpPr>
        <p:spPr>
          <a:xfrm>
            <a:off x="6437297" y="1462981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solidFill>
                  <a:srgbClr val="00B0F0"/>
                </a:solidFill>
              </a:rPr>
              <a:t>삭제노드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C34C14E-3987-3CE0-EA87-91C6CA592248}"/>
              </a:ext>
            </a:extLst>
          </p:cNvPr>
          <p:cNvSpPr txBox="1"/>
          <p:nvPr/>
        </p:nvSpPr>
        <p:spPr>
          <a:xfrm>
            <a:off x="8881518" y="3231457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solidFill>
                  <a:srgbClr val="00B050"/>
                </a:solidFill>
              </a:rPr>
              <a:t>후보노드의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ko-KR" altLang="en-US" dirty="0" err="1">
                <a:solidFill>
                  <a:srgbClr val="00B050"/>
                </a:solidFill>
              </a:rPr>
              <a:t>부모노드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DF4E4DD7-19D7-6C3C-B914-3AA2328BD7CC}"/>
              </a:ext>
            </a:extLst>
          </p:cNvPr>
          <p:cNvSpPr/>
          <p:nvPr/>
        </p:nvSpPr>
        <p:spPr>
          <a:xfrm>
            <a:off x="9407855" y="4227237"/>
            <a:ext cx="575275" cy="494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49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530C061C-1CB7-74D8-9A42-F613AB337E38}"/>
              </a:ext>
            </a:extLst>
          </p:cNvPr>
          <p:cNvCxnSpPr>
            <a:cxnSpLocks/>
          </p:cNvCxnSpPr>
          <p:nvPr/>
        </p:nvCxnSpPr>
        <p:spPr>
          <a:xfrm>
            <a:off x="9082573" y="3993734"/>
            <a:ext cx="368378" cy="357490"/>
          </a:xfrm>
          <a:prstGeom prst="line">
            <a:avLst/>
          </a:prstGeom>
          <a:ln w="254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2D0B08BF-FF82-AC81-B6BF-F1AF21A077A3}"/>
              </a:ext>
            </a:extLst>
          </p:cNvPr>
          <p:cNvSpPr/>
          <p:nvPr/>
        </p:nvSpPr>
        <p:spPr>
          <a:xfrm>
            <a:off x="7338039" y="3106463"/>
            <a:ext cx="536896" cy="49495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30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326DE2B1-4EC2-24F0-E78C-79E328692DA7}"/>
              </a:ext>
            </a:extLst>
          </p:cNvPr>
          <p:cNvSpPr/>
          <p:nvPr/>
        </p:nvSpPr>
        <p:spPr>
          <a:xfrm>
            <a:off x="8388327" y="4349530"/>
            <a:ext cx="575275" cy="494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32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3C2E4B7-99D0-0414-849C-F0B47BA444B0}"/>
              </a:ext>
            </a:extLst>
          </p:cNvPr>
          <p:cNvSpPr txBox="1"/>
          <p:nvPr/>
        </p:nvSpPr>
        <p:spPr>
          <a:xfrm>
            <a:off x="7126911" y="3616312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solidFill>
                  <a:srgbClr val="FFFF00"/>
                </a:solidFill>
              </a:rPr>
              <a:t>후보노드</a:t>
            </a:r>
            <a:endParaRPr lang="ko-KR" altLang="en-US" dirty="0">
              <a:solidFill>
                <a:srgbClr val="FFFF00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69FE717D-5FBE-83E6-4C58-9AB717E0CBA8}"/>
              </a:ext>
            </a:extLst>
          </p:cNvPr>
          <p:cNvCxnSpPr>
            <a:cxnSpLocks/>
            <a:stCxn id="47" idx="4"/>
            <a:endCxn id="56" idx="0"/>
          </p:cNvCxnSpPr>
          <p:nvPr/>
        </p:nvCxnSpPr>
        <p:spPr>
          <a:xfrm flipH="1">
            <a:off x="8675965" y="4073065"/>
            <a:ext cx="279327" cy="276465"/>
          </a:xfrm>
          <a:prstGeom prst="line">
            <a:avLst/>
          </a:prstGeom>
          <a:ln w="254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672DA4E1-8FB5-65CB-FE8A-6C2CC5873F08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7828156" y="3353938"/>
            <a:ext cx="937315" cy="296661"/>
          </a:xfrm>
          <a:prstGeom prst="line">
            <a:avLst/>
          </a:prstGeom>
          <a:ln w="254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9721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B0A4082F-BB03-A49F-10BE-3551189B8C03}"/>
              </a:ext>
            </a:extLst>
          </p:cNvPr>
          <p:cNvSpPr txBox="1"/>
          <p:nvPr/>
        </p:nvSpPr>
        <p:spPr>
          <a:xfrm>
            <a:off x="4739063" y="5279028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FF00"/>
                </a:solidFill>
              </a:rPr>
              <a:t>&lt; </a:t>
            </a:r>
            <a:r>
              <a:rPr lang="ko-KR" altLang="en-US" dirty="0">
                <a:solidFill>
                  <a:srgbClr val="FFFF00"/>
                </a:solidFill>
              </a:rPr>
              <a:t>단계 </a:t>
            </a:r>
            <a:r>
              <a:rPr lang="en-US" altLang="ko-KR" dirty="0">
                <a:solidFill>
                  <a:srgbClr val="FFFF00"/>
                </a:solidFill>
              </a:rPr>
              <a:t>4</a:t>
            </a:r>
            <a:r>
              <a:rPr lang="ko-KR" altLang="en-US" dirty="0">
                <a:solidFill>
                  <a:srgbClr val="FFFF00"/>
                </a:solidFill>
              </a:rPr>
              <a:t> </a:t>
            </a:r>
            <a:r>
              <a:rPr lang="en-US" altLang="ko-KR" dirty="0">
                <a:solidFill>
                  <a:srgbClr val="FFFF00"/>
                </a:solidFill>
              </a:rPr>
              <a:t>&gt;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93D2E02-0951-5837-6AE2-4FC96A5D4AD9}"/>
              </a:ext>
            </a:extLst>
          </p:cNvPr>
          <p:cNvSpPr/>
          <p:nvPr/>
        </p:nvSpPr>
        <p:spPr>
          <a:xfrm>
            <a:off x="5827552" y="394416"/>
            <a:ext cx="536896" cy="494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50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0D99193D-E738-2EF4-31DD-7A64B5CA30A9}"/>
              </a:ext>
            </a:extLst>
          </p:cNvPr>
          <p:cNvSpPr/>
          <p:nvPr/>
        </p:nvSpPr>
        <p:spPr>
          <a:xfrm>
            <a:off x="4465582" y="1736375"/>
            <a:ext cx="536896" cy="49495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27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4E19F6E-E6CE-AFA0-D1A6-D5B2AFFC10E4}"/>
              </a:ext>
            </a:extLst>
          </p:cNvPr>
          <p:cNvCxnSpPr>
            <a:cxnSpLocks/>
            <a:stCxn id="40" idx="3"/>
            <a:endCxn id="55" idx="7"/>
          </p:cNvCxnSpPr>
          <p:nvPr/>
        </p:nvCxnSpPr>
        <p:spPr>
          <a:xfrm flipH="1">
            <a:off x="4937016" y="816882"/>
            <a:ext cx="969163" cy="2251228"/>
          </a:xfrm>
          <a:prstGeom prst="line">
            <a:avLst/>
          </a:prstGeom>
          <a:ln w="254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D4B1A927-644F-3C55-4177-23E03331D1D2}"/>
              </a:ext>
            </a:extLst>
          </p:cNvPr>
          <p:cNvSpPr/>
          <p:nvPr/>
        </p:nvSpPr>
        <p:spPr>
          <a:xfrm>
            <a:off x="3359499" y="4159813"/>
            <a:ext cx="536896" cy="494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402D934-CE7E-0CA0-5FBE-825529315AA2}"/>
              </a:ext>
            </a:extLst>
          </p:cNvPr>
          <p:cNvCxnSpPr>
            <a:cxnSpLocks/>
            <a:stCxn id="55" idx="3"/>
            <a:endCxn id="44" idx="7"/>
          </p:cNvCxnSpPr>
          <p:nvPr/>
        </p:nvCxnSpPr>
        <p:spPr>
          <a:xfrm flipH="1">
            <a:off x="3817768" y="3418092"/>
            <a:ext cx="739606" cy="814205"/>
          </a:xfrm>
          <a:prstGeom prst="line">
            <a:avLst/>
          </a:prstGeom>
          <a:ln w="254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CB4EE891-50B0-C9B9-8A16-0B0E9FF1C09D}"/>
              </a:ext>
            </a:extLst>
          </p:cNvPr>
          <p:cNvSpPr/>
          <p:nvPr/>
        </p:nvSpPr>
        <p:spPr>
          <a:xfrm>
            <a:off x="5827552" y="3467278"/>
            <a:ext cx="536896" cy="4949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36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2B7037C-CF55-08A8-0891-CA896600B725}"/>
              </a:ext>
            </a:extLst>
          </p:cNvPr>
          <p:cNvSpPr txBox="1"/>
          <p:nvPr/>
        </p:nvSpPr>
        <p:spPr>
          <a:xfrm>
            <a:off x="3578005" y="1352144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solidFill>
                  <a:srgbClr val="00B0F0"/>
                </a:solidFill>
              </a:rPr>
              <a:t>삭제노드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C34C14E-3987-3CE0-EA87-91C6CA592248}"/>
              </a:ext>
            </a:extLst>
          </p:cNvPr>
          <p:cNvSpPr txBox="1"/>
          <p:nvPr/>
        </p:nvSpPr>
        <p:spPr>
          <a:xfrm>
            <a:off x="6022226" y="3120620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solidFill>
                  <a:srgbClr val="00B050"/>
                </a:solidFill>
              </a:rPr>
              <a:t>후보노드의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ko-KR" altLang="en-US" dirty="0" err="1">
                <a:solidFill>
                  <a:srgbClr val="00B050"/>
                </a:solidFill>
              </a:rPr>
              <a:t>부모노드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DF4E4DD7-19D7-6C3C-B914-3AA2328BD7CC}"/>
              </a:ext>
            </a:extLst>
          </p:cNvPr>
          <p:cNvSpPr/>
          <p:nvPr/>
        </p:nvSpPr>
        <p:spPr>
          <a:xfrm>
            <a:off x="6548563" y="4116400"/>
            <a:ext cx="575275" cy="494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49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530C061C-1CB7-74D8-9A42-F613AB337E38}"/>
              </a:ext>
            </a:extLst>
          </p:cNvPr>
          <p:cNvCxnSpPr>
            <a:cxnSpLocks/>
          </p:cNvCxnSpPr>
          <p:nvPr/>
        </p:nvCxnSpPr>
        <p:spPr>
          <a:xfrm>
            <a:off x="6223281" y="3882897"/>
            <a:ext cx="368378" cy="357490"/>
          </a:xfrm>
          <a:prstGeom prst="line">
            <a:avLst/>
          </a:prstGeom>
          <a:ln w="254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2D0B08BF-FF82-AC81-B6BF-F1AF21A077A3}"/>
              </a:ext>
            </a:extLst>
          </p:cNvPr>
          <p:cNvSpPr/>
          <p:nvPr/>
        </p:nvSpPr>
        <p:spPr>
          <a:xfrm>
            <a:off x="4478747" y="2995626"/>
            <a:ext cx="536896" cy="49495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30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326DE2B1-4EC2-24F0-E78C-79E328692DA7}"/>
              </a:ext>
            </a:extLst>
          </p:cNvPr>
          <p:cNvSpPr/>
          <p:nvPr/>
        </p:nvSpPr>
        <p:spPr>
          <a:xfrm>
            <a:off x="5529035" y="4238693"/>
            <a:ext cx="575275" cy="494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32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3C2E4B7-99D0-0414-849C-F0B47BA444B0}"/>
              </a:ext>
            </a:extLst>
          </p:cNvPr>
          <p:cNvSpPr txBox="1"/>
          <p:nvPr/>
        </p:nvSpPr>
        <p:spPr>
          <a:xfrm>
            <a:off x="4452664" y="3618271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solidFill>
                  <a:srgbClr val="FFFF00"/>
                </a:solidFill>
              </a:rPr>
              <a:t>후보노드</a:t>
            </a:r>
            <a:endParaRPr lang="ko-KR" altLang="en-US" dirty="0">
              <a:solidFill>
                <a:srgbClr val="FFFF00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69FE717D-5FBE-83E6-4C58-9AB717E0CBA8}"/>
              </a:ext>
            </a:extLst>
          </p:cNvPr>
          <p:cNvCxnSpPr>
            <a:cxnSpLocks/>
            <a:stCxn id="47" idx="4"/>
            <a:endCxn id="56" idx="0"/>
          </p:cNvCxnSpPr>
          <p:nvPr/>
        </p:nvCxnSpPr>
        <p:spPr>
          <a:xfrm flipH="1">
            <a:off x="5816673" y="3962228"/>
            <a:ext cx="279327" cy="276465"/>
          </a:xfrm>
          <a:prstGeom prst="line">
            <a:avLst/>
          </a:prstGeom>
          <a:ln w="254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672DA4E1-8FB5-65CB-FE8A-6C2CC5873F08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4968864" y="3243101"/>
            <a:ext cx="937315" cy="296661"/>
          </a:xfrm>
          <a:prstGeom prst="line">
            <a:avLst/>
          </a:prstGeom>
          <a:ln w="254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982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936F01-F478-15F9-6F1C-77DEFC63997D}"/>
              </a:ext>
            </a:extLst>
          </p:cNvPr>
          <p:cNvSpPr txBox="1"/>
          <p:nvPr/>
        </p:nvSpPr>
        <p:spPr>
          <a:xfrm>
            <a:off x="1143001" y="596207"/>
            <a:ext cx="9905998" cy="863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800" b="1" cap="all" dirty="0">
                <a:latin typeface="+mj-lt"/>
                <a:ea typeface="+mj-ea"/>
                <a:cs typeface="+mj-cs"/>
              </a:rPr>
              <a:t>* </a:t>
            </a:r>
            <a:r>
              <a:rPr lang="ko-KR" altLang="en-US" sz="2800" b="1" cap="all" dirty="0">
                <a:latin typeface="+mj-lt"/>
                <a:ea typeface="+mj-ea"/>
                <a:cs typeface="+mj-cs"/>
              </a:rPr>
              <a:t>트리 관련 용어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07CD38-5A8C-28A8-FF27-0CD8C08E8DA2}"/>
              </a:ext>
            </a:extLst>
          </p:cNvPr>
          <p:cNvSpPr txBox="1"/>
          <p:nvPr/>
        </p:nvSpPr>
        <p:spPr>
          <a:xfrm>
            <a:off x="1736954" y="1327655"/>
            <a:ext cx="8978740" cy="50336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경로</a:t>
            </a:r>
            <a:r>
              <a:rPr lang="en-US" altLang="ko-KR" dirty="0"/>
              <a:t>(path): </a:t>
            </a:r>
            <a:r>
              <a:rPr lang="ko-KR" altLang="en-US" dirty="0"/>
              <a:t>어떤 한 노드에서 다른 노드까지 링크를 통해 이동했을 때</a:t>
            </a:r>
            <a:r>
              <a:rPr lang="en-US" altLang="ko-KR" dirty="0"/>
              <a:t>, </a:t>
            </a:r>
            <a:r>
              <a:rPr lang="ko-KR" altLang="en-US" dirty="0"/>
              <a:t>거쳐온 일련의</a:t>
            </a:r>
            <a:br>
              <a:rPr lang="en-US" altLang="ko-KR" dirty="0"/>
            </a:br>
            <a:r>
              <a:rPr lang="ko-KR" altLang="en-US" dirty="0"/>
              <a:t>노드의 집합을 경로라 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루트</a:t>
            </a:r>
            <a:r>
              <a:rPr lang="en-US" altLang="ko-KR" dirty="0"/>
              <a:t>(root) : </a:t>
            </a:r>
            <a:r>
              <a:rPr lang="ko-KR" altLang="en-US" dirty="0"/>
              <a:t>트리의 가장 상위에 있는 노드</a:t>
            </a:r>
            <a:r>
              <a:rPr lang="en-US" altLang="ko-KR" dirty="0"/>
              <a:t>, </a:t>
            </a:r>
            <a:r>
              <a:rPr lang="ko-KR" altLang="en-US" dirty="0"/>
              <a:t>루트는 언제나 하나만 존재해야 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부모</a:t>
            </a:r>
            <a:r>
              <a:rPr lang="en-US" altLang="ko-KR" dirty="0"/>
              <a:t>, </a:t>
            </a:r>
            <a:r>
              <a:rPr lang="ko-KR" altLang="en-US" dirty="0"/>
              <a:t>자식</a:t>
            </a:r>
            <a:r>
              <a:rPr lang="en-US" altLang="ko-KR" dirty="0"/>
              <a:t> : </a:t>
            </a:r>
            <a:r>
              <a:rPr lang="ko-KR" altLang="en-US" dirty="0"/>
              <a:t>링크로 연결되어 있는 노드 중 위에 있는 노드를 </a:t>
            </a:r>
            <a:r>
              <a:rPr lang="ko-KR" altLang="en-US" dirty="0" err="1"/>
              <a:t>부모노드</a:t>
            </a:r>
            <a:r>
              <a:rPr lang="en-US" altLang="ko-KR" dirty="0"/>
              <a:t>, </a:t>
            </a:r>
            <a:r>
              <a:rPr lang="ko-KR" altLang="en-US" dirty="0"/>
              <a:t>아래에 </a:t>
            </a:r>
            <a:br>
              <a:rPr lang="en-US" altLang="ko-KR" dirty="0"/>
            </a:br>
            <a:r>
              <a:rPr lang="ko-KR" altLang="en-US" dirty="0"/>
              <a:t>있는 노드를 </a:t>
            </a:r>
            <a:r>
              <a:rPr lang="ko-KR" altLang="en-US" dirty="0" err="1"/>
              <a:t>자식노드라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잎</a:t>
            </a:r>
            <a:r>
              <a:rPr lang="en-US" altLang="ko-KR" dirty="0"/>
              <a:t>(leaf) : </a:t>
            </a:r>
            <a:r>
              <a:rPr lang="ko-KR" altLang="en-US" dirty="0"/>
              <a:t>자식을 가지고 있지 않은 노드를 잎 노드라 한다</a:t>
            </a:r>
            <a:r>
              <a:rPr lang="en-US" altLang="ko-KR" dirty="0"/>
              <a:t>. </a:t>
            </a:r>
            <a:r>
              <a:rPr lang="ko-KR" altLang="en-US" dirty="0" err="1"/>
              <a:t>단말노드라고도</a:t>
            </a:r>
            <a:r>
              <a:rPr lang="ko-KR" altLang="en-US" dirty="0"/>
              <a:t> 부름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키</a:t>
            </a:r>
            <a:r>
              <a:rPr lang="en-US" altLang="ko-KR" dirty="0"/>
              <a:t>(key) : </a:t>
            </a:r>
            <a:r>
              <a:rPr lang="ko-KR" altLang="en-US" dirty="0"/>
              <a:t>키란 자료 항목을 찾거나 다른 동작을 하기 위해 필요한 값으로</a:t>
            </a:r>
            <a:r>
              <a:rPr lang="en-US" altLang="ko-KR" dirty="0"/>
              <a:t>, </a:t>
            </a:r>
            <a:r>
              <a:rPr lang="ko-KR" altLang="en-US" dirty="0"/>
              <a:t>각 자료</a:t>
            </a:r>
            <a:br>
              <a:rPr lang="en-US" altLang="ko-KR" dirty="0"/>
            </a:br>
            <a:r>
              <a:rPr lang="ko-KR" altLang="en-US" dirty="0"/>
              <a:t>항목들을 구분해주는 역할을 하는 값이다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/>
              <a:t>하위트리</a:t>
            </a:r>
            <a:r>
              <a:rPr lang="en-US" altLang="ko-KR" dirty="0"/>
              <a:t>(subtree): </a:t>
            </a:r>
            <a:r>
              <a:rPr lang="ko-KR" altLang="en-US" dirty="0"/>
              <a:t>하나의</a:t>
            </a:r>
            <a:r>
              <a:rPr lang="en-US" altLang="ko-KR" dirty="0"/>
              <a:t> </a:t>
            </a:r>
            <a:r>
              <a:rPr lang="ko-KR" altLang="en-US" dirty="0"/>
              <a:t>큰 </a:t>
            </a:r>
            <a:r>
              <a:rPr lang="ko-KR" altLang="en-US" dirty="0" err="1"/>
              <a:t>트르에</a:t>
            </a:r>
            <a:r>
              <a:rPr lang="ko-KR" altLang="en-US" dirty="0"/>
              <a:t> </a:t>
            </a:r>
            <a:r>
              <a:rPr lang="ko-KR" altLang="en-US" dirty="0" err="1"/>
              <a:t>속해있는</a:t>
            </a:r>
            <a:r>
              <a:rPr lang="ko-KR" altLang="en-US" dirty="0"/>
              <a:t> 부분을 하위 트리라고 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방문</a:t>
            </a:r>
            <a:r>
              <a:rPr lang="en-US" altLang="ko-KR" dirty="0"/>
              <a:t>(visiting) : </a:t>
            </a:r>
            <a:r>
              <a:rPr lang="ko-KR" altLang="en-US" dirty="0"/>
              <a:t>노드에 도착해 자료 값을 읽는 것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순회</a:t>
            </a:r>
            <a:r>
              <a:rPr lang="en-US" altLang="ko-KR" dirty="0"/>
              <a:t>(traversing) : </a:t>
            </a:r>
            <a:r>
              <a:rPr lang="ko-KR" altLang="en-US" dirty="0"/>
              <a:t>트리 노드 전체를 방문하는 것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레벨</a:t>
            </a:r>
            <a:r>
              <a:rPr lang="en-US" altLang="ko-KR" dirty="0"/>
              <a:t>(level) : </a:t>
            </a:r>
            <a:r>
              <a:rPr lang="ko-KR" altLang="en-US" dirty="0"/>
              <a:t>루트를 </a:t>
            </a:r>
            <a:r>
              <a:rPr lang="en-US" altLang="ko-KR" dirty="0"/>
              <a:t>0</a:t>
            </a:r>
            <a:r>
              <a:rPr lang="ko-KR" altLang="en-US" dirty="0"/>
              <a:t>레벨이라 하면 그 자식은 </a:t>
            </a:r>
            <a:r>
              <a:rPr lang="en-US" altLang="ko-KR" dirty="0"/>
              <a:t>1</a:t>
            </a:r>
            <a:r>
              <a:rPr lang="ko-KR" altLang="en-US" dirty="0"/>
              <a:t>레벨</a:t>
            </a:r>
            <a:r>
              <a:rPr lang="en-US" altLang="ko-KR" dirty="0"/>
              <a:t>, </a:t>
            </a:r>
            <a:r>
              <a:rPr lang="ko-KR" altLang="en-US" dirty="0"/>
              <a:t>그의 자식은 </a:t>
            </a:r>
            <a:r>
              <a:rPr lang="en-US" altLang="ko-KR" dirty="0"/>
              <a:t>2</a:t>
            </a:r>
            <a:r>
              <a:rPr lang="ko-KR" altLang="en-US" dirty="0"/>
              <a:t>레벨이라 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0873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5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87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5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6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7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8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9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03" name="Picture 2">
            <a:extLst>
              <a:ext uri="{FF2B5EF4-FFF2-40B4-BE49-F238E27FC236}">
                <a16:creationId xmlns:a16="http://schemas.microsoft.com/office/drawing/2014/main" id="{43BCD4D4-0FCB-418E-9D58-033B2DB41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BC3E363D-4793-4E9B-88F5-58007346C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" name="Picture 2">
            <a:extLst>
              <a:ext uri="{FF2B5EF4-FFF2-40B4-BE49-F238E27FC236}">
                <a16:creationId xmlns:a16="http://schemas.microsoft.com/office/drawing/2014/main" id="{AA3F2319-3466-4D84-ABE4-77BC773F3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80B3BB6-B43B-2CD3-EDFF-0422121C64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5911" y="965201"/>
            <a:ext cx="8760177" cy="4927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0880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936F01-F478-15F9-6F1C-77DEFC63997D}"/>
              </a:ext>
            </a:extLst>
          </p:cNvPr>
          <p:cNvSpPr txBox="1"/>
          <p:nvPr/>
        </p:nvSpPr>
        <p:spPr>
          <a:xfrm>
            <a:off x="1143001" y="596207"/>
            <a:ext cx="9905998" cy="863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800" b="1" cap="all" dirty="0">
                <a:latin typeface="+mj-lt"/>
                <a:ea typeface="+mj-ea"/>
                <a:cs typeface="+mj-cs"/>
              </a:rPr>
              <a:t>* </a:t>
            </a:r>
            <a:r>
              <a:rPr lang="ko-KR" altLang="en-US" sz="2800" b="1" cap="all" dirty="0">
                <a:latin typeface="+mj-lt"/>
                <a:ea typeface="+mj-ea"/>
                <a:cs typeface="+mj-cs"/>
              </a:rPr>
              <a:t>트리의 일반적 특징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07CD38-5A8C-28A8-FF27-0CD8C08E8DA2}"/>
              </a:ext>
            </a:extLst>
          </p:cNvPr>
          <p:cNvSpPr txBox="1"/>
          <p:nvPr/>
        </p:nvSpPr>
        <p:spPr>
          <a:xfrm>
            <a:off x="1736954" y="1327655"/>
            <a:ext cx="9339416" cy="39718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rgbClr val="FFC000"/>
                </a:solidFill>
              </a:rPr>
              <a:t>트리구조에서 한 노드에서 다른 노드로 가는 경로는 유일하다</a:t>
            </a:r>
            <a:r>
              <a:rPr lang="en-US" altLang="ko-KR" dirty="0">
                <a:solidFill>
                  <a:srgbClr val="FFC000"/>
                </a:solidFill>
              </a:rPr>
              <a:t>.</a:t>
            </a:r>
            <a:br>
              <a:rPr lang="en-US" altLang="ko-KR" dirty="0">
                <a:solidFill>
                  <a:srgbClr val="FFC000"/>
                </a:solidFill>
              </a:rPr>
            </a:br>
            <a:r>
              <a:rPr lang="en-US" altLang="ko-KR" sz="1600" dirty="0"/>
              <a:t>- </a:t>
            </a:r>
            <a:r>
              <a:rPr lang="ko-KR" altLang="en-US" sz="1600" dirty="0"/>
              <a:t>트리구조에서 임의의 두 노드를 선택했을 경우</a:t>
            </a:r>
            <a:r>
              <a:rPr lang="en-US" altLang="ko-KR" sz="1600" dirty="0"/>
              <a:t>, </a:t>
            </a:r>
            <a:r>
              <a:rPr lang="ko-KR" altLang="en-US" sz="1600" dirty="0"/>
              <a:t>이 두 노드는 최소 공통 선조를 갖는다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- </a:t>
            </a:r>
            <a:r>
              <a:rPr lang="ko-KR" altLang="en-US" sz="1600" dirty="0"/>
              <a:t>최소 공통 </a:t>
            </a:r>
            <a:r>
              <a:rPr lang="ko-KR" altLang="en-US" sz="1600" dirty="0" err="1"/>
              <a:t>선조란</a:t>
            </a:r>
            <a:r>
              <a:rPr lang="ko-KR" altLang="en-US" sz="1600" dirty="0"/>
              <a:t> 임의의 두 노드가 가질 수 있는 공통 선조들 중에서 가장 가까운 선조를 말한다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- </a:t>
            </a:r>
            <a:r>
              <a:rPr lang="ko-KR" altLang="en-US" sz="1600" dirty="0"/>
              <a:t>트리를 타는 경로가 중복됨이 없고</a:t>
            </a:r>
            <a:r>
              <a:rPr lang="en-US" altLang="ko-KR" sz="1600" dirty="0"/>
              <a:t>, </a:t>
            </a:r>
            <a:r>
              <a:rPr lang="ko-KR" altLang="en-US" sz="1600" dirty="0"/>
              <a:t>되돌아감이 없다면 두 </a:t>
            </a:r>
            <a:r>
              <a:rPr lang="ko-KR" altLang="en-US" sz="1600" dirty="0" err="1"/>
              <a:t>노드간의</a:t>
            </a:r>
            <a:r>
              <a:rPr lang="ko-KR" altLang="en-US" sz="1600" dirty="0"/>
              <a:t> 경로는 반드시 한 노드에서</a:t>
            </a:r>
            <a:br>
              <a:rPr lang="en-US" altLang="ko-KR" sz="1600" dirty="0"/>
            </a:br>
            <a:r>
              <a:rPr lang="en-US" altLang="ko-KR" sz="1600" dirty="0"/>
              <a:t>   </a:t>
            </a:r>
            <a:r>
              <a:rPr lang="ko-KR" altLang="en-US" sz="1600" dirty="0"/>
              <a:t>최소 공통 선조까지 올라갔다가 다시 다른 노드로 내려오는 유일한 경로만이 존재한다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- </a:t>
            </a:r>
            <a:r>
              <a:rPr lang="ko-KR" altLang="en-US" sz="1600" dirty="0"/>
              <a:t>이 성질은 그래프 구조와 트리 구조를 구분하는 아주 중요한 성질이다</a:t>
            </a:r>
            <a:r>
              <a:rPr lang="en-US" altLang="ko-KR" sz="1600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solidFill>
                  <a:srgbClr val="FFC000"/>
                </a:solidFill>
              </a:rPr>
              <a:t>N</a:t>
            </a:r>
            <a:r>
              <a:rPr lang="ko-KR" altLang="en-US" dirty="0">
                <a:solidFill>
                  <a:srgbClr val="FFC000"/>
                </a:solidFill>
              </a:rPr>
              <a:t>개의 노드를 갖는 트리는 </a:t>
            </a:r>
            <a:r>
              <a:rPr lang="en-US" altLang="ko-KR" dirty="0">
                <a:solidFill>
                  <a:srgbClr val="FFC000"/>
                </a:solidFill>
              </a:rPr>
              <a:t>N-1</a:t>
            </a:r>
            <a:r>
              <a:rPr lang="ko-KR" altLang="en-US" dirty="0">
                <a:solidFill>
                  <a:srgbClr val="FFC000"/>
                </a:solidFill>
              </a:rPr>
              <a:t>개의 링크를 가진다</a:t>
            </a:r>
            <a:r>
              <a:rPr lang="en-US" altLang="ko-KR" dirty="0">
                <a:solidFill>
                  <a:srgbClr val="FFC000"/>
                </a:solidFill>
              </a:rPr>
              <a:t>.</a:t>
            </a:r>
            <a:br>
              <a:rPr lang="en-US" altLang="ko-KR" dirty="0"/>
            </a:br>
            <a:r>
              <a:rPr lang="en-US" altLang="ko-KR" sz="1600" dirty="0"/>
              <a:t>- </a:t>
            </a:r>
            <a:r>
              <a:rPr lang="ko-KR" altLang="en-US" sz="1600" dirty="0"/>
              <a:t>트리는 그래프와 달리 루트를 제외하고는 모든 노드가 자신의 선조를 향한 </a:t>
            </a:r>
            <a:br>
              <a:rPr lang="en-US" altLang="ko-KR" sz="1600" dirty="0"/>
            </a:br>
            <a:r>
              <a:rPr lang="en-US" altLang="ko-KR" sz="1600" dirty="0"/>
              <a:t>  </a:t>
            </a:r>
            <a:r>
              <a:rPr lang="ko-KR" altLang="en-US" sz="1600" dirty="0"/>
              <a:t>단 하나의 링크를 갖고 있다</a:t>
            </a:r>
            <a:r>
              <a:rPr lang="en-US" altLang="ko-KR" sz="1600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6143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A22DD-C5E3-4D63-B543-629D6DCFC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510803"/>
            <a:ext cx="8820272" cy="5339736"/>
          </a:xfrm>
        </p:spPr>
        <p:txBody>
          <a:bodyPr anchor="ctr">
            <a:normAutofit/>
          </a:bodyPr>
          <a:lstStyle/>
          <a:p>
            <a:r>
              <a:rPr lang="en-US" altLang="ko-KR" sz="5400" dirty="0"/>
              <a:t>2. </a:t>
            </a:r>
            <a:r>
              <a:rPr lang="ko-KR" altLang="en-US" sz="5400" dirty="0"/>
              <a:t>이진 트리 </a:t>
            </a:r>
          </a:p>
        </p:txBody>
      </p:sp>
    </p:spTree>
    <p:extLst>
      <p:ext uri="{BB962C8B-B14F-4D97-AF65-F5344CB8AC3E}">
        <p14:creationId xmlns:p14="http://schemas.microsoft.com/office/powerpoint/2010/main" val="393579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936F01-F478-15F9-6F1C-77DEFC63997D}"/>
              </a:ext>
            </a:extLst>
          </p:cNvPr>
          <p:cNvSpPr txBox="1"/>
          <p:nvPr/>
        </p:nvSpPr>
        <p:spPr>
          <a:xfrm>
            <a:off x="1143001" y="596207"/>
            <a:ext cx="9905998" cy="863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800" b="1" cap="all" dirty="0">
                <a:latin typeface="+mj-lt"/>
                <a:ea typeface="+mj-ea"/>
                <a:cs typeface="+mj-cs"/>
              </a:rPr>
              <a:t>* </a:t>
            </a:r>
            <a:r>
              <a:rPr lang="ko-KR" altLang="en-US" sz="2800" b="1" cap="all" dirty="0">
                <a:latin typeface="+mj-lt"/>
                <a:ea typeface="+mj-ea"/>
                <a:cs typeface="+mj-cs"/>
              </a:rPr>
              <a:t>이진 트리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07CD38-5A8C-28A8-FF27-0CD8C08E8DA2}"/>
              </a:ext>
            </a:extLst>
          </p:cNvPr>
          <p:cNvSpPr txBox="1"/>
          <p:nvPr/>
        </p:nvSpPr>
        <p:spPr>
          <a:xfrm>
            <a:off x="1132946" y="1550827"/>
            <a:ext cx="10035953" cy="2956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트리 구조 중 자식을 최대로 </a:t>
            </a:r>
            <a:r>
              <a:rPr lang="ko-KR" altLang="en-US" dirty="0" err="1"/>
              <a:t>둘까지만</a:t>
            </a:r>
            <a:r>
              <a:rPr lang="ko-KR" altLang="en-US" dirty="0"/>
              <a:t> 가질 수 있는 트리구조를 </a:t>
            </a:r>
            <a:r>
              <a:rPr lang="ko-KR" altLang="en-US" dirty="0" err="1"/>
              <a:t>이진트리</a:t>
            </a:r>
            <a:r>
              <a:rPr lang="en-US" altLang="ko-KR" dirty="0"/>
              <a:t>(binary tree)</a:t>
            </a:r>
            <a:br>
              <a:rPr lang="en-US" altLang="ko-KR" dirty="0"/>
            </a:br>
            <a:r>
              <a:rPr lang="ko-KR" altLang="en-US" dirty="0"/>
              <a:t>라 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/>
              <a:t>이진트리는</a:t>
            </a:r>
            <a:r>
              <a:rPr lang="ko-KR" altLang="en-US" dirty="0"/>
              <a:t> 여러 트리구조 중 가장 간단하면서 보편적인 구조이며</a:t>
            </a:r>
            <a:r>
              <a:rPr lang="en-US" altLang="ko-KR" dirty="0"/>
              <a:t>, </a:t>
            </a:r>
            <a:r>
              <a:rPr lang="ko-KR" altLang="en-US" dirty="0" err="1"/>
              <a:t>이진탐색트리라고도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/>
              <a:t>이진트리에서는</a:t>
            </a:r>
            <a:r>
              <a:rPr lang="ko-KR" altLang="en-US" dirty="0"/>
              <a:t> 각 노드들은 자식이 없거나</a:t>
            </a:r>
            <a:r>
              <a:rPr lang="en-US" altLang="ko-KR" dirty="0"/>
              <a:t>, </a:t>
            </a:r>
            <a:r>
              <a:rPr lang="ko-KR" altLang="en-US" dirty="0"/>
              <a:t>하나 또는 두개의 자식 노드를 가질 수 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부모의 왼쪽에 있는 </a:t>
            </a:r>
            <a:r>
              <a:rPr lang="ko-KR" altLang="en-US" dirty="0" err="1"/>
              <a:t>자식노드를</a:t>
            </a:r>
            <a:r>
              <a:rPr lang="ko-KR" altLang="en-US" dirty="0"/>
              <a:t> 왼쪽 자식</a:t>
            </a:r>
            <a:r>
              <a:rPr lang="en-US" altLang="ko-KR" dirty="0"/>
              <a:t>(left child), </a:t>
            </a:r>
            <a:r>
              <a:rPr lang="ko-KR" altLang="en-US" dirty="0"/>
              <a:t>오른쪽을 오른쪽 자식</a:t>
            </a:r>
            <a:r>
              <a:rPr lang="en-US" altLang="ko-KR" dirty="0"/>
              <a:t>(right child)</a:t>
            </a:r>
            <a:r>
              <a:rPr lang="ko-KR" altLang="en-US" dirty="0"/>
              <a:t>라 부른다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/>
              <a:t>이진트리의</a:t>
            </a:r>
            <a:r>
              <a:rPr lang="ko-KR" altLang="en-US" dirty="0"/>
              <a:t> 중요한 특성 중 하나는 왼쪽 자식의 키</a:t>
            </a:r>
            <a:r>
              <a:rPr lang="en-US" altLang="ko-KR" dirty="0"/>
              <a:t>(key)</a:t>
            </a:r>
            <a:r>
              <a:rPr lang="ko-KR" altLang="en-US" dirty="0"/>
              <a:t>는 </a:t>
            </a:r>
            <a:r>
              <a:rPr lang="ko-KR" altLang="en-US" dirty="0" err="1"/>
              <a:t>부모노드의</a:t>
            </a:r>
            <a:r>
              <a:rPr lang="ko-KR" altLang="en-US" dirty="0"/>
              <a:t> 키보다 작고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오른쪽 자식의 키는 </a:t>
            </a:r>
            <a:r>
              <a:rPr lang="ko-KR" altLang="en-US" dirty="0" err="1"/>
              <a:t>부모노드의</a:t>
            </a:r>
            <a:r>
              <a:rPr lang="ko-KR" altLang="en-US" dirty="0"/>
              <a:t> 키보다 크다는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2E739D7-ECB2-7DB9-15CF-929EE705D9CF}"/>
              </a:ext>
            </a:extLst>
          </p:cNvPr>
          <p:cNvSpPr/>
          <p:nvPr/>
        </p:nvSpPr>
        <p:spPr>
          <a:xfrm>
            <a:off x="5209563" y="4697835"/>
            <a:ext cx="536896" cy="494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50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33B4610-94F3-3CC5-A77C-AF4B235ACCBB}"/>
              </a:ext>
            </a:extLst>
          </p:cNvPr>
          <p:cNvSpPr/>
          <p:nvPr/>
        </p:nvSpPr>
        <p:spPr>
          <a:xfrm>
            <a:off x="4556620" y="5405307"/>
            <a:ext cx="536896" cy="494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27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F434F7C-7C8A-C5FA-DBC1-B98A2F35C3EF}"/>
              </a:ext>
            </a:extLst>
          </p:cNvPr>
          <p:cNvSpPr/>
          <p:nvPr/>
        </p:nvSpPr>
        <p:spPr>
          <a:xfrm>
            <a:off x="5957583" y="5405307"/>
            <a:ext cx="536896" cy="494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68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6B80B94-6762-BFE4-99A5-31A198A608AD}"/>
              </a:ext>
            </a:extLst>
          </p:cNvPr>
          <p:cNvCxnSpPr>
            <a:cxnSpLocks/>
            <a:stCxn id="3" idx="3"/>
            <a:endCxn id="7" idx="7"/>
          </p:cNvCxnSpPr>
          <p:nvPr/>
        </p:nvCxnSpPr>
        <p:spPr>
          <a:xfrm flipH="1">
            <a:off x="5014889" y="5120301"/>
            <a:ext cx="273301" cy="357490"/>
          </a:xfrm>
          <a:prstGeom prst="line">
            <a:avLst/>
          </a:prstGeom>
          <a:ln w="254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DEF369E-ABC7-8CBF-7444-4FD518B685C9}"/>
              </a:ext>
            </a:extLst>
          </p:cNvPr>
          <p:cNvCxnSpPr>
            <a:cxnSpLocks/>
            <a:stCxn id="3" idx="5"/>
            <a:endCxn id="8" idx="1"/>
          </p:cNvCxnSpPr>
          <p:nvPr/>
        </p:nvCxnSpPr>
        <p:spPr>
          <a:xfrm>
            <a:off x="5667832" y="5120301"/>
            <a:ext cx="368378" cy="357490"/>
          </a:xfrm>
          <a:prstGeom prst="line">
            <a:avLst/>
          </a:prstGeom>
          <a:ln w="254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846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936F01-F478-15F9-6F1C-77DEFC63997D}"/>
              </a:ext>
            </a:extLst>
          </p:cNvPr>
          <p:cNvSpPr txBox="1"/>
          <p:nvPr/>
        </p:nvSpPr>
        <p:spPr>
          <a:xfrm>
            <a:off x="1143001" y="596207"/>
            <a:ext cx="9905998" cy="863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000" b="1" cap="all" dirty="0">
                <a:latin typeface="+mj-lt"/>
                <a:ea typeface="+mj-ea"/>
                <a:cs typeface="+mj-cs"/>
              </a:rPr>
              <a:t>*</a:t>
            </a:r>
            <a:r>
              <a:rPr lang="ko-KR" altLang="en-US" sz="2000" b="1" cap="all" dirty="0">
                <a:latin typeface="+mj-lt"/>
                <a:ea typeface="+mj-ea"/>
                <a:cs typeface="+mj-cs"/>
              </a:rPr>
              <a:t> 꽉 찬</a:t>
            </a:r>
            <a:r>
              <a:rPr lang="en-US" altLang="ko-KR" sz="2000" b="1" cap="all" dirty="0">
                <a:latin typeface="+mj-lt"/>
                <a:ea typeface="+mj-ea"/>
                <a:cs typeface="+mj-cs"/>
              </a:rPr>
              <a:t>(full)</a:t>
            </a:r>
            <a:r>
              <a:rPr lang="ko-KR" altLang="en-US" sz="2000" b="1" cap="all" dirty="0">
                <a:latin typeface="+mj-lt"/>
                <a:ea typeface="+mj-ea"/>
                <a:cs typeface="+mj-cs"/>
              </a:rPr>
              <a:t> </a:t>
            </a:r>
            <a:r>
              <a:rPr lang="ko-KR" altLang="en-US" sz="2000" b="1" cap="all" dirty="0" err="1">
                <a:latin typeface="+mj-lt"/>
                <a:ea typeface="+mj-ea"/>
                <a:cs typeface="+mj-cs"/>
              </a:rPr>
              <a:t>이진트리</a:t>
            </a:r>
            <a:r>
              <a:rPr lang="ko-KR" altLang="en-US" sz="2000" b="1" cap="all" dirty="0">
                <a:latin typeface="+mj-lt"/>
                <a:ea typeface="+mj-ea"/>
                <a:cs typeface="+mj-cs"/>
              </a:rPr>
              <a:t> </a:t>
            </a:r>
            <a:r>
              <a:rPr lang="en-US" altLang="ko-KR" sz="2000" b="1" cap="all" dirty="0">
                <a:latin typeface="+mj-lt"/>
                <a:ea typeface="+mj-ea"/>
                <a:cs typeface="+mj-cs"/>
              </a:rPr>
              <a:t>vs </a:t>
            </a:r>
            <a:r>
              <a:rPr lang="ko-KR" altLang="en-US" sz="2000" b="1" cap="all" dirty="0">
                <a:latin typeface="+mj-lt"/>
                <a:ea typeface="+mj-ea"/>
                <a:cs typeface="+mj-cs"/>
              </a:rPr>
              <a:t>완전</a:t>
            </a:r>
            <a:r>
              <a:rPr lang="en-US" altLang="ko-KR" sz="2000" b="1" cap="all" dirty="0">
                <a:latin typeface="+mj-lt"/>
                <a:ea typeface="+mj-ea"/>
                <a:cs typeface="+mj-cs"/>
              </a:rPr>
              <a:t>(complete)</a:t>
            </a:r>
            <a:r>
              <a:rPr lang="ko-KR" altLang="en-US" sz="2000" b="1" cap="all" dirty="0">
                <a:latin typeface="+mj-lt"/>
                <a:ea typeface="+mj-ea"/>
                <a:cs typeface="+mj-cs"/>
              </a:rPr>
              <a:t> </a:t>
            </a:r>
            <a:r>
              <a:rPr lang="ko-KR" altLang="en-US" sz="2000" b="1" cap="all" dirty="0" err="1">
                <a:latin typeface="+mj-lt"/>
                <a:ea typeface="+mj-ea"/>
                <a:cs typeface="+mj-cs"/>
              </a:rPr>
              <a:t>이진트리</a:t>
            </a:r>
            <a:r>
              <a:rPr lang="ko-KR" altLang="en-US" sz="2000" b="1" cap="all" dirty="0">
                <a:latin typeface="+mj-lt"/>
                <a:ea typeface="+mj-ea"/>
                <a:cs typeface="+mj-cs"/>
              </a:rPr>
              <a:t> </a:t>
            </a:r>
            <a:r>
              <a:rPr lang="en-US" altLang="ko-KR" sz="2000" b="1" cap="all" dirty="0">
                <a:latin typeface="+mj-lt"/>
                <a:ea typeface="+mj-ea"/>
                <a:cs typeface="+mj-cs"/>
              </a:rPr>
              <a:t>Vs </a:t>
            </a:r>
            <a:r>
              <a:rPr lang="ko-KR" altLang="en-US" sz="2000" b="1" cap="all" dirty="0">
                <a:latin typeface="+mj-lt"/>
                <a:ea typeface="+mj-ea"/>
                <a:cs typeface="+mj-cs"/>
              </a:rPr>
              <a:t>포화</a:t>
            </a:r>
            <a:r>
              <a:rPr lang="en-US" altLang="ko-KR" sz="2000" b="1" cap="all" dirty="0">
                <a:latin typeface="+mj-lt"/>
                <a:ea typeface="+mj-ea"/>
                <a:cs typeface="+mj-cs"/>
              </a:rPr>
              <a:t>(perfect)</a:t>
            </a:r>
            <a:r>
              <a:rPr lang="ko-KR" altLang="en-US" sz="2000" b="1" cap="all" dirty="0">
                <a:latin typeface="+mj-lt"/>
                <a:ea typeface="+mj-ea"/>
                <a:cs typeface="+mj-cs"/>
              </a:rPr>
              <a:t> </a:t>
            </a:r>
            <a:r>
              <a:rPr lang="ko-KR" altLang="en-US" sz="2000" b="1" cap="all" dirty="0" err="1">
                <a:latin typeface="+mj-lt"/>
                <a:ea typeface="+mj-ea"/>
                <a:cs typeface="+mj-cs"/>
              </a:rPr>
              <a:t>이진트리</a:t>
            </a:r>
            <a:endParaRPr lang="ko-KR" altLang="en-US" sz="2000" b="1" cap="all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F42D15-5121-501E-70C3-40C03EE5D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967" y="2312842"/>
            <a:ext cx="460057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496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회로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회로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TM04033919[[fn=회로]]</Template>
  <TotalTime>1407</TotalTime>
  <Words>1138</Words>
  <Application>Microsoft Office PowerPoint</Application>
  <PresentationFormat>와이드스크린</PresentationFormat>
  <Paragraphs>223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5" baseType="lpstr">
      <vt:lpstr>Arial</vt:lpstr>
      <vt:lpstr>Tw Cen MT</vt:lpstr>
      <vt:lpstr>회로</vt:lpstr>
      <vt:lpstr>자료구조와 알고리즘</vt:lpstr>
      <vt:lpstr>1. 트리 (tree)</vt:lpstr>
      <vt:lpstr>PowerPoint 프레젠테이션</vt:lpstr>
      <vt:lpstr>PowerPoint 프레젠테이션</vt:lpstr>
      <vt:lpstr>PowerPoint 프레젠테이션</vt:lpstr>
      <vt:lpstr>PowerPoint 프레젠테이션</vt:lpstr>
      <vt:lpstr>2. 이진 트리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순회</vt:lpstr>
      <vt:lpstr>PowerPoint 프레젠테이션</vt:lpstr>
      <vt:lpstr>PowerPoint 프레젠테이션</vt:lpstr>
      <vt:lpstr>PowerPoint 프레젠테이션</vt:lpstr>
      <vt:lpstr>PowerPoint 프레젠테이션</vt:lpstr>
      <vt:lpstr>4. 탐색</vt:lpstr>
      <vt:lpstr>PowerPoint 프레젠테이션</vt:lpstr>
      <vt:lpstr>5. 삽입</vt:lpstr>
      <vt:lpstr>PowerPoint 프레젠테이션</vt:lpstr>
      <vt:lpstr>6. 삭제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studio 2017 install for C/C++</dc:title>
  <dc:creator>상근 김</dc:creator>
  <cp:lastModifiedBy>HongSoongu</cp:lastModifiedBy>
  <cp:revision>54</cp:revision>
  <dcterms:created xsi:type="dcterms:W3CDTF">2018-10-20T06:14:34Z</dcterms:created>
  <dcterms:modified xsi:type="dcterms:W3CDTF">2022-06-20T00:04:48Z</dcterms:modified>
</cp:coreProperties>
</file>