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323" r:id="rId4"/>
    <p:sldId id="372" r:id="rId5"/>
    <p:sldId id="398" r:id="rId6"/>
    <p:sldId id="399" r:id="rId7"/>
    <p:sldId id="400" r:id="rId8"/>
    <p:sldId id="373" r:id="rId9"/>
    <p:sldId id="40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FD9F994-7378-4F5B-8B85-FD9711228BB3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751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066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035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7823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785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812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263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4657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813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917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832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175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99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818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533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251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94-7378-4F5B-8B85-FD9711228BB3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136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9F994-7378-4F5B-8B85-FD9711228BB3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66DFE-6077-43A3-93A1-58111BD0DF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5170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FA22DD-C5E3-4D63-B543-629D6DCFCD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510803"/>
            <a:ext cx="4069306" cy="5339736"/>
          </a:xfrm>
        </p:spPr>
        <p:txBody>
          <a:bodyPr anchor="ctr">
            <a:normAutofit/>
          </a:bodyPr>
          <a:lstStyle/>
          <a:p>
            <a:r>
              <a:rPr lang="ko-KR" altLang="en-US" sz="5400" dirty="0"/>
              <a:t>자료구조와 알고리즘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0DE37FF-B828-4FDD-9B01-DC2DFD1520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3807" y="2709248"/>
            <a:ext cx="3670194" cy="2354863"/>
          </a:xfrm>
        </p:spPr>
        <p:txBody>
          <a:bodyPr>
            <a:normAutofit/>
          </a:bodyPr>
          <a:lstStyle/>
          <a:p>
            <a:pPr algn="l"/>
            <a:endParaRPr lang="en-US" altLang="ko-KR" sz="2000" dirty="0">
              <a:solidFill>
                <a:schemeClr val="tx1"/>
              </a:solidFill>
            </a:endParaRPr>
          </a:p>
          <a:p>
            <a:pPr algn="l"/>
            <a:r>
              <a:rPr lang="en-US" altLang="ko-KR" sz="2000" dirty="0">
                <a:solidFill>
                  <a:schemeClr val="tx1"/>
                </a:solidFill>
              </a:rPr>
              <a:t>11</a:t>
            </a:r>
            <a:r>
              <a:rPr lang="ko-KR" altLang="en-US" sz="2000" dirty="0">
                <a:solidFill>
                  <a:schemeClr val="tx1"/>
                </a:solidFill>
              </a:rPr>
              <a:t>강 </a:t>
            </a:r>
            <a:r>
              <a:rPr lang="en-US" altLang="ko-KR" sz="2000" dirty="0">
                <a:solidFill>
                  <a:schemeClr val="tx1"/>
                </a:solidFill>
              </a:rPr>
              <a:t>– </a:t>
            </a:r>
            <a:r>
              <a:rPr lang="ko-KR" altLang="en-US" dirty="0">
                <a:solidFill>
                  <a:schemeClr val="tx1"/>
                </a:solidFill>
              </a:rPr>
              <a:t>그래프 자료구조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l"/>
            <a:endParaRPr lang="en-US" altLang="ko-KR" sz="2000" dirty="0">
              <a:solidFill>
                <a:schemeClr val="tx1"/>
              </a:solidFill>
            </a:endParaRPr>
          </a:p>
          <a:p>
            <a:pPr algn="l"/>
            <a:r>
              <a:rPr lang="en-US" altLang="ko-KR" sz="2000" dirty="0">
                <a:solidFill>
                  <a:schemeClr val="tx1"/>
                </a:solidFill>
              </a:rPr>
              <a:t>Lectured by Soongu Hong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308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FA22DD-C5E3-4D63-B543-629D6DCFCD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510803"/>
            <a:ext cx="8820272" cy="5339736"/>
          </a:xfrm>
        </p:spPr>
        <p:txBody>
          <a:bodyPr anchor="ctr">
            <a:normAutofit/>
          </a:bodyPr>
          <a:lstStyle/>
          <a:p>
            <a:r>
              <a:rPr lang="en-US" altLang="ko-KR" sz="5400" dirty="0"/>
              <a:t>1. </a:t>
            </a:r>
            <a:r>
              <a:rPr lang="ko-KR" altLang="en-US" sz="5400" dirty="0"/>
              <a:t>그래프 </a:t>
            </a:r>
            <a:r>
              <a:rPr lang="en-US" altLang="ko-KR" sz="5400" dirty="0"/>
              <a:t>(graph)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697360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936F01-F478-15F9-6F1C-77DEFC63997D}"/>
              </a:ext>
            </a:extLst>
          </p:cNvPr>
          <p:cNvSpPr txBox="1"/>
          <p:nvPr/>
        </p:nvSpPr>
        <p:spPr>
          <a:xfrm>
            <a:off x="1143001" y="596207"/>
            <a:ext cx="9905998" cy="863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800" b="1" cap="all" dirty="0">
                <a:latin typeface="+mj-lt"/>
                <a:ea typeface="+mj-ea"/>
                <a:cs typeface="+mj-cs"/>
              </a:rPr>
              <a:t>* </a:t>
            </a:r>
            <a:r>
              <a:rPr lang="ko-KR" altLang="en-US" sz="2800" b="1" cap="all" dirty="0">
                <a:latin typeface="+mj-lt"/>
                <a:ea typeface="+mj-ea"/>
                <a:cs typeface="+mj-cs"/>
              </a:rPr>
              <a:t>그래프의 정의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07CD38-5A8C-28A8-FF27-0CD8C08E8DA2}"/>
              </a:ext>
            </a:extLst>
          </p:cNvPr>
          <p:cNvSpPr txBox="1"/>
          <p:nvPr/>
        </p:nvSpPr>
        <p:spPr>
          <a:xfrm>
            <a:off x="951749" y="1672768"/>
            <a:ext cx="6625532" cy="29647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그래프는 다양한 모델에 적용할 수 있는 유연성 있는 </a:t>
            </a:r>
            <a:r>
              <a:rPr lang="ko-KR" altLang="en-US" sz="1400" dirty="0" err="1"/>
              <a:t>자료구조로서</a:t>
            </a:r>
            <a:br>
              <a:rPr lang="en-US" altLang="ko-KR" sz="1400" dirty="0"/>
            </a:br>
            <a:r>
              <a:rPr lang="ko-KR" altLang="en-US" sz="1400" dirty="0">
                <a:solidFill>
                  <a:srgbClr val="FFFF00"/>
                </a:solidFill>
              </a:rPr>
              <a:t>정점</a:t>
            </a:r>
            <a:r>
              <a:rPr lang="en-US" altLang="ko-KR" sz="1400" dirty="0">
                <a:solidFill>
                  <a:srgbClr val="FFFF00"/>
                </a:solidFill>
              </a:rPr>
              <a:t>(vertex)</a:t>
            </a:r>
            <a:r>
              <a:rPr lang="ko-KR" altLang="en-US" sz="1400" dirty="0">
                <a:solidFill>
                  <a:srgbClr val="FFFF00"/>
                </a:solidFill>
              </a:rPr>
              <a:t>와 간선</a:t>
            </a:r>
            <a:r>
              <a:rPr lang="en-US" altLang="ko-KR" sz="1400" dirty="0">
                <a:solidFill>
                  <a:srgbClr val="FFFF00"/>
                </a:solidFill>
              </a:rPr>
              <a:t>(edge)</a:t>
            </a:r>
            <a:r>
              <a:rPr lang="ko-KR" altLang="en-US" sz="1400" dirty="0"/>
              <a:t>으로 이루어지는 도형을 말합니다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그래프는 실생활의 여러 문제에 적용할 수 있는데 예를 들면 지하철 역과 </a:t>
            </a:r>
            <a:br>
              <a:rPr lang="en-US" altLang="ko-KR" sz="1400" dirty="0"/>
            </a:br>
            <a:r>
              <a:rPr lang="ko-KR" altLang="en-US" sz="1400" dirty="0"/>
              <a:t>이어지는 노선을 각각 정점과 간선으로 연결하여 모델링할 수 있고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전자 회로의 경우에도 회로를 정점으로 연결된 전선들을 간선으로 나타내어</a:t>
            </a:r>
            <a:br>
              <a:rPr lang="en-US" altLang="ko-KR" sz="1400" dirty="0"/>
            </a:br>
            <a:r>
              <a:rPr lang="ko-KR" altLang="en-US" sz="1400" dirty="0"/>
              <a:t>표현할 수 있습니다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그래프는 </a:t>
            </a:r>
            <a:r>
              <a:rPr lang="en-US" altLang="ko-KR" sz="1400" dirty="0"/>
              <a:t>18</a:t>
            </a:r>
            <a:r>
              <a:rPr lang="ko-KR" altLang="en-US" sz="1400" dirty="0"/>
              <a:t>세기 초의 유명한 </a:t>
            </a:r>
            <a:r>
              <a:rPr lang="ko-KR" altLang="en-US" sz="1400" dirty="0" err="1"/>
              <a:t>쾨니히스베르크</a:t>
            </a:r>
            <a:r>
              <a:rPr lang="ko-KR" altLang="en-US" sz="1400" dirty="0"/>
              <a:t> 다리의 문제에서 비롯되었는데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유명한 수학자 </a:t>
            </a:r>
            <a:r>
              <a:rPr lang="ko-KR" altLang="en-US" sz="1400" dirty="0" err="1"/>
              <a:t>오일러가</a:t>
            </a:r>
            <a:r>
              <a:rPr lang="ko-KR" altLang="en-US" sz="1400" dirty="0"/>
              <a:t> 이 문제의 답을 찾는 것을 그래프를 통해 증명하면서 </a:t>
            </a:r>
            <a:br>
              <a:rPr lang="en-US" altLang="ko-KR" sz="1400" dirty="0"/>
            </a:br>
            <a:r>
              <a:rPr lang="ko-KR" altLang="en-US" sz="1400" dirty="0"/>
              <a:t>그래프의 역사가 시작되었습니다</a:t>
            </a:r>
            <a:r>
              <a:rPr lang="en-US" altLang="ko-KR" sz="14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144032-BF09-DDF2-02BC-A92DEEC83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8117" y="1796662"/>
            <a:ext cx="361950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844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936F01-F478-15F9-6F1C-77DEFC63997D}"/>
              </a:ext>
            </a:extLst>
          </p:cNvPr>
          <p:cNvSpPr txBox="1"/>
          <p:nvPr/>
        </p:nvSpPr>
        <p:spPr>
          <a:xfrm>
            <a:off x="1143001" y="596207"/>
            <a:ext cx="9905998" cy="863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800" b="1" cap="all" dirty="0">
                <a:latin typeface="+mj-lt"/>
                <a:ea typeface="+mj-ea"/>
                <a:cs typeface="+mj-cs"/>
              </a:rPr>
              <a:t>* </a:t>
            </a:r>
            <a:r>
              <a:rPr lang="ko-KR" altLang="en-US" sz="2800" b="1" cap="all" dirty="0">
                <a:latin typeface="+mj-lt"/>
                <a:ea typeface="+mj-ea"/>
                <a:cs typeface="+mj-cs"/>
              </a:rPr>
              <a:t>그래프 관련 용어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07CD38-5A8C-28A8-FF27-0CD8C08E8DA2}"/>
              </a:ext>
            </a:extLst>
          </p:cNvPr>
          <p:cNvSpPr txBox="1"/>
          <p:nvPr/>
        </p:nvSpPr>
        <p:spPr>
          <a:xfrm>
            <a:off x="1736954" y="1327655"/>
            <a:ext cx="9254457" cy="2125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인접</a:t>
            </a:r>
            <a:r>
              <a:rPr lang="en-US" altLang="ko-KR" dirty="0"/>
              <a:t>(adjacency) : </a:t>
            </a:r>
            <a:r>
              <a:rPr lang="ko-KR" altLang="en-US" dirty="0"/>
              <a:t>두 정점이 하나의 변으로 연결되어 있는 경우 이 두 정점을 인접해 </a:t>
            </a:r>
            <a:br>
              <a:rPr lang="en-US" altLang="ko-KR" dirty="0"/>
            </a:br>
            <a:r>
              <a:rPr lang="ko-KR" altLang="en-US" dirty="0"/>
              <a:t>있다고 표현합니다</a:t>
            </a:r>
            <a:r>
              <a:rPr lang="en-US" altLang="ko-KR" dirty="0"/>
              <a:t>. </a:t>
            </a:r>
            <a:r>
              <a:rPr lang="ko-KR" altLang="en-US" dirty="0"/>
              <a:t>즉 두 정점이 하나의 간선을 공유하고 있다는 것입니다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경로</a:t>
            </a:r>
            <a:r>
              <a:rPr lang="en-US" altLang="ko-KR" dirty="0"/>
              <a:t>(path) : </a:t>
            </a:r>
            <a:r>
              <a:rPr lang="ko-KR" altLang="en-US" dirty="0"/>
              <a:t>경로는 간선들의 </a:t>
            </a:r>
            <a:r>
              <a:rPr lang="ko-KR" altLang="en-US" dirty="0" err="1"/>
              <a:t>연결로서</a:t>
            </a:r>
            <a:r>
              <a:rPr lang="ko-KR" altLang="en-US" dirty="0"/>
              <a:t> 두 정점이 연결되어 있음을 나타냅니다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아래 그림에서 정점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C</a:t>
            </a:r>
            <a:r>
              <a:rPr lang="ko-KR" altLang="en-US" dirty="0"/>
              <a:t>는 하나의 경로로 연결되어 있는데 그 경로는 </a:t>
            </a:r>
            <a:r>
              <a:rPr lang="en-US" altLang="ko-KR" dirty="0"/>
              <a:t>B</a:t>
            </a:r>
            <a:r>
              <a:rPr lang="ko-KR" altLang="en-US" dirty="0"/>
              <a:t>를 거쳐가므로</a:t>
            </a:r>
            <a:br>
              <a:rPr lang="en-US" altLang="ko-KR" dirty="0"/>
            </a:br>
            <a:r>
              <a:rPr lang="ko-KR" altLang="en-US" dirty="0"/>
              <a:t>경로는 </a:t>
            </a:r>
            <a:r>
              <a:rPr lang="en-US" altLang="ko-KR" dirty="0"/>
              <a:t>ABC</a:t>
            </a:r>
            <a:r>
              <a:rPr lang="ko-KR" altLang="en-US" dirty="0"/>
              <a:t>로 나타낼 수 있습니다</a:t>
            </a:r>
            <a:r>
              <a:rPr lang="en-US" altLang="ko-KR" dirty="0"/>
              <a:t>.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8FDC7BF-DEA6-9FD1-2F0D-E39B2A825F37}"/>
              </a:ext>
            </a:extLst>
          </p:cNvPr>
          <p:cNvSpPr/>
          <p:nvPr/>
        </p:nvSpPr>
        <p:spPr>
          <a:xfrm>
            <a:off x="5213885" y="3724564"/>
            <a:ext cx="629175" cy="639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A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0F5609A-E192-0BC2-D413-4D20E667DCD4}"/>
              </a:ext>
            </a:extLst>
          </p:cNvPr>
          <p:cNvSpPr/>
          <p:nvPr/>
        </p:nvSpPr>
        <p:spPr>
          <a:xfrm>
            <a:off x="6613119" y="4044394"/>
            <a:ext cx="629175" cy="639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94A21CC-D390-6A09-DF68-E4B6955E7479}"/>
              </a:ext>
            </a:extLst>
          </p:cNvPr>
          <p:cNvSpPr/>
          <p:nvPr/>
        </p:nvSpPr>
        <p:spPr>
          <a:xfrm>
            <a:off x="5843060" y="5491199"/>
            <a:ext cx="629175" cy="639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34216D7-80C9-0332-97B4-FF0215DDE53C}"/>
              </a:ext>
            </a:extLst>
          </p:cNvPr>
          <p:cNvSpPr/>
          <p:nvPr/>
        </p:nvSpPr>
        <p:spPr>
          <a:xfrm>
            <a:off x="7511071" y="5130472"/>
            <a:ext cx="629175" cy="639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BA81CA3-8303-71A2-EF3D-4784F97117E9}"/>
              </a:ext>
            </a:extLst>
          </p:cNvPr>
          <p:cNvSpPr/>
          <p:nvPr/>
        </p:nvSpPr>
        <p:spPr>
          <a:xfrm>
            <a:off x="4338634" y="4973825"/>
            <a:ext cx="629175" cy="639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B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F8AB224-4B97-1B11-0FDD-4F69A015A099}"/>
              </a:ext>
            </a:extLst>
          </p:cNvPr>
          <p:cNvCxnSpPr>
            <a:stCxn id="3" idx="3"/>
            <a:endCxn id="8" idx="7"/>
          </p:cNvCxnSpPr>
          <p:nvPr/>
        </p:nvCxnSpPr>
        <p:spPr>
          <a:xfrm flipH="1">
            <a:off x="4875668" y="4270549"/>
            <a:ext cx="430358" cy="7969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5CE4217-EBE2-A6A5-354C-578177F808E4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907619" y="5473945"/>
            <a:ext cx="935441" cy="3370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A53E819-2DAB-1291-3901-260C2559E61D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7150153" y="4590379"/>
            <a:ext cx="453059" cy="6337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5C76209-E50F-8750-7D16-E2B3CC00AC89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4937714" y="4590379"/>
            <a:ext cx="1767546" cy="6162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873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936F01-F478-15F9-6F1C-77DEFC63997D}"/>
              </a:ext>
            </a:extLst>
          </p:cNvPr>
          <p:cNvSpPr txBox="1"/>
          <p:nvPr/>
        </p:nvSpPr>
        <p:spPr>
          <a:xfrm>
            <a:off x="1143001" y="596207"/>
            <a:ext cx="9905998" cy="863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800" b="1" cap="all" dirty="0">
                <a:latin typeface="+mj-lt"/>
                <a:ea typeface="+mj-ea"/>
                <a:cs typeface="+mj-cs"/>
              </a:rPr>
              <a:t>* </a:t>
            </a:r>
            <a:r>
              <a:rPr lang="ko-KR" altLang="en-US" sz="2800" b="1" cap="all" dirty="0">
                <a:latin typeface="+mj-lt"/>
                <a:ea typeface="+mj-ea"/>
                <a:cs typeface="+mj-cs"/>
              </a:rPr>
              <a:t>그래프 관련 용어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07CD38-5A8C-28A8-FF27-0CD8C08E8DA2}"/>
              </a:ext>
            </a:extLst>
          </p:cNvPr>
          <p:cNvSpPr txBox="1"/>
          <p:nvPr/>
        </p:nvSpPr>
        <p:spPr>
          <a:xfrm>
            <a:off x="1736954" y="1327655"/>
            <a:ext cx="9351599" cy="878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연결된 그래프 </a:t>
            </a:r>
            <a:r>
              <a:rPr lang="en-US" altLang="ko-KR" dirty="0"/>
              <a:t>(connected graph) : </a:t>
            </a:r>
            <a:r>
              <a:rPr lang="ko-KR" altLang="en-US" dirty="0"/>
              <a:t>어떠한 그래프에서 어떤 두 점이 그것을 끝점으로 하는</a:t>
            </a:r>
            <a:br>
              <a:rPr lang="en-US" altLang="ko-KR" dirty="0"/>
            </a:br>
            <a:r>
              <a:rPr lang="ko-KR" altLang="en-US" dirty="0"/>
              <a:t>경로가 최소한 하나 이상 존재하는 경우 그래프가 연결되어 있다고 합니다</a:t>
            </a:r>
            <a:r>
              <a:rPr lang="en-US" altLang="ko-KR" dirty="0"/>
              <a:t>.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8FDC7BF-DEA6-9FD1-2F0D-E39B2A825F37}"/>
              </a:ext>
            </a:extLst>
          </p:cNvPr>
          <p:cNvSpPr/>
          <p:nvPr/>
        </p:nvSpPr>
        <p:spPr>
          <a:xfrm>
            <a:off x="2396794" y="2403764"/>
            <a:ext cx="629175" cy="639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A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0F5609A-E192-0BC2-D413-4D20E667DCD4}"/>
              </a:ext>
            </a:extLst>
          </p:cNvPr>
          <p:cNvSpPr/>
          <p:nvPr/>
        </p:nvSpPr>
        <p:spPr>
          <a:xfrm>
            <a:off x="3796028" y="2723594"/>
            <a:ext cx="629175" cy="639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94A21CC-D390-6A09-DF68-E4B6955E7479}"/>
              </a:ext>
            </a:extLst>
          </p:cNvPr>
          <p:cNvSpPr/>
          <p:nvPr/>
        </p:nvSpPr>
        <p:spPr>
          <a:xfrm>
            <a:off x="3025969" y="4170399"/>
            <a:ext cx="629175" cy="639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34216D7-80C9-0332-97B4-FF0215DDE53C}"/>
              </a:ext>
            </a:extLst>
          </p:cNvPr>
          <p:cNvSpPr/>
          <p:nvPr/>
        </p:nvSpPr>
        <p:spPr>
          <a:xfrm>
            <a:off x="4693980" y="3809672"/>
            <a:ext cx="629175" cy="639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BA81CA3-8303-71A2-EF3D-4784F97117E9}"/>
              </a:ext>
            </a:extLst>
          </p:cNvPr>
          <p:cNvSpPr/>
          <p:nvPr/>
        </p:nvSpPr>
        <p:spPr>
          <a:xfrm>
            <a:off x="1521543" y="3653025"/>
            <a:ext cx="629175" cy="639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B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F8AB224-4B97-1B11-0FDD-4F69A015A099}"/>
              </a:ext>
            </a:extLst>
          </p:cNvPr>
          <p:cNvCxnSpPr>
            <a:stCxn id="3" idx="3"/>
            <a:endCxn id="8" idx="7"/>
          </p:cNvCxnSpPr>
          <p:nvPr/>
        </p:nvCxnSpPr>
        <p:spPr>
          <a:xfrm flipH="1">
            <a:off x="2058577" y="2949749"/>
            <a:ext cx="430358" cy="7969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5CE4217-EBE2-A6A5-354C-578177F808E4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090528" y="4153145"/>
            <a:ext cx="935441" cy="3370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A53E819-2DAB-1291-3901-260C2559E61D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4333062" y="3269579"/>
            <a:ext cx="453059" cy="6337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5C76209-E50F-8750-7D16-E2B3CC00AC89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2120623" y="3269579"/>
            <a:ext cx="1767546" cy="6162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C30E58E5-A053-206E-AFD6-41B6026A283C}"/>
              </a:ext>
            </a:extLst>
          </p:cNvPr>
          <p:cNvSpPr/>
          <p:nvPr/>
        </p:nvSpPr>
        <p:spPr>
          <a:xfrm>
            <a:off x="7370576" y="2546927"/>
            <a:ext cx="629175" cy="639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A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CC22275-0961-4634-EB3D-E65A35EE0E3C}"/>
              </a:ext>
            </a:extLst>
          </p:cNvPr>
          <p:cNvSpPr/>
          <p:nvPr/>
        </p:nvSpPr>
        <p:spPr>
          <a:xfrm>
            <a:off x="8769810" y="2866757"/>
            <a:ext cx="629175" cy="639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A9C1CCB-1E1E-2EB8-396A-2DE7D81AE5FD}"/>
              </a:ext>
            </a:extLst>
          </p:cNvPr>
          <p:cNvSpPr/>
          <p:nvPr/>
        </p:nvSpPr>
        <p:spPr>
          <a:xfrm>
            <a:off x="7999751" y="4313562"/>
            <a:ext cx="629175" cy="639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6786794-5F7E-FA26-193E-EF7C683FA8D0}"/>
              </a:ext>
            </a:extLst>
          </p:cNvPr>
          <p:cNvSpPr/>
          <p:nvPr/>
        </p:nvSpPr>
        <p:spPr>
          <a:xfrm>
            <a:off x="9667762" y="3952835"/>
            <a:ext cx="629175" cy="639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8926437-3958-DD1E-EB32-D6E525493B1C}"/>
              </a:ext>
            </a:extLst>
          </p:cNvPr>
          <p:cNvSpPr/>
          <p:nvPr/>
        </p:nvSpPr>
        <p:spPr>
          <a:xfrm>
            <a:off x="6495325" y="3796188"/>
            <a:ext cx="629175" cy="639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B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0B7C10F-067E-ED0A-3ADB-633A0C093415}"/>
              </a:ext>
            </a:extLst>
          </p:cNvPr>
          <p:cNvCxnSpPr>
            <a:stCxn id="14" idx="3"/>
            <a:endCxn id="19" idx="7"/>
          </p:cNvCxnSpPr>
          <p:nvPr/>
        </p:nvCxnSpPr>
        <p:spPr>
          <a:xfrm flipH="1">
            <a:off x="7032359" y="3092912"/>
            <a:ext cx="430358" cy="7969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D738E62-E387-2BA0-00EC-22F09786E676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7064310" y="4296308"/>
            <a:ext cx="935441" cy="3370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AC127EB-0F35-7C2B-1308-86B022DD6203}"/>
              </a:ext>
            </a:extLst>
          </p:cNvPr>
          <p:cNvCxnSpPr>
            <a:cxnSpLocks/>
            <a:stCxn id="15" idx="5"/>
            <a:endCxn id="18" idx="1"/>
          </p:cNvCxnSpPr>
          <p:nvPr/>
        </p:nvCxnSpPr>
        <p:spPr>
          <a:xfrm>
            <a:off x="9306844" y="3412742"/>
            <a:ext cx="453059" cy="6337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5938A76-19E8-DA09-9EEA-69B444C05152}"/>
              </a:ext>
            </a:extLst>
          </p:cNvPr>
          <p:cNvSpPr txBox="1"/>
          <p:nvPr/>
        </p:nvSpPr>
        <p:spPr>
          <a:xfrm>
            <a:off x="2235200" y="5329382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연결된 그래프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EA0964-CA79-2961-83A6-EDE023F4266B}"/>
              </a:ext>
            </a:extLst>
          </p:cNvPr>
          <p:cNvSpPr txBox="1"/>
          <p:nvPr/>
        </p:nvSpPr>
        <p:spPr>
          <a:xfrm>
            <a:off x="7532030" y="5373781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연결되지 않은 그래프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5351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936F01-F478-15F9-6F1C-77DEFC63997D}"/>
              </a:ext>
            </a:extLst>
          </p:cNvPr>
          <p:cNvSpPr txBox="1"/>
          <p:nvPr/>
        </p:nvSpPr>
        <p:spPr>
          <a:xfrm>
            <a:off x="1143001" y="596207"/>
            <a:ext cx="9905998" cy="863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800" b="1" cap="all" dirty="0">
                <a:latin typeface="+mj-lt"/>
                <a:ea typeface="+mj-ea"/>
                <a:cs typeface="+mj-cs"/>
              </a:rPr>
              <a:t>* </a:t>
            </a:r>
            <a:r>
              <a:rPr lang="ko-KR" altLang="en-US" sz="2800" b="1" cap="all" dirty="0">
                <a:latin typeface="+mj-lt"/>
                <a:ea typeface="+mj-ea"/>
                <a:cs typeface="+mj-cs"/>
              </a:rPr>
              <a:t>그래프 관련 용어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07CD38-5A8C-28A8-FF27-0CD8C08E8DA2}"/>
              </a:ext>
            </a:extLst>
          </p:cNvPr>
          <p:cNvSpPr txBox="1"/>
          <p:nvPr/>
        </p:nvSpPr>
        <p:spPr>
          <a:xfrm>
            <a:off x="1736954" y="1327655"/>
            <a:ext cx="8867492" cy="8768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방향 그래프 </a:t>
            </a:r>
            <a:r>
              <a:rPr lang="en-US" altLang="ko-KR" dirty="0"/>
              <a:t>(directed graph) : </a:t>
            </a:r>
            <a:r>
              <a:rPr lang="ko-KR" altLang="en-US" dirty="0"/>
              <a:t>그래프의 각 변이 방향성이 있는 경우 이를 방향 있는</a:t>
            </a:r>
            <a:br>
              <a:rPr lang="en-US" altLang="ko-KR" dirty="0"/>
            </a:br>
            <a:r>
              <a:rPr lang="ko-KR" altLang="en-US" dirty="0"/>
              <a:t>그래프라 합니다</a:t>
            </a:r>
            <a:r>
              <a:rPr lang="en-US" altLang="ko-KR" dirty="0"/>
              <a:t>.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8FDC7BF-DEA6-9FD1-2F0D-E39B2A825F37}"/>
              </a:ext>
            </a:extLst>
          </p:cNvPr>
          <p:cNvSpPr/>
          <p:nvPr/>
        </p:nvSpPr>
        <p:spPr>
          <a:xfrm>
            <a:off x="2396794" y="2403764"/>
            <a:ext cx="629175" cy="639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A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0F5609A-E192-0BC2-D413-4D20E667DCD4}"/>
              </a:ext>
            </a:extLst>
          </p:cNvPr>
          <p:cNvSpPr/>
          <p:nvPr/>
        </p:nvSpPr>
        <p:spPr>
          <a:xfrm>
            <a:off x="3796028" y="2723594"/>
            <a:ext cx="629175" cy="639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94A21CC-D390-6A09-DF68-E4B6955E7479}"/>
              </a:ext>
            </a:extLst>
          </p:cNvPr>
          <p:cNvSpPr/>
          <p:nvPr/>
        </p:nvSpPr>
        <p:spPr>
          <a:xfrm>
            <a:off x="3025969" y="4170399"/>
            <a:ext cx="629175" cy="639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34216D7-80C9-0332-97B4-FF0215DDE53C}"/>
              </a:ext>
            </a:extLst>
          </p:cNvPr>
          <p:cNvSpPr/>
          <p:nvPr/>
        </p:nvSpPr>
        <p:spPr>
          <a:xfrm>
            <a:off x="4693980" y="3809672"/>
            <a:ext cx="629175" cy="639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BA81CA3-8303-71A2-EF3D-4784F97117E9}"/>
              </a:ext>
            </a:extLst>
          </p:cNvPr>
          <p:cNvSpPr/>
          <p:nvPr/>
        </p:nvSpPr>
        <p:spPr>
          <a:xfrm>
            <a:off x="1521543" y="3653025"/>
            <a:ext cx="629175" cy="639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B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F8AB224-4B97-1B11-0FDD-4F69A015A099}"/>
              </a:ext>
            </a:extLst>
          </p:cNvPr>
          <p:cNvCxnSpPr>
            <a:stCxn id="3" idx="3"/>
            <a:endCxn id="8" idx="7"/>
          </p:cNvCxnSpPr>
          <p:nvPr/>
        </p:nvCxnSpPr>
        <p:spPr>
          <a:xfrm flipH="1">
            <a:off x="2058577" y="2949749"/>
            <a:ext cx="430358" cy="7969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5CE4217-EBE2-A6A5-354C-578177F808E4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090528" y="4153145"/>
            <a:ext cx="935441" cy="3370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A53E819-2DAB-1291-3901-260C2559E61D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4333062" y="3269579"/>
            <a:ext cx="453059" cy="6337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5C76209-E50F-8750-7D16-E2B3CC00AC89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2120623" y="3269579"/>
            <a:ext cx="1767546" cy="6162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C30E58E5-A053-206E-AFD6-41B6026A283C}"/>
              </a:ext>
            </a:extLst>
          </p:cNvPr>
          <p:cNvSpPr/>
          <p:nvPr/>
        </p:nvSpPr>
        <p:spPr>
          <a:xfrm>
            <a:off x="7370576" y="2546927"/>
            <a:ext cx="629175" cy="639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A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CC22275-0961-4634-EB3D-E65A35EE0E3C}"/>
              </a:ext>
            </a:extLst>
          </p:cNvPr>
          <p:cNvSpPr/>
          <p:nvPr/>
        </p:nvSpPr>
        <p:spPr>
          <a:xfrm>
            <a:off x="8769810" y="2866757"/>
            <a:ext cx="629175" cy="639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A9C1CCB-1E1E-2EB8-396A-2DE7D81AE5FD}"/>
              </a:ext>
            </a:extLst>
          </p:cNvPr>
          <p:cNvSpPr/>
          <p:nvPr/>
        </p:nvSpPr>
        <p:spPr>
          <a:xfrm>
            <a:off x="7999751" y="4313562"/>
            <a:ext cx="629175" cy="639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6786794-5F7E-FA26-193E-EF7C683FA8D0}"/>
              </a:ext>
            </a:extLst>
          </p:cNvPr>
          <p:cNvSpPr/>
          <p:nvPr/>
        </p:nvSpPr>
        <p:spPr>
          <a:xfrm>
            <a:off x="9667762" y="3952835"/>
            <a:ext cx="629175" cy="639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8926437-3958-DD1E-EB32-D6E525493B1C}"/>
              </a:ext>
            </a:extLst>
          </p:cNvPr>
          <p:cNvSpPr/>
          <p:nvPr/>
        </p:nvSpPr>
        <p:spPr>
          <a:xfrm>
            <a:off x="6495325" y="3796188"/>
            <a:ext cx="629175" cy="639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B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938A76-19E8-DA09-9EEA-69B444C05152}"/>
              </a:ext>
            </a:extLst>
          </p:cNvPr>
          <p:cNvSpPr txBox="1"/>
          <p:nvPr/>
        </p:nvSpPr>
        <p:spPr>
          <a:xfrm>
            <a:off x="2235200" y="5329382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 err="1"/>
              <a:t>무방향</a:t>
            </a:r>
            <a:r>
              <a:rPr lang="ko-KR" altLang="en-US" dirty="0"/>
              <a:t> 그래프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EA0964-CA79-2961-83A6-EDE023F4266B}"/>
              </a:ext>
            </a:extLst>
          </p:cNvPr>
          <p:cNvSpPr txBox="1"/>
          <p:nvPr/>
        </p:nvSpPr>
        <p:spPr>
          <a:xfrm>
            <a:off x="7532030" y="5373781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방향 그래프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09CE1AE-A987-7F59-EBAB-7EE8566CE3DA}"/>
              </a:ext>
            </a:extLst>
          </p:cNvPr>
          <p:cNvCxnSpPr>
            <a:endCxn id="19" idx="7"/>
          </p:cNvCxnSpPr>
          <p:nvPr/>
        </p:nvCxnSpPr>
        <p:spPr>
          <a:xfrm flipH="1">
            <a:off x="7032359" y="3186588"/>
            <a:ext cx="499671" cy="7032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3ADC033-E57E-AA40-F852-2ADA4E11ED2B}"/>
              </a:ext>
            </a:extLst>
          </p:cNvPr>
          <p:cNvCxnSpPr>
            <a:cxnSpLocks/>
          </p:cNvCxnSpPr>
          <p:nvPr/>
        </p:nvCxnSpPr>
        <p:spPr>
          <a:xfrm>
            <a:off x="7078430" y="4319041"/>
            <a:ext cx="921321" cy="2104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CAC7744-4B89-9470-6F7E-70B2BEC8DDCE}"/>
              </a:ext>
            </a:extLst>
          </p:cNvPr>
          <p:cNvCxnSpPr>
            <a:cxnSpLocks/>
            <a:endCxn id="15" idx="3"/>
          </p:cNvCxnSpPr>
          <p:nvPr/>
        </p:nvCxnSpPr>
        <p:spPr>
          <a:xfrm flipV="1">
            <a:off x="7124500" y="3412742"/>
            <a:ext cx="1737451" cy="6609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D9D77CE-6B1F-774F-D35E-6D9582679717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9317607" y="3458974"/>
            <a:ext cx="442296" cy="5875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127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FA22DD-C5E3-4D63-B543-629D6DCFCD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510803"/>
            <a:ext cx="8820272" cy="5339736"/>
          </a:xfrm>
        </p:spPr>
        <p:txBody>
          <a:bodyPr anchor="ctr">
            <a:normAutofit/>
          </a:bodyPr>
          <a:lstStyle/>
          <a:p>
            <a:r>
              <a:rPr lang="en-US" altLang="ko-KR" sz="5400" dirty="0"/>
              <a:t>2. </a:t>
            </a:r>
            <a:r>
              <a:rPr lang="ko-KR" altLang="en-US" sz="5400" dirty="0"/>
              <a:t>그래프 구현 방법</a:t>
            </a:r>
          </a:p>
        </p:txBody>
      </p:sp>
    </p:spTree>
    <p:extLst>
      <p:ext uri="{BB962C8B-B14F-4D97-AF65-F5344CB8AC3E}">
        <p14:creationId xmlns:p14="http://schemas.microsoft.com/office/powerpoint/2010/main" val="9236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936F01-F478-15F9-6F1C-77DEFC63997D}"/>
              </a:ext>
            </a:extLst>
          </p:cNvPr>
          <p:cNvSpPr txBox="1"/>
          <p:nvPr/>
        </p:nvSpPr>
        <p:spPr>
          <a:xfrm>
            <a:off x="1143001" y="596207"/>
            <a:ext cx="9905998" cy="863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800" b="1" cap="all" dirty="0">
                <a:latin typeface="+mj-lt"/>
                <a:ea typeface="+mj-ea"/>
                <a:cs typeface="+mj-cs"/>
              </a:rPr>
              <a:t>* </a:t>
            </a:r>
            <a:r>
              <a:rPr lang="ko-KR" altLang="en-US" sz="2800" b="1" cap="all" dirty="0">
                <a:latin typeface="+mj-lt"/>
                <a:ea typeface="+mj-ea"/>
                <a:cs typeface="+mj-cs"/>
              </a:rPr>
              <a:t>인접 행렬 방식 </a:t>
            </a:r>
            <a:r>
              <a:rPr lang="en-US" altLang="ko-KR" sz="2800" b="1" cap="all" dirty="0">
                <a:latin typeface="+mj-lt"/>
                <a:ea typeface="+mj-ea"/>
                <a:cs typeface="+mj-cs"/>
              </a:rPr>
              <a:t>(adjacency matrix)</a:t>
            </a:r>
            <a:endParaRPr lang="ko-KR" altLang="en-US" sz="2800" b="1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07CD38-5A8C-28A8-FF27-0CD8C08E8DA2}"/>
              </a:ext>
            </a:extLst>
          </p:cNvPr>
          <p:cNvSpPr txBox="1"/>
          <p:nvPr/>
        </p:nvSpPr>
        <p:spPr>
          <a:xfrm>
            <a:off x="1736954" y="1327655"/>
            <a:ext cx="8185254" cy="4613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그래프를 인접 행렬 방식으로 구현할 때는 </a:t>
            </a:r>
            <a:r>
              <a:rPr lang="en-US" altLang="ko-KR" dirty="0"/>
              <a:t>2</a:t>
            </a:r>
            <a:r>
              <a:rPr lang="ko-KR" altLang="en-US" dirty="0"/>
              <a:t>차원 배열을 이용하여 표현합니다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C256112-860A-80B3-FD01-715119F5A434}"/>
              </a:ext>
            </a:extLst>
          </p:cNvPr>
          <p:cNvSpPr/>
          <p:nvPr/>
        </p:nvSpPr>
        <p:spPr>
          <a:xfrm>
            <a:off x="2018252" y="2408381"/>
            <a:ext cx="629175" cy="639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9360D7B-4D7F-AD40-0FC9-BCF6E8B8E23B}"/>
              </a:ext>
            </a:extLst>
          </p:cNvPr>
          <p:cNvSpPr/>
          <p:nvPr/>
        </p:nvSpPr>
        <p:spPr>
          <a:xfrm>
            <a:off x="1645310" y="3840200"/>
            <a:ext cx="629175" cy="639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B4AC51E-A208-44F0-0442-A887BE690DCE}"/>
              </a:ext>
            </a:extLst>
          </p:cNvPr>
          <p:cNvSpPr/>
          <p:nvPr/>
        </p:nvSpPr>
        <p:spPr>
          <a:xfrm>
            <a:off x="3081536" y="4160030"/>
            <a:ext cx="629175" cy="639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8C6A9F8-B439-B410-CC1B-37D1A58A82DA}"/>
              </a:ext>
            </a:extLst>
          </p:cNvPr>
          <p:cNvSpPr/>
          <p:nvPr/>
        </p:nvSpPr>
        <p:spPr>
          <a:xfrm>
            <a:off x="4315438" y="3814289"/>
            <a:ext cx="629175" cy="639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BB35A25-95D1-415F-D1A6-7D7F939C7842}"/>
              </a:ext>
            </a:extLst>
          </p:cNvPr>
          <p:cNvSpPr/>
          <p:nvPr/>
        </p:nvSpPr>
        <p:spPr>
          <a:xfrm>
            <a:off x="3461328" y="2454612"/>
            <a:ext cx="629175" cy="639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182486E-8E5F-084F-769B-78805D5076A0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1959898" y="3077362"/>
            <a:ext cx="314587" cy="7628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72C231B-8DAC-15AF-2A9C-112CDB1CC58C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681435" y="2728211"/>
            <a:ext cx="779893" cy="462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80AEEE9-BEBB-5F12-9873-C72BF2BCC196}"/>
              </a:ext>
            </a:extLst>
          </p:cNvPr>
          <p:cNvCxnSpPr>
            <a:cxnSpLocks/>
          </p:cNvCxnSpPr>
          <p:nvPr/>
        </p:nvCxnSpPr>
        <p:spPr>
          <a:xfrm>
            <a:off x="2274485" y="4336404"/>
            <a:ext cx="796896" cy="1175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C90A643-7A5B-EE56-0E86-D2DF9680EFC8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3396124" y="3096060"/>
            <a:ext cx="357910" cy="1063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449147C-7703-C7B7-35A7-06CA9102D879}"/>
              </a:ext>
            </a:extLst>
          </p:cNvPr>
          <p:cNvCxnSpPr>
            <a:cxnSpLocks/>
          </p:cNvCxnSpPr>
          <p:nvPr/>
        </p:nvCxnSpPr>
        <p:spPr>
          <a:xfrm>
            <a:off x="4090503" y="2967432"/>
            <a:ext cx="407606" cy="8468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78C615F-0398-409D-A10F-FCC60E6B4A96}"/>
              </a:ext>
            </a:extLst>
          </p:cNvPr>
          <p:cNvCxnSpPr>
            <a:cxnSpLocks/>
          </p:cNvCxnSpPr>
          <p:nvPr/>
        </p:nvCxnSpPr>
        <p:spPr>
          <a:xfrm flipV="1">
            <a:off x="3710711" y="4272705"/>
            <a:ext cx="583595" cy="2071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4">
            <a:extLst>
              <a:ext uri="{FF2B5EF4-FFF2-40B4-BE49-F238E27FC236}">
                <a16:creationId xmlns:a16="http://schemas.microsoft.com/office/drawing/2014/main" id="{3CAA0822-CAF7-0FC0-B43A-5607C1A6D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900927"/>
              </p:ext>
            </p:extLst>
          </p:nvPr>
        </p:nvGraphicFramePr>
        <p:xfrm>
          <a:off x="6495939" y="2575670"/>
          <a:ext cx="3211116" cy="22484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35186">
                  <a:extLst>
                    <a:ext uri="{9D8B030D-6E8A-4147-A177-3AD203B41FA5}">
                      <a16:colId xmlns:a16="http://schemas.microsoft.com/office/drawing/2014/main" val="308758679"/>
                    </a:ext>
                  </a:extLst>
                </a:gridCol>
                <a:gridCol w="535186">
                  <a:extLst>
                    <a:ext uri="{9D8B030D-6E8A-4147-A177-3AD203B41FA5}">
                      <a16:colId xmlns:a16="http://schemas.microsoft.com/office/drawing/2014/main" val="1233692637"/>
                    </a:ext>
                  </a:extLst>
                </a:gridCol>
                <a:gridCol w="535186">
                  <a:extLst>
                    <a:ext uri="{9D8B030D-6E8A-4147-A177-3AD203B41FA5}">
                      <a16:colId xmlns:a16="http://schemas.microsoft.com/office/drawing/2014/main" val="4236307443"/>
                    </a:ext>
                  </a:extLst>
                </a:gridCol>
                <a:gridCol w="535186">
                  <a:extLst>
                    <a:ext uri="{9D8B030D-6E8A-4147-A177-3AD203B41FA5}">
                      <a16:colId xmlns:a16="http://schemas.microsoft.com/office/drawing/2014/main" val="2418541048"/>
                    </a:ext>
                  </a:extLst>
                </a:gridCol>
                <a:gridCol w="535186">
                  <a:extLst>
                    <a:ext uri="{9D8B030D-6E8A-4147-A177-3AD203B41FA5}">
                      <a16:colId xmlns:a16="http://schemas.microsoft.com/office/drawing/2014/main" val="1515307763"/>
                    </a:ext>
                  </a:extLst>
                </a:gridCol>
                <a:gridCol w="535186">
                  <a:extLst>
                    <a:ext uri="{9D8B030D-6E8A-4147-A177-3AD203B41FA5}">
                      <a16:colId xmlns:a16="http://schemas.microsoft.com/office/drawing/2014/main" val="1790374999"/>
                    </a:ext>
                  </a:extLst>
                </a:gridCol>
              </a:tblGrid>
              <a:tr h="39422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058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482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826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878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357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572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6143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936F01-F478-15F9-6F1C-77DEFC63997D}"/>
              </a:ext>
            </a:extLst>
          </p:cNvPr>
          <p:cNvSpPr txBox="1"/>
          <p:nvPr/>
        </p:nvSpPr>
        <p:spPr>
          <a:xfrm>
            <a:off x="1143001" y="596207"/>
            <a:ext cx="9905998" cy="863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800" b="1" cap="all" dirty="0">
                <a:latin typeface="+mj-lt"/>
                <a:ea typeface="+mj-ea"/>
                <a:cs typeface="+mj-cs"/>
              </a:rPr>
              <a:t>* </a:t>
            </a:r>
            <a:r>
              <a:rPr lang="ko-KR" altLang="en-US" sz="2800" b="1" cap="all" dirty="0">
                <a:latin typeface="+mj-lt"/>
                <a:ea typeface="+mj-ea"/>
                <a:cs typeface="+mj-cs"/>
              </a:rPr>
              <a:t>인접 리스트 방식 </a:t>
            </a:r>
            <a:r>
              <a:rPr lang="en-US" altLang="ko-KR" sz="2800" b="1" cap="all" dirty="0">
                <a:latin typeface="+mj-lt"/>
                <a:ea typeface="+mj-ea"/>
                <a:cs typeface="+mj-cs"/>
              </a:rPr>
              <a:t>(adjacency list)</a:t>
            </a:r>
            <a:endParaRPr lang="ko-KR" altLang="en-US" sz="2800" b="1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07CD38-5A8C-28A8-FF27-0CD8C08E8DA2}"/>
              </a:ext>
            </a:extLst>
          </p:cNvPr>
          <p:cNvSpPr txBox="1"/>
          <p:nvPr/>
        </p:nvSpPr>
        <p:spPr>
          <a:xfrm>
            <a:off x="1736954" y="1327655"/>
            <a:ext cx="8698215" cy="4613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그래프를 인접 리스트 방식으로 구현할 때는 </a:t>
            </a:r>
            <a:r>
              <a:rPr lang="en-US" altLang="ko-KR" dirty="0"/>
              <a:t>2</a:t>
            </a:r>
            <a:r>
              <a:rPr lang="ko-KR" altLang="en-US" dirty="0"/>
              <a:t>차원 리스트를 이용하여 표현합니다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C256112-860A-80B3-FD01-715119F5A434}"/>
              </a:ext>
            </a:extLst>
          </p:cNvPr>
          <p:cNvSpPr/>
          <p:nvPr/>
        </p:nvSpPr>
        <p:spPr>
          <a:xfrm>
            <a:off x="2018252" y="2408381"/>
            <a:ext cx="629175" cy="639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9360D7B-4D7F-AD40-0FC9-BCF6E8B8E23B}"/>
              </a:ext>
            </a:extLst>
          </p:cNvPr>
          <p:cNvSpPr/>
          <p:nvPr/>
        </p:nvSpPr>
        <p:spPr>
          <a:xfrm>
            <a:off x="1645310" y="3840200"/>
            <a:ext cx="629175" cy="639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B4AC51E-A208-44F0-0442-A887BE690DCE}"/>
              </a:ext>
            </a:extLst>
          </p:cNvPr>
          <p:cNvSpPr/>
          <p:nvPr/>
        </p:nvSpPr>
        <p:spPr>
          <a:xfrm>
            <a:off x="3081536" y="4160030"/>
            <a:ext cx="629175" cy="639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8C6A9F8-B439-B410-CC1B-37D1A58A82DA}"/>
              </a:ext>
            </a:extLst>
          </p:cNvPr>
          <p:cNvSpPr/>
          <p:nvPr/>
        </p:nvSpPr>
        <p:spPr>
          <a:xfrm>
            <a:off x="4315438" y="3814289"/>
            <a:ext cx="629175" cy="639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BB35A25-95D1-415F-D1A6-7D7F939C7842}"/>
              </a:ext>
            </a:extLst>
          </p:cNvPr>
          <p:cNvSpPr/>
          <p:nvPr/>
        </p:nvSpPr>
        <p:spPr>
          <a:xfrm>
            <a:off x="3461328" y="2454612"/>
            <a:ext cx="629175" cy="639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182486E-8E5F-084F-769B-78805D5076A0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1959898" y="3077362"/>
            <a:ext cx="314587" cy="7628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72C231B-8DAC-15AF-2A9C-112CDB1CC58C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681435" y="2728211"/>
            <a:ext cx="779893" cy="462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80AEEE9-BEBB-5F12-9873-C72BF2BCC196}"/>
              </a:ext>
            </a:extLst>
          </p:cNvPr>
          <p:cNvCxnSpPr>
            <a:cxnSpLocks/>
          </p:cNvCxnSpPr>
          <p:nvPr/>
        </p:nvCxnSpPr>
        <p:spPr>
          <a:xfrm>
            <a:off x="2274485" y="4336404"/>
            <a:ext cx="796896" cy="1175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C90A643-7A5B-EE56-0E86-D2DF9680EFC8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3396124" y="3096060"/>
            <a:ext cx="357910" cy="1063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449147C-7703-C7B7-35A7-06CA9102D879}"/>
              </a:ext>
            </a:extLst>
          </p:cNvPr>
          <p:cNvCxnSpPr>
            <a:cxnSpLocks/>
          </p:cNvCxnSpPr>
          <p:nvPr/>
        </p:nvCxnSpPr>
        <p:spPr>
          <a:xfrm>
            <a:off x="4090503" y="2967432"/>
            <a:ext cx="407606" cy="8468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78C615F-0398-409D-A10F-FCC60E6B4A96}"/>
              </a:ext>
            </a:extLst>
          </p:cNvPr>
          <p:cNvCxnSpPr>
            <a:cxnSpLocks/>
          </p:cNvCxnSpPr>
          <p:nvPr/>
        </p:nvCxnSpPr>
        <p:spPr>
          <a:xfrm flipV="1">
            <a:off x="3710711" y="4272705"/>
            <a:ext cx="583595" cy="2071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42D376B1-F3C9-FC59-6908-9AA64A384DCD}"/>
              </a:ext>
            </a:extLst>
          </p:cNvPr>
          <p:cNvSpPr/>
          <p:nvPr/>
        </p:nvSpPr>
        <p:spPr>
          <a:xfrm>
            <a:off x="6844145" y="2198255"/>
            <a:ext cx="803564" cy="529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E44E8F2-A936-CDF2-521E-EF5FCEAB604A}"/>
              </a:ext>
            </a:extLst>
          </p:cNvPr>
          <p:cNvSpPr/>
          <p:nvPr/>
        </p:nvSpPr>
        <p:spPr>
          <a:xfrm>
            <a:off x="6840629" y="2829295"/>
            <a:ext cx="803564" cy="529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9135186-53C1-8347-8F8D-242448051384}"/>
              </a:ext>
            </a:extLst>
          </p:cNvPr>
          <p:cNvSpPr/>
          <p:nvPr/>
        </p:nvSpPr>
        <p:spPr>
          <a:xfrm>
            <a:off x="6840629" y="3458781"/>
            <a:ext cx="803564" cy="529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A3792CB-8492-286F-7A0C-D35C27094C7A}"/>
              </a:ext>
            </a:extLst>
          </p:cNvPr>
          <p:cNvSpPr/>
          <p:nvPr/>
        </p:nvSpPr>
        <p:spPr>
          <a:xfrm>
            <a:off x="6840629" y="4088267"/>
            <a:ext cx="803564" cy="529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0C8C2C6-28B4-16A0-464E-BDB931054F7C}"/>
              </a:ext>
            </a:extLst>
          </p:cNvPr>
          <p:cNvSpPr/>
          <p:nvPr/>
        </p:nvSpPr>
        <p:spPr>
          <a:xfrm>
            <a:off x="6840629" y="4717753"/>
            <a:ext cx="803564" cy="529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A8C344F-4B97-9EAF-6447-482B09AA8E83}"/>
              </a:ext>
            </a:extLst>
          </p:cNvPr>
          <p:cNvCxnSpPr>
            <a:cxnSpLocks/>
          </p:cNvCxnSpPr>
          <p:nvPr/>
        </p:nvCxnSpPr>
        <p:spPr>
          <a:xfrm>
            <a:off x="7644193" y="2456455"/>
            <a:ext cx="862498" cy="145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4600BEB-D0DE-B181-3A45-69613D23AA4B}"/>
              </a:ext>
            </a:extLst>
          </p:cNvPr>
          <p:cNvCxnSpPr>
            <a:cxnSpLocks/>
          </p:cNvCxnSpPr>
          <p:nvPr/>
        </p:nvCxnSpPr>
        <p:spPr>
          <a:xfrm>
            <a:off x="7644193" y="3125622"/>
            <a:ext cx="862498" cy="145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95DCB58-B423-518C-619E-2073E1CCB7DD}"/>
              </a:ext>
            </a:extLst>
          </p:cNvPr>
          <p:cNvCxnSpPr>
            <a:cxnSpLocks/>
          </p:cNvCxnSpPr>
          <p:nvPr/>
        </p:nvCxnSpPr>
        <p:spPr>
          <a:xfrm>
            <a:off x="7644193" y="3698074"/>
            <a:ext cx="862498" cy="145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F1778F0-46F6-5FB0-7335-1C96AEC260CB}"/>
              </a:ext>
            </a:extLst>
          </p:cNvPr>
          <p:cNvCxnSpPr>
            <a:cxnSpLocks/>
          </p:cNvCxnSpPr>
          <p:nvPr/>
        </p:nvCxnSpPr>
        <p:spPr>
          <a:xfrm>
            <a:off x="7644193" y="4345964"/>
            <a:ext cx="862498" cy="145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33F353C-35AD-84C4-A3F2-A61FD1841AD0}"/>
              </a:ext>
            </a:extLst>
          </p:cNvPr>
          <p:cNvSpPr/>
          <p:nvPr/>
        </p:nvSpPr>
        <p:spPr>
          <a:xfrm>
            <a:off x="8590920" y="2221371"/>
            <a:ext cx="803564" cy="529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85CC275-9553-FE2B-7D0D-4F1DF5B3C55B}"/>
              </a:ext>
            </a:extLst>
          </p:cNvPr>
          <p:cNvSpPr/>
          <p:nvPr/>
        </p:nvSpPr>
        <p:spPr>
          <a:xfrm>
            <a:off x="9394484" y="2220015"/>
            <a:ext cx="803564" cy="529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A748C82-CC4B-CB49-F006-641209259F07}"/>
              </a:ext>
            </a:extLst>
          </p:cNvPr>
          <p:cNvSpPr/>
          <p:nvPr/>
        </p:nvSpPr>
        <p:spPr>
          <a:xfrm>
            <a:off x="8590920" y="2843476"/>
            <a:ext cx="803564" cy="529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5FC4465-320A-A345-84F2-06F4DC0687BA}"/>
              </a:ext>
            </a:extLst>
          </p:cNvPr>
          <p:cNvSpPr/>
          <p:nvPr/>
        </p:nvSpPr>
        <p:spPr>
          <a:xfrm>
            <a:off x="9394484" y="2842120"/>
            <a:ext cx="803564" cy="529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82FAE94-6505-F635-6403-90885E42408B}"/>
              </a:ext>
            </a:extLst>
          </p:cNvPr>
          <p:cNvSpPr/>
          <p:nvPr/>
        </p:nvSpPr>
        <p:spPr>
          <a:xfrm>
            <a:off x="8590920" y="3465581"/>
            <a:ext cx="803564" cy="529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FC588F2-06A2-AC35-2D21-D91546773ACF}"/>
              </a:ext>
            </a:extLst>
          </p:cNvPr>
          <p:cNvSpPr/>
          <p:nvPr/>
        </p:nvSpPr>
        <p:spPr>
          <a:xfrm>
            <a:off x="8590920" y="4095548"/>
            <a:ext cx="803564" cy="529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8537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회로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회로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TM04033919[[fn=회로]]</Template>
  <TotalTime>1476</TotalTime>
  <Words>361</Words>
  <Application>Microsoft Office PowerPoint</Application>
  <PresentationFormat>와이드스크린</PresentationFormat>
  <Paragraphs>88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Arial</vt:lpstr>
      <vt:lpstr>Tw Cen MT</vt:lpstr>
      <vt:lpstr>회로</vt:lpstr>
      <vt:lpstr>자료구조와 알고리즘</vt:lpstr>
      <vt:lpstr>1. 그래프 (graph)</vt:lpstr>
      <vt:lpstr>PowerPoint 프레젠테이션</vt:lpstr>
      <vt:lpstr>PowerPoint 프레젠테이션</vt:lpstr>
      <vt:lpstr>PowerPoint 프레젠테이션</vt:lpstr>
      <vt:lpstr>PowerPoint 프레젠테이션</vt:lpstr>
      <vt:lpstr>2. 그래프 구현 방법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studio 2017 install for C/C++</dc:title>
  <dc:creator>상근 김</dc:creator>
  <cp:lastModifiedBy>HongSoongu</cp:lastModifiedBy>
  <cp:revision>59</cp:revision>
  <dcterms:created xsi:type="dcterms:W3CDTF">2018-10-20T06:14:34Z</dcterms:created>
  <dcterms:modified xsi:type="dcterms:W3CDTF">2022-06-23T21:54:40Z</dcterms:modified>
</cp:coreProperties>
</file>