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1" r:id="rId4"/>
    <p:sldId id="281" r:id="rId5"/>
    <p:sldId id="282" r:id="rId6"/>
    <p:sldId id="283" r:id="rId7"/>
    <p:sldId id="284" r:id="rId8"/>
    <p:sldId id="26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누적 구간 합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12278-BFE8-64D5-F91E-BC85C5C74531}"/>
              </a:ext>
            </a:extLst>
          </p:cNvPr>
          <p:cNvSpPr txBox="1"/>
          <p:nvPr/>
        </p:nvSpPr>
        <p:spPr>
          <a:xfrm>
            <a:off x="3237339" y="1529775"/>
            <a:ext cx="4844596" cy="1140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X ~ Y</a:t>
            </a:r>
            <a:r>
              <a:rPr lang="ko-KR" altLang="en-US" sz="2400" dirty="0"/>
              <a:t>까지의 구간합을 구하는 공식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C000"/>
                </a:solidFill>
              </a:rPr>
              <a:t>S[y] – S[x-1]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994870" y="1434522"/>
            <a:ext cx="5478011" cy="137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517C3-0FEA-65E7-54A9-95FBC3A1ADF4}"/>
              </a:ext>
            </a:extLst>
          </p:cNvPr>
          <p:cNvSpPr txBox="1"/>
          <p:nvPr/>
        </p:nvSpPr>
        <p:spPr>
          <a:xfrm>
            <a:off x="3624044" y="342900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질의</a:t>
            </a:r>
            <a:r>
              <a:rPr lang="en-US" altLang="ko-KR" dirty="0"/>
              <a:t>1 (1, 3): S[2] – S[-1] = 12 – 0 = 12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27FBF-2EE6-D7BC-B527-DDC0E6D14321}"/>
              </a:ext>
            </a:extLst>
          </p:cNvPr>
          <p:cNvSpPr txBox="1"/>
          <p:nvPr/>
        </p:nvSpPr>
        <p:spPr>
          <a:xfrm>
            <a:off x="3624044" y="3785594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질의</a:t>
            </a:r>
            <a:r>
              <a:rPr lang="en-US" altLang="ko-KR" dirty="0"/>
              <a:t>2 (2, 4): S[3] – S[0] = 14 – 5 = 9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17840F-AA61-2344-DA84-B2BEF44D7097}"/>
              </a:ext>
            </a:extLst>
          </p:cNvPr>
          <p:cNvSpPr txBox="1"/>
          <p:nvPr/>
        </p:nvSpPr>
        <p:spPr>
          <a:xfrm>
            <a:off x="3624044" y="415492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질의</a:t>
            </a:r>
            <a:r>
              <a:rPr lang="en-US" altLang="ko-KR" dirty="0"/>
              <a:t>3 (5, 5): S[4] – S[3] = 15 – 14 =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7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434522"/>
            <a:ext cx="7835316" cy="3766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818701" y="1632002"/>
            <a:ext cx="6056851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숫자 개수</a:t>
            </a:r>
            <a:r>
              <a:rPr lang="en-US" altLang="ko-KR" dirty="0"/>
              <a:t>, </a:t>
            </a:r>
            <a:r>
              <a:rPr lang="ko-KR" altLang="en-US" dirty="0"/>
              <a:t>질의 개수 입력 받아 저장하기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for (</a:t>
            </a:r>
            <a:r>
              <a:rPr lang="ko-KR" altLang="en-US" dirty="0"/>
              <a:t>숫자 개수만큼 반복</a:t>
            </a:r>
            <a:r>
              <a:rPr lang="en-US" altLang="ko-KR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합 배열 생성하기 </a:t>
            </a:r>
            <a:r>
              <a:rPr lang="en-US" altLang="ko-KR" dirty="0"/>
              <a:t>(S[</a:t>
            </a:r>
            <a:r>
              <a:rPr lang="en-US" altLang="ko-KR" dirty="0" err="1"/>
              <a:t>i</a:t>
            </a:r>
            <a:r>
              <a:rPr lang="en-US" altLang="ko-KR" dirty="0"/>
              <a:t>] = S[i-1] + A[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 (</a:t>
            </a:r>
            <a:r>
              <a:rPr lang="ko-KR" altLang="en-US" dirty="0"/>
              <a:t>질의 개수만큼 반복</a:t>
            </a:r>
            <a:r>
              <a:rPr lang="en-US" altLang="ko-KR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질의 범위 입력 받기 </a:t>
            </a:r>
            <a:r>
              <a:rPr lang="en-US" altLang="ko-KR" dirty="0"/>
              <a:t>(x ~ 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구간 합 출력하기 </a:t>
            </a:r>
            <a:r>
              <a:rPr lang="en-US" altLang="ko-KR" dirty="0"/>
              <a:t>(S[y] – S[x-1])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1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9F79E5-644B-F358-4463-912BBFDD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48" y="965201"/>
            <a:ext cx="6592104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74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실전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11660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420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https://www.acmicpc.net/problem/116560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9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9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7ED7D-B7F5-D143-6BFA-6179FCC1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08" y="1136606"/>
            <a:ext cx="685737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6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8930650" cy="212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 또한 질의의 개수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100,000</a:t>
            </a:r>
            <a:r>
              <a:rPr lang="ko-KR" altLang="en-US" dirty="0"/>
              <a:t>이므로 질의마다 합을 구해선 안 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구간 합 알고리즘을 이용해야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구간 합 배열이 </a:t>
            </a:r>
            <a:r>
              <a:rPr lang="en-US" altLang="ko-KR" dirty="0"/>
              <a:t>1</a:t>
            </a:r>
            <a:r>
              <a:rPr lang="ko-KR" altLang="en-US" dirty="0"/>
              <a:t>차원이 아니라 </a:t>
            </a:r>
            <a:r>
              <a:rPr lang="en-US" altLang="ko-KR" dirty="0"/>
              <a:t>2</a:t>
            </a:r>
            <a:r>
              <a:rPr lang="ko-KR" altLang="en-US" dirty="0"/>
              <a:t>차원으로 확장된 것을 고민하는 것이 핵심입니다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예제에 나온 </a:t>
            </a:r>
            <a:r>
              <a:rPr lang="en-US" altLang="ko-KR" dirty="0"/>
              <a:t>4 x 4 </a:t>
            </a:r>
            <a:r>
              <a:rPr lang="ko-KR" altLang="en-US" dirty="0"/>
              <a:t>배열을 </a:t>
            </a:r>
            <a:r>
              <a:rPr lang="en-US" altLang="ko-KR" dirty="0"/>
              <a:t>5 x 5</a:t>
            </a:r>
            <a:r>
              <a:rPr lang="ko-KR" altLang="en-US" dirty="0"/>
              <a:t>로 확장해서 인덱스와 순서의 번호를 일치 시켜 놓고 </a:t>
            </a:r>
            <a:br>
              <a:rPr lang="en-US" altLang="ko-KR" dirty="0"/>
            </a:br>
            <a:r>
              <a:rPr lang="ko-KR" altLang="en-US" dirty="0"/>
              <a:t>문제를 해결해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7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03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F55C4A-F373-C95A-2470-46A3C4B4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17857"/>
              </p:ext>
            </p:extLst>
          </p:nvPr>
        </p:nvGraphicFramePr>
        <p:xfrm>
          <a:off x="1394437" y="2927598"/>
          <a:ext cx="3211120" cy="1877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2224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39422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9CAE8E-F631-C097-3CA0-99CF1752CBE0}"/>
              </a:ext>
            </a:extLst>
          </p:cNvPr>
          <p:cNvSpPr txBox="1"/>
          <p:nvPr/>
        </p:nvSpPr>
        <p:spPr>
          <a:xfrm>
            <a:off x="2167878" y="2428237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숫자배열 </a:t>
            </a:r>
            <a:r>
              <a:rPr lang="en-US" altLang="ko-KR" dirty="0">
                <a:latin typeface="+mj-ea"/>
                <a:ea typeface="+mj-ea"/>
              </a:rPr>
              <a:t>A[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][j]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13FD29A-3DD5-FB94-465A-CD9EA0AC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06084"/>
              </p:ext>
            </p:extLst>
          </p:nvPr>
        </p:nvGraphicFramePr>
        <p:xfrm>
          <a:off x="5145714" y="2927598"/>
          <a:ext cx="3211120" cy="1877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2224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39422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3F739B-0261-48E4-1093-1B0FDA3519B6}"/>
              </a:ext>
            </a:extLst>
          </p:cNvPr>
          <p:cNvSpPr txBox="1"/>
          <p:nvPr/>
        </p:nvSpPr>
        <p:spPr>
          <a:xfrm>
            <a:off x="5877274" y="2428237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구간합배열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][j]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6B155C-5EE7-171C-30F3-88953C9A51F7}"/>
              </a:ext>
            </a:extLst>
          </p:cNvPr>
          <p:cNvSpPr/>
          <p:nvPr/>
        </p:nvSpPr>
        <p:spPr>
          <a:xfrm>
            <a:off x="8514825" y="3429000"/>
            <a:ext cx="394283" cy="1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59E82E6-7B89-ECCF-A3CD-5A4DB0D2A0D6}"/>
              </a:ext>
            </a:extLst>
          </p:cNvPr>
          <p:cNvSpPr/>
          <p:nvPr/>
        </p:nvSpPr>
        <p:spPr>
          <a:xfrm>
            <a:off x="6023295" y="4935207"/>
            <a:ext cx="176168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9035A-1F31-3C47-18BC-5E2EFD71BD58}"/>
              </a:ext>
            </a:extLst>
          </p:cNvPr>
          <p:cNvSpPr txBox="1"/>
          <p:nvPr/>
        </p:nvSpPr>
        <p:spPr>
          <a:xfrm>
            <a:off x="8924709" y="3316689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D[1][i] = D[1][i-1] + A[1][i]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F1765-0DE8-51FC-61EA-4FEFE1E8A3FA}"/>
              </a:ext>
            </a:extLst>
          </p:cNvPr>
          <p:cNvSpPr txBox="1"/>
          <p:nvPr/>
        </p:nvSpPr>
        <p:spPr>
          <a:xfrm>
            <a:off x="4783932" y="548468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][1] = D[i-1][1] + A[</a:t>
            </a:r>
            <a:r>
              <a:rPr lang="en-US" altLang="ko-KR" dirty="0" err="1"/>
              <a:t>i</a:t>
            </a:r>
            <a:r>
              <a:rPr lang="en-US" altLang="ko-KR" dirty="0"/>
              <a:t>][1]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1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F55C4A-F373-C95A-2470-46A3C4B4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69558"/>
              </p:ext>
            </p:extLst>
          </p:nvPr>
        </p:nvGraphicFramePr>
        <p:xfrm>
          <a:off x="1708431" y="1489447"/>
          <a:ext cx="3211120" cy="1877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2224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39422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9CAE8E-F631-C097-3CA0-99CF1752CBE0}"/>
              </a:ext>
            </a:extLst>
          </p:cNvPr>
          <p:cNvSpPr txBox="1"/>
          <p:nvPr/>
        </p:nvSpPr>
        <p:spPr>
          <a:xfrm>
            <a:off x="2481872" y="990086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숫자배열 </a:t>
            </a:r>
            <a:r>
              <a:rPr lang="en-US" altLang="ko-KR" dirty="0">
                <a:latin typeface="+mj-ea"/>
                <a:ea typeface="+mj-ea"/>
              </a:rPr>
              <a:t>A[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][j]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13FD29A-3DD5-FB94-465A-CD9EA0AC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68511"/>
              </p:ext>
            </p:extLst>
          </p:nvPr>
        </p:nvGraphicFramePr>
        <p:xfrm>
          <a:off x="1750312" y="3996417"/>
          <a:ext cx="3211120" cy="1877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2224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642224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39422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3F739B-0261-48E4-1093-1B0FDA3519B6}"/>
              </a:ext>
            </a:extLst>
          </p:cNvPr>
          <p:cNvSpPr txBox="1"/>
          <p:nvPr/>
        </p:nvSpPr>
        <p:spPr>
          <a:xfrm>
            <a:off x="2481872" y="3497056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구간합배열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][j]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3CAF3-DA6D-E363-A00E-2A71377D1E88}"/>
              </a:ext>
            </a:extLst>
          </p:cNvPr>
          <p:cNvSpPr txBox="1"/>
          <p:nvPr/>
        </p:nvSpPr>
        <p:spPr>
          <a:xfrm>
            <a:off x="5846956" y="2806926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D[2][2]</a:t>
            </a:r>
            <a:r>
              <a:rPr lang="ko-KR" altLang="en-US" dirty="0"/>
              <a:t>를 구하려면</a:t>
            </a:r>
            <a:r>
              <a:rPr lang="en-US" altLang="ko-KR" dirty="0">
                <a:latin typeface="+mj-ea"/>
                <a:ea typeface="+mj-ea"/>
              </a:rPr>
              <a:t>??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=&gt; D[1][2] + D[2][1] – D[1][1] + A[2][2]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1B4050CE-FDF8-C72C-E7F1-985DA794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2811"/>
              </p:ext>
            </p:extLst>
          </p:nvPr>
        </p:nvGraphicFramePr>
        <p:xfrm>
          <a:off x="6293437" y="4061312"/>
          <a:ext cx="1508154" cy="8580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1592214752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327615184"/>
                    </a:ext>
                  </a:extLst>
                </a:gridCol>
              </a:tblGrid>
              <a:tr h="429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94000"/>
                  </a:ext>
                </a:extLst>
              </a:tr>
              <a:tr h="429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763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B8910-4004-A215-8D7C-E87696EB9DE3}"/>
              </a:ext>
            </a:extLst>
          </p:cNvPr>
          <p:cNvSpPr/>
          <p:nvPr/>
        </p:nvSpPr>
        <p:spPr>
          <a:xfrm>
            <a:off x="6151460" y="4020123"/>
            <a:ext cx="1792108" cy="53570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0141E-C8CB-C366-014F-C234B3ED2D1E}"/>
              </a:ext>
            </a:extLst>
          </p:cNvPr>
          <p:cNvSpPr/>
          <p:nvPr/>
        </p:nvSpPr>
        <p:spPr>
          <a:xfrm>
            <a:off x="6225352" y="3865750"/>
            <a:ext cx="868175" cy="124922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82ED59-337A-6599-A7C3-E76329899330}"/>
              </a:ext>
            </a:extLst>
          </p:cNvPr>
          <p:cNvSpPr/>
          <p:nvPr/>
        </p:nvSpPr>
        <p:spPr>
          <a:xfrm>
            <a:off x="2295278" y="1847960"/>
            <a:ext cx="1371558" cy="846517"/>
          </a:xfrm>
          <a:prstGeom prst="rect">
            <a:avLst/>
          </a:prstGeom>
          <a:noFill/>
          <a:ln w="603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96901B-BE5B-608F-50B5-D19C09FFF804}"/>
              </a:ext>
            </a:extLst>
          </p:cNvPr>
          <p:cNvCxnSpPr>
            <a:cxnSpLocks/>
          </p:cNvCxnSpPr>
          <p:nvPr/>
        </p:nvCxnSpPr>
        <p:spPr>
          <a:xfrm flipH="1">
            <a:off x="7647666" y="3453257"/>
            <a:ext cx="2059752" cy="1294232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DC95EE-A5C2-150D-A31D-96684A44D33C}"/>
              </a:ext>
            </a:extLst>
          </p:cNvPr>
          <p:cNvCxnSpPr>
            <a:cxnSpLocks/>
          </p:cNvCxnSpPr>
          <p:nvPr/>
        </p:nvCxnSpPr>
        <p:spPr>
          <a:xfrm flipH="1">
            <a:off x="6779491" y="3464802"/>
            <a:ext cx="1972110" cy="752627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DF3744-0668-050F-9933-32B78F1536E7}"/>
              </a:ext>
            </a:extLst>
          </p:cNvPr>
          <p:cNvCxnSpPr>
            <a:cxnSpLocks/>
          </p:cNvCxnSpPr>
          <p:nvPr/>
        </p:nvCxnSpPr>
        <p:spPr>
          <a:xfrm>
            <a:off x="6747705" y="3437563"/>
            <a:ext cx="549949" cy="582560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04A1B-197D-B374-211D-DBBBC353F94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659440" y="3426018"/>
            <a:ext cx="960039" cy="439732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B4BA9F-62E2-2147-88F5-85F527B2A4DD}"/>
              </a:ext>
            </a:extLst>
          </p:cNvPr>
          <p:cNvCxnSpPr>
            <a:cxnSpLocks/>
          </p:cNvCxnSpPr>
          <p:nvPr/>
        </p:nvCxnSpPr>
        <p:spPr>
          <a:xfrm>
            <a:off x="3711857" y="2722848"/>
            <a:ext cx="2135099" cy="161824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5D31A5-9B21-EEFC-30FE-0433C3C9497B}"/>
              </a:ext>
            </a:extLst>
          </p:cNvPr>
          <p:cNvSpPr txBox="1"/>
          <p:nvPr/>
        </p:nvSpPr>
        <p:spPr>
          <a:xfrm>
            <a:off x="5449913" y="505433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FF00"/>
                </a:solidFill>
              </a:rPr>
              <a:t>중요</a:t>
            </a:r>
            <a:r>
              <a:rPr lang="en-US" altLang="ko-KR" sz="3200" b="1" dirty="0">
                <a:solidFill>
                  <a:srgbClr val="FFFF00"/>
                </a:solidFill>
              </a:rPr>
              <a:t>!!!</a:t>
            </a:r>
            <a:endParaRPr lang="ko-KR" altLang="en-US" sz="3200" b="1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755118-F99C-F59D-103C-2F511C204588}"/>
              </a:ext>
            </a:extLst>
          </p:cNvPr>
          <p:cNvSpPr txBox="1"/>
          <p:nvPr/>
        </p:nvSpPr>
        <p:spPr>
          <a:xfrm>
            <a:off x="5775550" y="1097848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값을 채우는 구간 합 공식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DF3AF-9F61-7EC4-7428-D81A4795AF4C}"/>
              </a:ext>
            </a:extLst>
          </p:cNvPr>
          <p:cNvSpPr txBox="1"/>
          <p:nvPr/>
        </p:nvSpPr>
        <p:spPr>
          <a:xfrm>
            <a:off x="5846956" y="1634836"/>
            <a:ext cx="563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D[</a:t>
            </a:r>
            <a:r>
              <a:rPr lang="en-US" altLang="ko-KR" b="1" dirty="0" err="1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][j] = D[</a:t>
            </a:r>
            <a:r>
              <a:rPr lang="en-US" altLang="ko-KR" b="1" dirty="0" err="1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][j-1] + D[i-1][j] – D[i-1][j-1] + A[</a:t>
            </a:r>
            <a:r>
              <a:rPr lang="en-US" altLang="ko-KR" b="1" dirty="0" err="1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][j]</a:t>
            </a:r>
            <a:endParaRPr lang="ko-KR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D27E2B-2854-A71C-4A83-4A6B37D96555}"/>
              </a:ext>
            </a:extLst>
          </p:cNvPr>
          <p:cNvSpPr/>
          <p:nvPr/>
        </p:nvSpPr>
        <p:spPr>
          <a:xfrm>
            <a:off x="5172364" y="326530"/>
            <a:ext cx="6530109" cy="21168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F55C4A-F373-C95A-2470-46A3C4B4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0602"/>
              </p:ext>
            </p:extLst>
          </p:nvPr>
        </p:nvGraphicFramePr>
        <p:xfrm>
          <a:off x="3731193" y="1969736"/>
          <a:ext cx="4535350" cy="30363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7070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907070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907070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907070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907070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637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3F739B-0261-48E4-1093-1B0FDA3519B6}"/>
              </a:ext>
            </a:extLst>
          </p:cNvPr>
          <p:cNvSpPr txBox="1"/>
          <p:nvPr/>
        </p:nvSpPr>
        <p:spPr>
          <a:xfrm>
            <a:off x="3977253" y="1408875"/>
            <a:ext cx="393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완성된 </a:t>
            </a:r>
            <a:r>
              <a:rPr lang="ko-KR" altLang="en-US" dirty="0" err="1">
                <a:latin typeface="+mj-ea"/>
                <a:ea typeface="+mj-ea"/>
              </a:rPr>
              <a:t>구간합배열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][j]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75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F55C4A-F373-C95A-2470-46A3C4B4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27236"/>
              </p:ext>
            </p:extLst>
          </p:nvPr>
        </p:nvGraphicFramePr>
        <p:xfrm>
          <a:off x="1366684" y="1517154"/>
          <a:ext cx="3930235" cy="20388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6047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40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40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40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40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3F739B-0261-48E4-1093-1B0FDA3519B6}"/>
              </a:ext>
            </a:extLst>
          </p:cNvPr>
          <p:cNvSpPr txBox="1"/>
          <p:nvPr/>
        </p:nvSpPr>
        <p:spPr>
          <a:xfrm>
            <a:off x="1669242" y="660729"/>
            <a:ext cx="3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질의 </a:t>
            </a:r>
            <a:r>
              <a:rPr lang="en-US" altLang="ko-KR" dirty="0">
                <a:latin typeface="+mj-ea"/>
                <a:ea typeface="+mj-ea"/>
              </a:rPr>
              <a:t>2 2 3 4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=&gt; (2, 2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3, 4)</a:t>
            </a:r>
            <a:r>
              <a:rPr lang="ko-KR" altLang="en-US" dirty="0">
                <a:latin typeface="+mj-ea"/>
                <a:ea typeface="+mj-ea"/>
              </a:rPr>
              <a:t>까지의 </a:t>
            </a:r>
            <a:r>
              <a:rPr lang="ko-KR" altLang="en-US" dirty="0" err="1">
                <a:latin typeface="+mj-ea"/>
                <a:ea typeface="+mj-ea"/>
              </a:rPr>
              <a:t>구간합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D17236-FB0E-9C1C-05BC-0E98E0F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50104"/>
              </p:ext>
            </p:extLst>
          </p:nvPr>
        </p:nvGraphicFramePr>
        <p:xfrm>
          <a:off x="6460537" y="1462375"/>
          <a:ext cx="3930235" cy="21168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6047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786047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</a:tblGrid>
              <a:tr h="42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42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42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42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42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732178-94EC-480A-FB02-EA4A5F3896A4}"/>
              </a:ext>
            </a:extLst>
          </p:cNvPr>
          <p:cNvSpPr txBox="1"/>
          <p:nvPr/>
        </p:nvSpPr>
        <p:spPr>
          <a:xfrm>
            <a:off x="6460538" y="660728"/>
            <a:ext cx="3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D[3][4]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D[1][4]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D[3][1]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D[1][1]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=&gt; 42 – 10 – 6 + 1 = 27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09CA-45ED-F3E1-66C8-DFE5293010DA}"/>
              </a:ext>
            </a:extLst>
          </p:cNvPr>
          <p:cNvSpPr txBox="1"/>
          <p:nvPr/>
        </p:nvSpPr>
        <p:spPr>
          <a:xfrm>
            <a:off x="2799076" y="402686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FF00"/>
                </a:solidFill>
              </a:rPr>
              <a:t>중요</a:t>
            </a:r>
            <a:r>
              <a:rPr lang="en-US" altLang="ko-KR" sz="3200" b="1" dirty="0">
                <a:solidFill>
                  <a:srgbClr val="FFFF00"/>
                </a:solidFill>
              </a:rPr>
              <a:t>!!!</a:t>
            </a:r>
            <a:endParaRPr lang="ko-KR" altLang="en-US" sz="32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BB410-A352-E461-E520-08FD39C22738}"/>
              </a:ext>
            </a:extLst>
          </p:cNvPr>
          <p:cNvSpPr txBox="1"/>
          <p:nvPr/>
        </p:nvSpPr>
        <p:spPr>
          <a:xfrm>
            <a:off x="3124713" y="4619282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질의 </a:t>
            </a:r>
            <a:r>
              <a:rPr lang="en-US" altLang="ko-KR" dirty="0"/>
              <a:t>X1, Y1 </a:t>
            </a:r>
            <a:r>
              <a:rPr lang="ko-KR" altLang="en-US" dirty="0"/>
              <a:t>부터 </a:t>
            </a:r>
            <a:r>
              <a:rPr lang="en-US" altLang="ko-KR" dirty="0"/>
              <a:t>X2, Y2</a:t>
            </a:r>
            <a:r>
              <a:rPr lang="ko-KR" altLang="en-US" dirty="0"/>
              <a:t>까지의 </a:t>
            </a:r>
            <a:r>
              <a:rPr lang="ko-KR" altLang="en-US" dirty="0" err="1"/>
              <a:t>구간합</a:t>
            </a:r>
            <a:r>
              <a:rPr lang="ko-KR" altLang="en-US" dirty="0"/>
              <a:t> 구하는 공식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C7EE1-8ECD-3442-D405-80572B858805}"/>
              </a:ext>
            </a:extLst>
          </p:cNvPr>
          <p:cNvSpPr txBox="1"/>
          <p:nvPr/>
        </p:nvSpPr>
        <p:spPr>
          <a:xfrm>
            <a:off x="3196119" y="5156270"/>
            <a:ext cx="634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D[X2][Y2] - D[X1-1][Y2] - D[X2][Y1-1] + D[X1-1][Y1-1]</a:t>
            </a:r>
            <a:endParaRPr lang="ko-KR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04990-A548-2C98-829F-2D67A7A7FF98}"/>
              </a:ext>
            </a:extLst>
          </p:cNvPr>
          <p:cNvSpPr/>
          <p:nvPr/>
        </p:nvSpPr>
        <p:spPr>
          <a:xfrm>
            <a:off x="2521527" y="3847964"/>
            <a:ext cx="7148945" cy="21168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구간 합 핵심 이론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434521"/>
            <a:ext cx="7835316" cy="463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818701" y="1474984"/>
            <a:ext cx="6056851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N(</a:t>
            </a:r>
            <a:r>
              <a:rPr lang="ko-KR" altLang="en-US" sz="1200" dirty="0">
                <a:latin typeface="+mj-ea"/>
                <a:ea typeface="+mj-ea"/>
              </a:rPr>
              <a:t>배열 크기</a:t>
            </a:r>
            <a:r>
              <a:rPr lang="en-US" altLang="ko-KR" sz="1200" dirty="0">
                <a:latin typeface="+mj-ea"/>
                <a:ea typeface="+mj-ea"/>
              </a:rPr>
              <a:t>) M(</a:t>
            </a:r>
            <a:r>
              <a:rPr lang="ko-KR" altLang="en-US" sz="1200" dirty="0">
                <a:latin typeface="+mj-ea"/>
                <a:ea typeface="+mj-ea"/>
              </a:rPr>
              <a:t>질의 수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 err="1">
                <a:latin typeface="+mj-ea"/>
                <a:ea typeface="+mj-ea"/>
              </a:rPr>
              <a:t>입력받아</a:t>
            </a:r>
            <a:r>
              <a:rPr lang="ko-KR" altLang="en-US" sz="1200" dirty="0">
                <a:latin typeface="+mj-ea"/>
                <a:ea typeface="+mj-ea"/>
              </a:rPr>
              <a:t> 저장하기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for (N</a:t>
            </a:r>
            <a:r>
              <a:rPr lang="ko-KR" altLang="en-US" sz="1200" dirty="0">
                <a:latin typeface="+mj-ea"/>
                <a:ea typeface="+mj-ea"/>
              </a:rPr>
              <a:t>만큼 반복</a:t>
            </a:r>
            <a:r>
              <a:rPr lang="en-US" altLang="ko-KR" sz="12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for (N</a:t>
            </a:r>
            <a:r>
              <a:rPr lang="ko-KR" altLang="en-US" sz="1200" dirty="0">
                <a:latin typeface="+mj-ea"/>
                <a:ea typeface="+mj-ea"/>
              </a:rPr>
              <a:t>만큼 반복</a:t>
            </a:r>
            <a:r>
              <a:rPr lang="en-US" altLang="ko-KR" sz="12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   </a:t>
            </a:r>
            <a:r>
              <a:rPr lang="ko-KR" altLang="en-US" sz="1200" dirty="0">
                <a:latin typeface="+mj-ea"/>
                <a:ea typeface="+mj-ea"/>
              </a:rPr>
              <a:t>원본 배열에 정수 저장하기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for (N</a:t>
            </a:r>
            <a:r>
              <a:rPr lang="ko-KR" altLang="en-US" sz="1200" dirty="0">
                <a:latin typeface="+mj-ea"/>
                <a:ea typeface="+mj-ea"/>
              </a:rPr>
              <a:t>만큼 반복</a:t>
            </a:r>
            <a:r>
              <a:rPr lang="en-US" altLang="ko-KR" sz="12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for (N</a:t>
            </a:r>
            <a:r>
              <a:rPr lang="ko-KR" altLang="en-US" sz="1200" dirty="0">
                <a:latin typeface="+mj-ea"/>
                <a:ea typeface="+mj-ea"/>
              </a:rPr>
              <a:t>만큼 반복</a:t>
            </a:r>
            <a:r>
              <a:rPr lang="en-US" altLang="ko-KR" sz="12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   </a:t>
            </a:r>
            <a:r>
              <a:rPr lang="ko-KR" altLang="en-US" sz="1200" dirty="0">
                <a:latin typeface="+mj-ea"/>
                <a:ea typeface="+mj-ea"/>
              </a:rPr>
              <a:t>구간 합 배열 저장하기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   </a:t>
            </a:r>
            <a:r>
              <a:rPr lang="ko-KR" altLang="en-US" sz="1200" dirty="0">
                <a:latin typeface="+mj-ea"/>
                <a:ea typeface="+mj-ea"/>
              </a:rPr>
              <a:t>공식 </a:t>
            </a:r>
            <a:r>
              <a:rPr lang="en-US" altLang="ko-KR" sz="1200" dirty="0">
                <a:latin typeface="+mj-ea"/>
                <a:ea typeface="+mj-ea"/>
              </a:rPr>
              <a:t>: D[</a:t>
            </a:r>
            <a:r>
              <a:rPr lang="en-US" altLang="ko-KR" sz="1200" dirty="0" err="1">
                <a:latin typeface="+mj-ea"/>
                <a:ea typeface="+mj-ea"/>
              </a:rPr>
              <a:t>i</a:t>
            </a:r>
            <a:r>
              <a:rPr lang="en-US" altLang="ko-KR" sz="1200" dirty="0">
                <a:latin typeface="+mj-ea"/>
                <a:ea typeface="+mj-ea"/>
              </a:rPr>
              <a:t>][j] = D[</a:t>
            </a:r>
            <a:r>
              <a:rPr lang="en-US" altLang="ko-KR" sz="1200" dirty="0" err="1">
                <a:latin typeface="+mj-ea"/>
                <a:ea typeface="+mj-ea"/>
              </a:rPr>
              <a:t>i</a:t>
            </a:r>
            <a:r>
              <a:rPr lang="en-US" altLang="ko-KR" sz="1200" dirty="0">
                <a:latin typeface="+mj-ea"/>
                <a:ea typeface="+mj-ea"/>
              </a:rPr>
              <a:t>][j-1] + D[i-1][j] – D[i-1][j-1] + A[</a:t>
            </a:r>
            <a:r>
              <a:rPr lang="en-US" altLang="ko-KR" sz="1200" dirty="0" err="1">
                <a:latin typeface="+mj-ea"/>
                <a:ea typeface="+mj-ea"/>
              </a:rPr>
              <a:t>i</a:t>
            </a:r>
            <a:r>
              <a:rPr lang="en-US" altLang="ko-KR" sz="1200" dirty="0">
                <a:latin typeface="+mj-ea"/>
                <a:ea typeface="+mj-ea"/>
              </a:rPr>
              <a:t>][j]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for (M</a:t>
            </a:r>
            <a:r>
              <a:rPr lang="ko-KR" altLang="en-US" sz="1200" dirty="0">
                <a:latin typeface="+mj-ea"/>
                <a:ea typeface="+mj-ea"/>
              </a:rPr>
              <a:t>만큼 반복</a:t>
            </a:r>
            <a:r>
              <a:rPr lang="en-US" altLang="ko-KR" sz="12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질의 좌표 </a:t>
            </a:r>
            <a:r>
              <a:rPr lang="ko-KR" altLang="en-US" sz="1200" dirty="0" err="1">
                <a:latin typeface="+mj-ea"/>
                <a:ea typeface="+mj-ea"/>
              </a:rPr>
              <a:t>입력받고</a:t>
            </a:r>
            <a:r>
              <a:rPr lang="ko-KR" altLang="en-US" sz="1200" dirty="0">
                <a:latin typeface="+mj-ea"/>
                <a:ea typeface="+mj-ea"/>
              </a:rPr>
              <a:t> 계산 및 출력하기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공식</a:t>
            </a:r>
            <a:r>
              <a:rPr lang="en-US" altLang="ko-KR" sz="1200" dirty="0">
                <a:latin typeface="+mj-ea"/>
                <a:ea typeface="+mj-ea"/>
              </a:rPr>
              <a:t>: D[x2][y2] – D[x1-1][y2] – D[x2][y1-1] + D[x1-1][y1-1]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45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112FEB-D604-ECB9-762D-6C4F6B2A8789}"/>
              </a:ext>
            </a:extLst>
          </p:cNvPr>
          <p:cNvSpPr/>
          <p:nvPr/>
        </p:nvSpPr>
        <p:spPr>
          <a:xfrm>
            <a:off x="2600588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047918-4B05-F34F-74E5-ADF463C303DE}"/>
              </a:ext>
            </a:extLst>
          </p:cNvPr>
          <p:cNvSpPr/>
          <p:nvPr/>
        </p:nvSpPr>
        <p:spPr>
          <a:xfrm>
            <a:off x="3858937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B3547-A55B-1940-3C07-33A8D62CE9B1}"/>
              </a:ext>
            </a:extLst>
          </p:cNvPr>
          <p:cNvSpPr/>
          <p:nvPr/>
        </p:nvSpPr>
        <p:spPr>
          <a:xfrm>
            <a:off x="5117286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35948-B50B-0092-1D92-066DCA2D60BC}"/>
              </a:ext>
            </a:extLst>
          </p:cNvPr>
          <p:cNvSpPr/>
          <p:nvPr/>
        </p:nvSpPr>
        <p:spPr>
          <a:xfrm>
            <a:off x="6375635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8815-730F-950E-9436-4B3EDE845E1C}"/>
              </a:ext>
            </a:extLst>
          </p:cNvPr>
          <p:cNvSpPr/>
          <p:nvPr/>
        </p:nvSpPr>
        <p:spPr>
          <a:xfrm>
            <a:off x="7633984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2E167-2613-B12E-2709-EBBC1646CE5C}"/>
              </a:ext>
            </a:extLst>
          </p:cNvPr>
          <p:cNvSpPr/>
          <p:nvPr/>
        </p:nvSpPr>
        <p:spPr>
          <a:xfrm>
            <a:off x="8892333" y="1524699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0F528-F0FF-5C26-9700-DCFB626BA687}"/>
              </a:ext>
            </a:extLst>
          </p:cNvPr>
          <p:cNvSpPr txBox="1"/>
          <p:nvPr/>
        </p:nvSpPr>
        <p:spPr>
          <a:xfrm>
            <a:off x="1543575" y="981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92CF-54D4-9E6E-F990-1E20FE6F41DA}"/>
              </a:ext>
            </a:extLst>
          </p:cNvPr>
          <p:cNvSpPr txBox="1"/>
          <p:nvPr/>
        </p:nvSpPr>
        <p:spPr>
          <a:xfrm>
            <a:off x="2894203" y="935345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400" dirty="0"/>
              <a:t>0            1             2             3             4            5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5CFA4-9243-0916-C5B3-891DF756F2BA}"/>
              </a:ext>
            </a:extLst>
          </p:cNvPr>
          <p:cNvSpPr txBox="1"/>
          <p:nvPr/>
        </p:nvSpPr>
        <p:spPr>
          <a:xfrm>
            <a:off x="1543575" y="3917871"/>
            <a:ext cx="9400330" cy="212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합 배열은 기존의 배열을 전처리한 배열입니다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합 배열을 미리 구해 놓으면 기존 배열의 일정 범위의 합을 구하는 시간 복잡도가</a:t>
            </a:r>
            <a:br>
              <a:rPr lang="en-US" altLang="ko-KR" dirty="0"/>
            </a:br>
            <a:r>
              <a:rPr lang="en-US" altLang="ko-KR" dirty="0"/>
              <a:t>O(N)</a:t>
            </a:r>
            <a:r>
              <a:rPr lang="ko-KR" altLang="en-US" dirty="0"/>
              <a:t>에서 </a:t>
            </a:r>
            <a:r>
              <a:rPr lang="en-US" altLang="ko-KR" dirty="0"/>
              <a:t>O(1)</a:t>
            </a:r>
            <a:r>
              <a:rPr lang="ko-KR" altLang="en-US" dirty="0"/>
              <a:t>로 감소합니다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A[x] </a:t>
            </a:r>
            <a:r>
              <a:rPr lang="ko-KR" altLang="en-US" dirty="0"/>
              <a:t>부터 </a:t>
            </a:r>
            <a:r>
              <a:rPr lang="en-US" altLang="ko-KR" dirty="0"/>
              <a:t>A[y]</a:t>
            </a:r>
            <a:r>
              <a:rPr lang="ko-KR" altLang="en-US" dirty="0"/>
              <a:t>까지의 합을 합 배열 없이 구하는 경우 최악의 경우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인 경우</a:t>
            </a:r>
            <a:br>
              <a:rPr lang="en-US" altLang="ko-KR" dirty="0"/>
            </a:br>
            <a:r>
              <a:rPr lang="ko-KR" altLang="en-US" dirty="0"/>
              <a:t>시간 복잡도는 </a:t>
            </a:r>
            <a:r>
              <a:rPr lang="en-US" altLang="ko-KR" dirty="0"/>
              <a:t>O(N)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CE2075-E205-C1C6-E233-255DDBBF0EF0}"/>
              </a:ext>
            </a:extLst>
          </p:cNvPr>
          <p:cNvSpPr/>
          <p:nvPr/>
        </p:nvSpPr>
        <p:spPr>
          <a:xfrm>
            <a:off x="2600588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5EA8E-3826-38B7-D401-094E9D0146AE}"/>
              </a:ext>
            </a:extLst>
          </p:cNvPr>
          <p:cNvSpPr/>
          <p:nvPr/>
        </p:nvSpPr>
        <p:spPr>
          <a:xfrm>
            <a:off x="3858937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627DD0-2DFC-4A08-C596-97C72AB94276}"/>
              </a:ext>
            </a:extLst>
          </p:cNvPr>
          <p:cNvSpPr/>
          <p:nvPr/>
        </p:nvSpPr>
        <p:spPr>
          <a:xfrm>
            <a:off x="5117286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53757C-77D6-8826-807A-2C967107ED2E}"/>
              </a:ext>
            </a:extLst>
          </p:cNvPr>
          <p:cNvSpPr/>
          <p:nvPr/>
        </p:nvSpPr>
        <p:spPr>
          <a:xfrm>
            <a:off x="6375635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8AF1CF-E4D5-CAA9-CBFA-849A783F1399}"/>
              </a:ext>
            </a:extLst>
          </p:cNvPr>
          <p:cNvSpPr/>
          <p:nvPr/>
        </p:nvSpPr>
        <p:spPr>
          <a:xfrm>
            <a:off x="7633984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48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FBCFD4-52BD-14C3-4928-61DE2E6CD868}"/>
              </a:ext>
            </a:extLst>
          </p:cNvPr>
          <p:cNvSpPr/>
          <p:nvPr/>
        </p:nvSpPr>
        <p:spPr>
          <a:xfrm>
            <a:off x="8892333" y="2608733"/>
            <a:ext cx="1216404" cy="95634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60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84DA-73D5-65E2-7E27-C00536093EB1}"/>
              </a:ext>
            </a:extLst>
          </p:cNvPr>
          <p:cNvSpPr txBox="1"/>
          <p:nvPr/>
        </p:nvSpPr>
        <p:spPr>
          <a:xfrm>
            <a:off x="1339536" y="185417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D30109-0F4D-D664-FB52-618AAAD6B1A1}"/>
              </a:ext>
            </a:extLst>
          </p:cNvPr>
          <p:cNvSpPr txBox="1"/>
          <p:nvPr/>
        </p:nvSpPr>
        <p:spPr>
          <a:xfrm>
            <a:off x="1236143" y="28860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합배열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6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DB6A3-82B7-2481-141A-47C79031B38E}"/>
              </a:ext>
            </a:extLst>
          </p:cNvPr>
          <p:cNvSpPr txBox="1"/>
          <p:nvPr/>
        </p:nvSpPr>
        <p:spPr>
          <a:xfrm>
            <a:off x="2669684" y="1319204"/>
            <a:ext cx="6731330" cy="4011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FF00"/>
                </a:solidFill>
              </a:rPr>
              <a:t>필수 암기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합 배열 </a:t>
            </a:r>
            <a:r>
              <a:rPr lang="en-US" altLang="ko-KR" sz="2400" dirty="0"/>
              <a:t>S</a:t>
            </a:r>
            <a:r>
              <a:rPr lang="ko-KR" altLang="en-US" sz="2400" dirty="0"/>
              <a:t>를 만드는 공식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C000"/>
                </a:solidFill>
              </a:rPr>
              <a:t>S[</a:t>
            </a:r>
            <a:r>
              <a:rPr lang="en-US" altLang="ko-KR" sz="2400" dirty="0" err="1">
                <a:solidFill>
                  <a:srgbClr val="FFC000"/>
                </a:solidFill>
              </a:rPr>
              <a:t>i</a:t>
            </a:r>
            <a:r>
              <a:rPr lang="en-US" altLang="ko-KR" sz="2400" dirty="0">
                <a:solidFill>
                  <a:srgbClr val="FFC000"/>
                </a:solidFill>
              </a:rPr>
              <a:t>] = S[i-1] + A[</a:t>
            </a:r>
            <a:r>
              <a:rPr lang="en-US" altLang="ko-KR" sz="2400" dirty="0" err="1">
                <a:solidFill>
                  <a:srgbClr val="FFC000"/>
                </a:solidFill>
              </a:rPr>
              <a:t>i</a:t>
            </a:r>
            <a:r>
              <a:rPr lang="en-US" altLang="ko-KR" sz="2400" dirty="0">
                <a:solidFill>
                  <a:srgbClr val="FFC000"/>
                </a:solidFill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X ~ Y</a:t>
            </a:r>
            <a:r>
              <a:rPr lang="ko-KR" altLang="en-US" sz="2400" dirty="0"/>
              <a:t>까지의 구간합을 구하는 공식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C000"/>
                </a:solidFill>
              </a:rPr>
              <a:t>S[y] – S[x-1]</a:t>
            </a:r>
            <a:br>
              <a:rPr lang="en-US" altLang="ko-KR" sz="2400" dirty="0">
                <a:solidFill>
                  <a:srgbClr val="FFC000"/>
                </a:solidFill>
              </a:rPr>
            </a:br>
            <a:r>
              <a:rPr lang="ko-KR" altLang="en-US" sz="2000" dirty="0">
                <a:solidFill>
                  <a:srgbClr val="FFC000"/>
                </a:solidFill>
              </a:rPr>
              <a:t>단</a:t>
            </a:r>
            <a:r>
              <a:rPr lang="en-US" altLang="ko-KR" sz="2000" dirty="0">
                <a:solidFill>
                  <a:srgbClr val="FFC000"/>
                </a:solidFill>
              </a:rPr>
              <a:t>, x</a:t>
            </a:r>
            <a:r>
              <a:rPr lang="ko-KR" altLang="en-US" sz="2000" dirty="0">
                <a:solidFill>
                  <a:srgbClr val="FFC000"/>
                </a:solidFill>
              </a:rPr>
              <a:t>가 </a:t>
            </a:r>
            <a:r>
              <a:rPr lang="en-US" altLang="ko-KR" sz="2000" dirty="0">
                <a:solidFill>
                  <a:srgbClr val="FFC000"/>
                </a:solidFill>
              </a:rPr>
              <a:t>0</a:t>
            </a:r>
            <a:r>
              <a:rPr lang="ko-KR" altLang="en-US" sz="2000" dirty="0">
                <a:solidFill>
                  <a:srgbClr val="FFC000"/>
                </a:solidFill>
              </a:rPr>
              <a:t>일 경우 </a:t>
            </a:r>
            <a:r>
              <a:rPr lang="en-US" altLang="ko-KR" sz="2000" dirty="0">
                <a:solidFill>
                  <a:srgbClr val="FFC000"/>
                </a:solidFill>
              </a:rPr>
              <a:t>-1</a:t>
            </a:r>
            <a:r>
              <a:rPr lang="ko-KR" altLang="en-US" sz="2000" dirty="0">
                <a:solidFill>
                  <a:srgbClr val="FFC000"/>
                </a:solidFill>
              </a:rPr>
              <a:t>인덱스가 되는 것은 값을 </a:t>
            </a:r>
            <a:r>
              <a:rPr lang="en-US" altLang="ko-KR" sz="2000" dirty="0">
                <a:solidFill>
                  <a:srgbClr val="FFC000"/>
                </a:solidFill>
              </a:rPr>
              <a:t>0</a:t>
            </a:r>
            <a:r>
              <a:rPr lang="ko-KR" altLang="en-US" sz="2000" dirty="0">
                <a:solidFill>
                  <a:srgbClr val="FFC000"/>
                </a:solidFill>
              </a:rPr>
              <a:t>으로 처리</a:t>
            </a:r>
            <a:endParaRPr lang="en-US" altLang="ko-K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5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344612" y="404819"/>
            <a:ext cx="9905998" cy="972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A[2] ~ A[5]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까지 구간 합 구하는 공식 도출 과정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9C3014-962E-4833-1ABE-3FE6DB1ED292}"/>
              </a:ext>
            </a:extLst>
          </p:cNvPr>
          <p:cNvSpPr/>
          <p:nvPr/>
        </p:nvSpPr>
        <p:spPr>
          <a:xfrm>
            <a:off x="2622323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197AA-25F2-6136-BBFB-64F1338DB948}"/>
              </a:ext>
            </a:extLst>
          </p:cNvPr>
          <p:cNvSpPr/>
          <p:nvPr/>
        </p:nvSpPr>
        <p:spPr>
          <a:xfrm>
            <a:off x="3880672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5A5946-E29C-84C3-5511-A926FEB1BE2B}"/>
              </a:ext>
            </a:extLst>
          </p:cNvPr>
          <p:cNvSpPr/>
          <p:nvPr/>
        </p:nvSpPr>
        <p:spPr>
          <a:xfrm>
            <a:off x="5139021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10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B629BD-2A23-4252-2236-34D9176472E0}"/>
              </a:ext>
            </a:extLst>
          </p:cNvPr>
          <p:cNvSpPr/>
          <p:nvPr/>
        </p:nvSpPr>
        <p:spPr>
          <a:xfrm>
            <a:off x="6397370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7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616114-926F-A051-62DA-04B7830C2C7C}"/>
              </a:ext>
            </a:extLst>
          </p:cNvPr>
          <p:cNvSpPr/>
          <p:nvPr/>
        </p:nvSpPr>
        <p:spPr>
          <a:xfrm>
            <a:off x="7655719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6FE173-9D91-5D88-9762-58724ED0AF1A}"/>
              </a:ext>
            </a:extLst>
          </p:cNvPr>
          <p:cNvSpPr/>
          <p:nvPr/>
        </p:nvSpPr>
        <p:spPr>
          <a:xfrm>
            <a:off x="8914068" y="2135925"/>
            <a:ext cx="1105822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183C0-45CC-43F8-0CEB-1FFD47C9EF43}"/>
              </a:ext>
            </a:extLst>
          </p:cNvPr>
          <p:cNvSpPr txBox="1"/>
          <p:nvPr/>
        </p:nvSpPr>
        <p:spPr>
          <a:xfrm>
            <a:off x="1549890" y="1541800"/>
            <a:ext cx="79742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D6B15-45A6-E4AA-A741-436AB3E01566}"/>
              </a:ext>
            </a:extLst>
          </p:cNvPr>
          <p:cNvSpPr txBox="1"/>
          <p:nvPr/>
        </p:nvSpPr>
        <p:spPr>
          <a:xfrm>
            <a:off x="2938000" y="1503645"/>
            <a:ext cx="6077130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400" dirty="0"/>
              <a:t>0            1             2             3             4            5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47755-9B56-DD8B-7DB0-D46F51104ED3}"/>
              </a:ext>
            </a:extLst>
          </p:cNvPr>
          <p:cNvSpPr txBox="1"/>
          <p:nvPr/>
        </p:nvSpPr>
        <p:spPr>
          <a:xfrm>
            <a:off x="1344612" y="2414467"/>
            <a:ext cx="77264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BD53B5-18EB-D321-123C-27AA96AD361D}"/>
              </a:ext>
            </a:extLst>
          </p:cNvPr>
          <p:cNvCxnSpPr>
            <a:cxnSpLocks/>
          </p:cNvCxnSpPr>
          <p:nvPr/>
        </p:nvCxnSpPr>
        <p:spPr>
          <a:xfrm>
            <a:off x="2684477" y="3481431"/>
            <a:ext cx="7335413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D398AF-66F2-3877-0737-DA66C1754348}"/>
              </a:ext>
            </a:extLst>
          </p:cNvPr>
          <p:cNvCxnSpPr>
            <a:cxnSpLocks/>
          </p:cNvCxnSpPr>
          <p:nvPr/>
        </p:nvCxnSpPr>
        <p:spPr>
          <a:xfrm>
            <a:off x="2684477" y="3835167"/>
            <a:ext cx="2302017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E83FF05-1BE8-4FAB-D897-E02306470ED3}"/>
              </a:ext>
            </a:extLst>
          </p:cNvPr>
          <p:cNvCxnSpPr>
            <a:cxnSpLocks/>
          </p:cNvCxnSpPr>
          <p:nvPr/>
        </p:nvCxnSpPr>
        <p:spPr>
          <a:xfrm>
            <a:off x="5110678" y="3835167"/>
            <a:ext cx="4909212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07C204-9916-A4C9-8BC0-EB27AC09B574}"/>
              </a:ext>
            </a:extLst>
          </p:cNvPr>
          <p:cNvSpPr txBox="1"/>
          <p:nvPr/>
        </p:nvSpPr>
        <p:spPr>
          <a:xfrm>
            <a:off x="5285907" y="307729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S[5] == 60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40B482-1130-E5AC-F95E-A8E4CF3891F1}"/>
              </a:ext>
            </a:extLst>
          </p:cNvPr>
          <p:cNvSpPr txBox="1"/>
          <p:nvPr/>
        </p:nvSpPr>
        <p:spPr>
          <a:xfrm>
            <a:off x="3452268" y="400423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S[1] == 28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9FBA0C-02CF-9B8B-2F4C-4EAD82A69EF0}"/>
              </a:ext>
            </a:extLst>
          </p:cNvPr>
          <p:cNvSpPr txBox="1"/>
          <p:nvPr/>
        </p:nvSpPr>
        <p:spPr>
          <a:xfrm>
            <a:off x="6075671" y="4004237"/>
            <a:ext cx="42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구하고자 하는 구간 합 영역</a:t>
            </a:r>
            <a:endParaRPr lang="en-US" altLang="ko-KR" dirty="0"/>
          </a:p>
          <a:p>
            <a:r>
              <a:rPr lang="en-US" altLang="ko-KR" dirty="0"/>
              <a:t>S[5] – S[1] == 60 – 28 ==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핵심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11659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40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https://www.acmicpc.net/problem/11659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3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28507-ADFD-9A35-6530-105A79E1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822" y="1136606"/>
            <a:ext cx="766074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8163197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스택의 원리를 정확하게 알고 있는지를 묻는 문제입니다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문제는 스택의 </a:t>
            </a:r>
            <a:r>
              <a:rPr lang="en-US" altLang="ko-KR" dirty="0"/>
              <a:t>pop, push </a:t>
            </a:r>
            <a:r>
              <a:rPr lang="ko-KR" altLang="en-US" dirty="0"/>
              <a:t>연산과 </a:t>
            </a:r>
            <a:r>
              <a:rPr lang="ko-KR" altLang="en-US" dirty="0" err="1"/>
              <a:t>후입선출</a:t>
            </a:r>
            <a:r>
              <a:rPr lang="ko-KR" altLang="en-US" dirty="0"/>
              <a:t> 개념을 정확히 이해하고 있다면</a:t>
            </a:r>
            <a:br>
              <a:rPr lang="en-US" altLang="ko-KR" dirty="0"/>
            </a:br>
            <a:r>
              <a:rPr lang="ko-KR" altLang="en-US" dirty="0"/>
              <a:t>쉽게 풀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59C8BA-2684-6CCB-FD32-1B5BB6E5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82" y="1400003"/>
            <a:ext cx="8193665" cy="17130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D572F7-00FD-3C0C-4570-A73E130844B2}"/>
              </a:ext>
            </a:extLst>
          </p:cNvPr>
          <p:cNvSpPr/>
          <p:nvPr/>
        </p:nvSpPr>
        <p:spPr>
          <a:xfrm>
            <a:off x="3297273" y="4061280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786D04-21BB-7DF0-4D95-CDF50A3CFD33}"/>
              </a:ext>
            </a:extLst>
          </p:cNvPr>
          <p:cNvSpPr/>
          <p:nvPr/>
        </p:nvSpPr>
        <p:spPr>
          <a:xfrm>
            <a:off x="4555622" y="4061280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DED4-9708-173D-C577-44D35C06823A}"/>
              </a:ext>
            </a:extLst>
          </p:cNvPr>
          <p:cNvSpPr/>
          <p:nvPr/>
        </p:nvSpPr>
        <p:spPr>
          <a:xfrm>
            <a:off x="5813971" y="4061280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3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2F948-9E3C-5CD6-22D3-E41D4AA1E10C}"/>
              </a:ext>
            </a:extLst>
          </p:cNvPr>
          <p:cNvSpPr/>
          <p:nvPr/>
        </p:nvSpPr>
        <p:spPr>
          <a:xfrm>
            <a:off x="7072320" y="4057162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AD6A9-31D0-243D-2CE2-A5ADB6F304E1}"/>
              </a:ext>
            </a:extLst>
          </p:cNvPr>
          <p:cNvSpPr/>
          <p:nvPr/>
        </p:nvSpPr>
        <p:spPr>
          <a:xfrm>
            <a:off x="8330669" y="4061280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2AB5D-B948-9097-A112-B18694E9AC20}"/>
              </a:ext>
            </a:extLst>
          </p:cNvPr>
          <p:cNvSpPr txBox="1"/>
          <p:nvPr/>
        </p:nvSpPr>
        <p:spPr>
          <a:xfrm>
            <a:off x="2210821" y="3467155"/>
            <a:ext cx="72492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36764-B5D2-A309-9B3F-C3C1798CA1EE}"/>
              </a:ext>
            </a:extLst>
          </p:cNvPr>
          <p:cNvSpPr txBox="1"/>
          <p:nvPr/>
        </p:nvSpPr>
        <p:spPr>
          <a:xfrm>
            <a:off x="3554285" y="3429000"/>
            <a:ext cx="651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400" dirty="0"/>
              <a:t>0            1             2             3             4           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35497-37F8-23CD-96CB-30B6F39C31F8}"/>
              </a:ext>
            </a:extLst>
          </p:cNvPr>
          <p:cNvSpPr/>
          <p:nvPr/>
        </p:nvSpPr>
        <p:spPr>
          <a:xfrm>
            <a:off x="3297273" y="5145314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DF6C1D-9396-862F-3AF6-271FFE2CB4DF}"/>
              </a:ext>
            </a:extLst>
          </p:cNvPr>
          <p:cNvSpPr/>
          <p:nvPr/>
        </p:nvSpPr>
        <p:spPr>
          <a:xfrm>
            <a:off x="4555622" y="5145314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9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361B84-C78C-D410-9475-0B7FEF3DF25A}"/>
              </a:ext>
            </a:extLst>
          </p:cNvPr>
          <p:cNvSpPr/>
          <p:nvPr/>
        </p:nvSpPr>
        <p:spPr>
          <a:xfrm>
            <a:off x="5813971" y="5145314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12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FB3AF-B544-7558-2CD7-F08AFAF04DE4}"/>
              </a:ext>
            </a:extLst>
          </p:cNvPr>
          <p:cNvSpPr/>
          <p:nvPr/>
        </p:nvSpPr>
        <p:spPr>
          <a:xfrm>
            <a:off x="7072320" y="5145314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14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8317E-DF98-6C9C-9766-28AC53579C03}"/>
              </a:ext>
            </a:extLst>
          </p:cNvPr>
          <p:cNvSpPr/>
          <p:nvPr/>
        </p:nvSpPr>
        <p:spPr>
          <a:xfrm>
            <a:off x="8330669" y="5145314"/>
            <a:ext cx="1005293" cy="79036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/>
                </a:solidFill>
              </a:rPr>
              <a:t>15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2E08B-3894-1396-B3FA-1DA143971037}"/>
              </a:ext>
            </a:extLst>
          </p:cNvPr>
          <p:cNvSpPr txBox="1"/>
          <p:nvPr/>
        </p:nvSpPr>
        <p:spPr>
          <a:xfrm>
            <a:off x="2004418" y="4339822"/>
            <a:ext cx="70240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8AEB2-28A7-6DFB-5B89-013A649AE1BC}"/>
              </a:ext>
            </a:extLst>
          </p:cNvPr>
          <p:cNvSpPr txBox="1"/>
          <p:nvPr/>
        </p:nvSpPr>
        <p:spPr>
          <a:xfrm>
            <a:off x="1918970" y="5371668"/>
            <a:ext cx="873305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합배열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4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626</TotalTime>
  <Words>1117</Words>
  <Application>Microsoft Office PowerPoint</Application>
  <PresentationFormat>와이드스크린</PresentationFormat>
  <Paragraphs>274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Tw Cen MT</vt:lpstr>
      <vt:lpstr>회로</vt:lpstr>
      <vt:lpstr>자료구조와 알고리즘</vt:lpstr>
      <vt:lpstr>1. 구간 합 핵심 이론</vt:lpstr>
      <vt:lpstr>PowerPoint 프레젠테이션</vt:lpstr>
      <vt:lpstr>PowerPoint 프레젠테이션</vt:lpstr>
      <vt:lpstr>PowerPoint 프레젠테이션</vt:lpstr>
      <vt:lpstr>2. 핵심 예제 풀어보기        (백준 알고리즘 11659번)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실전 예제 풀어보기        (백준 알고리즘 11660번)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22</cp:revision>
  <dcterms:created xsi:type="dcterms:W3CDTF">2018-10-20T06:14:34Z</dcterms:created>
  <dcterms:modified xsi:type="dcterms:W3CDTF">2022-06-08T22:24:17Z</dcterms:modified>
</cp:coreProperties>
</file>