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8" r:id="rId3"/>
    <p:sldId id="299" r:id="rId4"/>
    <p:sldId id="297" r:id="rId5"/>
    <p:sldId id="284" r:id="rId6"/>
    <p:sldId id="262" r:id="rId7"/>
    <p:sldId id="285" r:id="rId8"/>
    <p:sldId id="300" r:id="rId9"/>
    <p:sldId id="301" r:id="rId10"/>
    <p:sldId id="302" r:id="rId11"/>
    <p:sldId id="303" r:id="rId12"/>
    <p:sldId id="304" r:id="rId13"/>
    <p:sldId id="287" r:id="rId14"/>
    <p:sldId id="288" r:id="rId15"/>
    <p:sldId id="28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FD9F994-7378-4F5B-8B85-FD9711228BB3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75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066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035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7823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785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812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63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465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813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91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832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17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99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818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533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251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13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9F994-7378-4F5B-8B85-FD9711228BB3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5170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253" TargetMode="External"/><Relationship Id="rId2" Type="http://schemas.openxmlformats.org/officeDocument/2006/relationships/hyperlink" Target="https://www.acmicpc.net/problem/1940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2018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A22DD-C5E3-4D63-B543-629D6DCFC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510803"/>
            <a:ext cx="4069306" cy="5339736"/>
          </a:xfrm>
        </p:spPr>
        <p:txBody>
          <a:bodyPr anchor="ctr">
            <a:normAutofit/>
          </a:bodyPr>
          <a:lstStyle/>
          <a:p>
            <a:r>
              <a:rPr lang="ko-KR" altLang="en-US" sz="5400" dirty="0"/>
              <a:t>자료구조와 알고리즘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0DE37FF-B828-4FDD-9B01-DC2DFD152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3807" y="2709248"/>
            <a:ext cx="3670194" cy="2354863"/>
          </a:xfrm>
        </p:spPr>
        <p:txBody>
          <a:bodyPr>
            <a:normAutofit/>
          </a:bodyPr>
          <a:lstStyle/>
          <a:p>
            <a:pPr algn="l"/>
            <a:endParaRPr lang="en-US" altLang="ko-KR" sz="2000" dirty="0">
              <a:solidFill>
                <a:schemeClr val="tx1"/>
              </a:solidFill>
            </a:endParaRP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sz="2000" dirty="0">
                <a:solidFill>
                  <a:schemeClr val="tx1"/>
                </a:solidFill>
              </a:rPr>
              <a:t>강 </a:t>
            </a:r>
            <a:r>
              <a:rPr lang="en-US" altLang="ko-KR" sz="2000" dirty="0">
                <a:solidFill>
                  <a:schemeClr val="tx1"/>
                </a:solidFill>
              </a:rPr>
              <a:t>– </a:t>
            </a:r>
            <a:r>
              <a:rPr lang="ko-KR" altLang="en-US" sz="2000" dirty="0">
                <a:solidFill>
                  <a:schemeClr val="tx1"/>
                </a:solidFill>
              </a:rPr>
              <a:t>투 포인터</a:t>
            </a:r>
            <a:r>
              <a:rPr lang="ko-KR" altLang="en-US" dirty="0">
                <a:solidFill>
                  <a:schemeClr val="tx1"/>
                </a:solidFill>
              </a:rPr>
              <a:t> 알고리즘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l"/>
            <a:endParaRPr lang="en-US" altLang="ko-KR" sz="2000" dirty="0">
              <a:solidFill>
                <a:schemeClr val="tx1"/>
              </a:solidFill>
            </a:endParaRPr>
          </a:p>
          <a:p>
            <a:pPr algn="l"/>
            <a:r>
              <a:rPr lang="en-US" altLang="ko-KR" sz="2000" dirty="0">
                <a:solidFill>
                  <a:schemeClr val="tx1"/>
                </a:solidFill>
              </a:rPr>
              <a:t>Lectured by Soongu Hong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308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2" name="Picture 2">
            <a:extLst>
              <a:ext uri="{FF2B5EF4-FFF2-40B4-BE49-F238E27FC236}">
                <a16:creationId xmlns:a16="http://schemas.microsoft.com/office/drawing/2014/main" id="{6D651BB0-1DFD-4941-83DD-704006F6B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ound Diagonal Corner Rectangle 6">
            <a:extLst>
              <a:ext uri="{FF2B5EF4-FFF2-40B4-BE49-F238E27FC236}">
                <a16:creationId xmlns:a16="http://schemas.microsoft.com/office/drawing/2014/main" id="{3D66C6E3-EBD2-40B7-8FD8-D6D2250FC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544" y="808057"/>
            <a:ext cx="10227733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2162A7-28CA-ECE5-5D36-B7ADB6F08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2527" y="1136606"/>
            <a:ext cx="7503767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79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3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5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3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91D367A-4C8C-409F-93D9-FD02D0BC9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3" cy="6858001"/>
            <a:chOff x="0" y="-1"/>
            <a:chExt cx="12192003" cy="6858001"/>
          </a:xfrm>
        </p:grpSpPr>
        <p:sp useBgFill="1">
          <p:nvSpPr>
            <p:cNvPr id="52" name="Rectangle 51">
              <a:extLst>
                <a:ext uri="{FF2B5EF4-FFF2-40B4-BE49-F238E27FC236}">
                  <a16:creationId xmlns:a16="http://schemas.microsoft.com/office/drawing/2014/main" id="{50EC018E-7B11-4D3B-B7FE-DCFEC35F2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" name="Picture 2">
              <a:extLst>
                <a:ext uri="{FF2B5EF4-FFF2-40B4-BE49-F238E27FC236}">
                  <a16:creationId xmlns:a16="http://schemas.microsoft.com/office/drawing/2014/main" id="{667FA462-522C-4B1C-A264-8880D5F35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5" name="Picture 2">
            <a:extLst>
              <a:ext uri="{FF2B5EF4-FFF2-40B4-BE49-F238E27FC236}">
                <a16:creationId xmlns:a16="http://schemas.microsoft.com/office/drawing/2014/main" id="{7589240B-26BC-45BE-A858-3DF47A392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ound Diagonal Corner Rectangle 6">
            <a:extLst>
              <a:ext uri="{FF2B5EF4-FFF2-40B4-BE49-F238E27FC236}">
                <a16:creationId xmlns:a16="http://schemas.microsoft.com/office/drawing/2014/main" id="{81E18780-A505-4639-9939-E204348C7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4" y="643466"/>
            <a:ext cx="10890781" cy="5571067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56CD42-10EA-14A8-CB2F-477ADF41A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9039" y="966256"/>
            <a:ext cx="7999629" cy="493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752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91D367A-4C8C-409F-93D9-FD02D0BC9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3" cy="6858001"/>
            <a:chOff x="0" y="-1"/>
            <a:chExt cx="12192003" cy="6858001"/>
          </a:xfrm>
        </p:grpSpPr>
        <p:sp useBgFill="1">
          <p:nvSpPr>
            <p:cNvPr id="53" name="Rectangle 52">
              <a:extLst>
                <a:ext uri="{FF2B5EF4-FFF2-40B4-BE49-F238E27FC236}">
                  <a16:creationId xmlns:a16="http://schemas.microsoft.com/office/drawing/2014/main" id="{50EC018E-7B11-4D3B-B7FE-DCFEC35F2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2">
              <a:extLst>
                <a:ext uri="{FF2B5EF4-FFF2-40B4-BE49-F238E27FC236}">
                  <a16:creationId xmlns:a16="http://schemas.microsoft.com/office/drawing/2014/main" id="{667FA462-522C-4B1C-A264-8880D5F35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6" name="Picture 2">
            <a:extLst>
              <a:ext uri="{FF2B5EF4-FFF2-40B4-BE49-F238E27FC236}">
                <a16:creationId xmlns:a16="http://schemas.microsoft.com/office/drawing/2014/main" id="{7589240B-26BC-45BE-A858-3DF47A392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ound Diagonal Corner Rectangle 6">
            <a:extLst>
              <a:ext uri="{FF2B5EF4-FFF2-40B4-BE49-F238E27FC236}">
                <a16:creationId xmlns:a16="http://schemas.microsoft.com/office/drawing/2014/main" id="{81E18780-A505-4639-9939-E204348C7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4" y="643466"/>
            <a:ext cx="10890781" cy="5571067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A8CCE7-0C24-D280-C054-BFFD9582A1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410" y="966256"/>
            <a:ext cx="6652888" cy="493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68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936F01-F478-15F9-6F1C-77DEFC63997D}"/>
              </a:ext>
            </a:extLst>
          </p:cNvPr>
          <p:cNvSpPr txBox="1"/>
          <p:nvPr/>
        </p:nvSpPr>
        <p:spPr>
          <a:xfrm>
            <a:off x="1274390" y="274574"/>
            <a:ext cx="9905998" cy="1159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600" b="1" cap="all" dirty="0">
                <a:latin typeface="+mj-lt"/>
                <a:ea typeface="+mj-ea"/>
                <a:cs typeface="+mj-cs"/>
              </a:rPr>
              <a:t>* </a:t>
            </a:r>
            <a:r>
              <a:rPr lang="ko-KR" altLang="en-US" sz="3600" b="1" cap="all" dirty="0">
                <a:latin typeface="+mj-lt"/>
                <a:ea typeface="+mj-ea"/>
                <a:cs typeface="+mj-cs"/>
              </a:rPr>
              <a:t>의사코드 작성하기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9056D7-E7A7-37A4-034F-1BA7291D585C}"/>
              </a:ext>
            </a:extLst>
          </p:cNvPr>
          <p:cNvSpPr/>
          <p:nvPr/>
        </p:nvSpPr>
        <p:spPr>
          <a:xfrm>
            <a:off x="2021748" y="1434521"/>
            <a:ext cx="7835316" cy="43287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B3DCD3-739E-8B5E-2FA4-A0FF2C7A0631}"/>
              </a:ext>
            </a:extLst>
          </p:cNvPr>
          <p:cNvSpPr txBox="1"/>
          <p:nvPr/>
        </p:nvSpPr>
        <p:spPr>
          <a:xfrm>
            <a:off x="2818701" y="1632002"/>
            <a:ext cx="6056851" cy="378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N </a:t>
            </a:r>
            <a:r>
              <a:rPr lang="ko-KR" altLang="en-US" dirty="0">
                <a:latin typeface="+mj-ea"/>
                <a:ea typeface="+mj-ea"/>
              </a:rPr>
              <a:t>변수 저장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1</a:t>
            </a:r>
            <a:r>
              <a:rPr lang="ko-KR" altLang="en-US" dirty="0">
                <a:latin typeface="+mj-ea"/>
                <a:ea typeface="+mj-ea"/>
              </a:rPr>
              <a:t>부터 </a:t>
            </a:r>
            <a:r>
              <a:rPr lang="en-US" altLang="ko-KR" dirty="0">
                <a:latin typeface="+mj-ea"/>
                <a:ea typeface="+mj-ea"/>
              </a:rPr>
              <a:t>N</a:t>
            </a:r>
            <a:r>
              <a:rPr lang="ko-KR" altLang="en-US" dirty="0">
                <a:latin typeface="+mj-ea"/>
                <a:ea typeface="+mj-ea"/>
              </a:rPr>
              <a:t>까지의 자연수 배열 초기화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j-ea"/>
                <a:ea typeface="+mj-ea"/>
              </a:rPr>
              <a:t>사용 변수 초기화 </a:t>
            </a:r>
            <a:r>
              <a:rPr lang="en-US" altLang="ko-KR" dirty="0">
                <a:latin typeface="+mj-ea"/>
                <a:ea typeface="+mj-ea"/>
              </a:rPr>
              <a:t>(M=1, start=0, end=0, count=0)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While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(end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&lt;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N)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    if (M == N)  count</a:t>
            </a:r>
            <a:r>
              <a:rPr lang="ko-KR" altLang="en-US" dirty="0">
                <a:latin typeface="+mj-ea"/>
                <a:ea typeface="+mj-ea"/>
              </a:rPr>
              <a:t>증가</a:t>
            </a:r>
            <a:r>
              <a:rPr lang="en-US" altLang="ko-KR" dirty="0">
                <a:latin typeface="+mj-ea"/>
                <a:ea typeface="+mj-ea"/>
              </a:rPr>
              <a:t>, end</a:t>
            </a:r>
            <a:r>
              <a:rPr lang="ko-KR" altLang="en-US" dirty="0">
                <a:latin typeface="+mj-ea"/>
                <a:ea typeface="+mj-ea"/>
              </a:rPr>
              <a:t>증가</a:t>
            </a:r>
            <a:r>
              <a:rPr lang="en-US" altLang="ko-KR" dirty="0">
                <a:latin typeface="+mj-ea"/>
                <a:ea typeface="+mj-ea"/>
              </a:rPr>
              <a:t>, M += </a:t>
            </a:r>
            <a:r>
              <a:rPr lang="ko-KR" altLang="en-US" dirty="0">
                <a:latin typeface="+mj-ea"/>
                <a:ea typeface="+mj-ea"/>
              </a:rPr>
              <a:t>배열</a:t>
            </a:r>
            <a:r>
              <a:rPr lang="en-US" altLang="ko-KR" dirty="0">
                <a:latin typeface="+mj-ea"/>
                <a:ea typeface="+mj-ea"/>
              </a:rPr>
              <a:t>[end]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    else if(M &gt; N)  M -= </a:t>
            </a:r>
            <a:r>
              <a:rPr lang="ko-KR" altLang="en-US" dirty="0">
                <a:latin typeface="+mj-ea"/>
                <a:ea typeface="+mj-ea"/>
              </a:rPr>
              <a:t>배열</a:t>
            </a:r>
            <a:r>
              <a:rPr lang="en-US" altLang="ko-KR" dirty="0">
                <a:latin typeface="+mj-ea"/>
                <a:ea typeface="+mj-ea"/>
              </a:rPr>
              <a:t>[start], start</a:t>
            </a:r>
            <a:r>
              <a:rPr lang="ko-KR" altLang="en-US" dirty="0">
                <a:latin typeface="+mj-ea"/>
                <a:ea typeface="+mj-ea"/>
              </a:rPr>
              <a:t>값 증가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    else if(M &lt; N) end</a:t>
            </a:r>
            <a:r>
              <a:rPr lang="ko-KR" altLang="en-US" dirty="0">
                <a:latin typeface="+mj-ea"/>
                <a:ea typeface="+mj-ea"/>
              </a:rPr>
              <a:t>증가</a:t>
            </a:r>
            <a:r>
              <a:rPr lang="en-US" altLang="ko-KR" dirty="0">
                <a:latin typeface="+mj-ea"/>
                <a:ea typeface="+mj-ea"/>
              </a:rPr>
              <a:t>, M += </a:t>
            </a:r>
            <a:r>
              <a:rPr lang="ko-KR" altLang="en-US" dirty="0">
                <a:latin typeface="+mj-ea"/>
                <a:ea typeface="+mj-ea"/>
              </a:rPr>
              <a:t>배열</a:t>
            </a:r>
            <a:r>
              <a:rPr lang="en-US" altLang="ko-KR" dirty="0">
                <a:latin typeface="+mj-ea"/>
                <a:ea typeface="+mj-ea"/>
              </a:rPr>
              <a:t>[end]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Count </a:t>
            </a:r>
            <a:r>
              <a:rPr lang="ko-KR" altLang="en-US" dirty="0">
                <a:latin typeface="+mj-ea"/>
                <a:ea typeface="+mj-ea"/>
              </a:rPr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1291415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4" name="Group 113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27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28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9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0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1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2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3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4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5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6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7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8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39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0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1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2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3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44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5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6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7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8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9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0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1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2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3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7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8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9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0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1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2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3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4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5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6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55" name="Picture 2">
            <a:extLst>
              <a:ext uri="{FF2B5EF4-FFF2-40B4-BE49-F238E27FC236}">
                <a16:creationId xmlns:a16="http://schemas.microsoft.com/office/drawing/2014/main" id="{6D651BB0-1DFD-4941-83DD-704006F6B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7" name="Round Diagonal Corner Rectangle 6">
            <a:extLst>
              <a:ext uri="{FF2B5EF4-FFF2-40B4-BE49-F238E27FC236}">
                <a16:creationId xmlns:a16="http://schemas.microsoft.com/office/drawing/2014/main" id="{3D66C6E3-EBD2-40B7-8FD8-D6D2250FC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544" y="808057"/>
            <a:ext cx="10227733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AC266EC-8137-C4A5-1B2E-597C402C8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0360" y="911210"/>
            <a:ext cx="6344029" cy="504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744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A22DD-C5E3-4D63-B543-629D6DCFC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510803"/>
            <a:ext cx="8820272" cy="5339736"/>
          </a:xfrm>
        </p:spPr>
        <p:txBody>
          <a:bodyPr anchor="ctr">
            <a:normAutofit/>
          </a:bodyPr>
          <a:lstStyle/>
          <a:p>
            <a:r>
              <a:rPr lang="en-US" altLang="ko-KR" sz="5400" dirty="0"/>
              <a:t>3. </a:t>
            </a:r>
            <a:r>
              <a:rPr lang="ko-KR" altLang="en-US" sz="5400" dirty="0"/>
              <a:t>실전</a:t>
            </a:r>
            <a:r>
              <a:rPr lang="en-US" altLang="ko-KR" sz="5400" dirty="0"/>
              <a:t> </a:t>
            </a:r>
            <a:r>
              <a:rPr lang="ko-KR" altLang="en-US" sz="5400" dirty="0"/>
              <a:t>예제 </a:t>
            </a:r>
            <a:r>
              <a:rPr lang="ko-KR" altLang="en-US" sz="5400" dirty="0" err="1"/>
              <a:t>풀어보기</a:t>
            </a:r>
            <a:br>
              <a:rPr lang="en-US" altLang="ko-KR" sz="5400" dirty="0"/>
            </a:br>
            <a:br>
              <a:rPr lang="en-US" altLang="ko-KR" sz="5400" dirty="0"/>
            </a:br>
            <a:r>
              <a:rPr lang="en-US" altLang="ko-KR" sz="3200" dirty="0"/>
              <a:t>      (</a:t>
            </a:r>
            <a:r>
              <a:rPr lang="ko-KR" altLang="en-US" sz="3200" dirty="0"/>
              <a:t>백준 알고리즘 </a:t>
            </a:r>
            <a:r>
              <a:rPr lang="en-US" altLang="ko-KR" sz="3200" dirty="0"/>
              <a:t>1940</a:t>
            </a:r>
            <a:r>
              <a:rPr lang="ko-KR" altLang="en-US" sz="3200" dirty="0"/>
              <a:t>번</a:t>
            </a:r>
            <a:r>
              <a:rPr lang="en-US" altLang="ko-KR" sz="3200" dirty="0"/>
              <a:t>, 1253</a:t>
            </a:r>
            <a:r>
              <a:rPr lang="ko-KR" altLang="en-US" sz="3200" dirty="0"/>
              <a:t>번</a:t>
            </a:r>
            <a:r>
              <a:rPr lang="en-US" altLang="ko-KR" sz="3200" dirty="0"/>
              <a:t>)</a:t>
            </a:r>
            <a:br>
              <a:rPr lang="en-US" altLang="ko-KR" sz="3200" dirty="0"/>
            </a:br>
            <a:endParaRPr lang="ko-KR" altLang="en-US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D18DCD-0434-1FA7-0871-733663DDA8F1}"/>
              </a:ext>
            </a:extLst>
          </p:cNvPr>
          <p:cNvSpPr txBox="1"/>
          <p:nvPr/>
        </p:nvSpPr>
        <p:spPr>
          <a:xfrm>
            <a:off x="2961314" y="4353886"/>
            <a:ext cx="3947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https://www.acmicpc.net/problem/1940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D5B134-7A8F-20D5-8EE6-E3495163E3AD}"/>
              </a:ext>
            </a:extLst>
          </p:cNvPr>
          <p:cNvSpPr txBox="1"/>
          <p:nvPr/>
        </p:nvSpPr>
        <p:spPr>
          <a:xfrm>
            <a:off x="2961314" y="4723218"/>
            <a:ext cx="3947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https://www.acmicpc.net/problem/1253</a:t>
            </a:r>
            <a:endParaRPr lang="ko-KR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299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A22DD-C5E3-4D63-B543-629D6DCFC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510803"/>
            <a:ext cx="8820272" cy="5339736"/>
          </a:xfrm>
        </p:spPr>
        <p:txBody>
          <a:bodyPr anchor="ctr">
            <a:normAutofit/>
          </a:bodyPr>
          <a:lstStyle/>
          <a:p>
            <a:r>
              <a:rPr lang="en-US" altLang="ko-KR" sz="5400" dirty="0"/>
              <a:t>1. </a:t>
            </a:r>
            <a:r>
              <a:rPr lang="ko-KR" altLang="en-US" sz="5400" dirty="0"/>
              <a:t>투 포인터 핵심이론</a:t>
            </a:r>
            <a:br>
              <a:rPr lang="en-US" altLang="ko-KR" sz="5400" dirty="0"/>
            </a:b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639723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936F01-F478-15F9-6F1C-77DEFC63997D}"/>
              </a:ext>
            </a:extLst>
          </p:cNvPr>
          <p:cNvSpPr txBox="1"/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600" b="1" cap="all" dirty="0">
                <a:latin typeface="+mj-lt"/>
                <a:ea typeface="+mj-ea"/>
                <a:cs typeface="+mj-cs"/>
              </a:rPr>
              <a:t>* </a:t>
            </a:r>
            <a:r>
              <a:rPr lang="ko-KR" altLang="en-US" sz="3600" b="1" cap="all" dirty="0">
                <a:latin typeface="+mj-lt"/>
                <a:ea typeface="+mj-ea"/>
                <a:cs typeface="+mj-cs"/>
              </a:rPr>
              <a:t>투 포인터 알고리즘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3C2BF5-879A-6A24-FEB7-D7710ABCC559}"/>
              </a:ext>
            </a:extLst>
          </p:cNvPr>
          <p:cNvSpPr txBox="1"/>
          <p:nvPr/>
        </p:nvSpPr>
        <p:spPr>
          <a:xfrm>
            <a:off x="1456634" y="2161818"/>
            <a:ext cx="9913098" cy="3787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길이가 </a:t>
            </a:r>
            <a:r>
              <a:rPr lang="en-US" altLang="ko-KR" dirty="0"/>
              <a:t>N</a:t>
            </a:r>
            <a:r>
              <a:rPr lang="ko-KR" altLang="en-US" dirty="0"/>
              <a:t>인 배열에서 부분 배열 중 총합이 </a:t>
            </a:r>
            <a:r>
              <a:rPr lang="en-US" altLang="ko-KR" dirty="0"/>
              <a:t>M</a:t>
            </a:r>
            <a:r>
              <a:rPr lang="ko-KR" altLang="en-US" dirty="0"/>
              <a:t>인 경우의 수를 구하는 문제에서 </a:t>
            </a:r>
            <a:br>
              <a:rPr lang="en-US" altLang="ko-KR" dirty="0"/>
            </a:br>
            <a:r>
              <a:rPr lang="ko-KR" altLang="en-US" dirty="0"/>
              <a:t>구간 합 알고리즘을 이용한다고 해도 </a:t>
            </a:r>
            <a:r>
              <a:rPr lang="en-US" altLang="ko-KR" dirty="0"/>
              <a:t>N</a:t>
            </a:r>
            <a:r>
              <a:rPr lang="ko-KR" altLang="en-US" dirty="0"/>
              <a:t>의 값이 엄청 크다면 시간 초과가 일어납니다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투 포인터 알고리즘은 이름 그대로 시작</a:t>
            </a:r>
            <a:r>
              <a:rPr lang="en-US" altLang="ko-KR" dirty="0"/>
              <a:t>(start)</a:t>
            </a:r>
            <a:r>
              <a:rPr lang="ko-KR" altLang="en-US" dirty="0"/>
              <a:t>과 끝</a:t>
            </a:r>
            <a:r>
              <a:rPr lang="en-US" altLang="ko-KR" dirty="0"/>
              <a:t>(end)</a:t>
            </a:r>
            <a:r>
              <a:rPr lang="ko-KR" altLang="en-US" dirty="0"/>
              <a:t>을 가리키는 포인터 </a:t>
            </a:r>
            <a:r>
              <a:rPr lang="en-US" altLang="ko-KR" dirty="0"/>
              <a:t>2</a:t>
            </a:r>
            <a:r>
              <a:rPr lang="ko-KR" altLang="en-US" dirty="0"/>
              <a:t>개를 준비합니다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처음에는 </a:t>
            </a:r>
            <a:r>
              <a:rPr lang="en-US" altLang="ko-KR" dirty="0"/>
              <a:t>start</a:t>
            </a:r>
            <a:r>
              <a:rPr lang="ko-KR" altLang="en-US" dirty="0"/>
              <a:t>와 </a:t>
            </a:r>
            <a:r>
              <a:rPr lang="en-US" altLang="ko-KR" dirty="0"/>
              <a:t>end</a:t>
            </a:r>
            <a:r>
              <a:rPr lang="ko-KR" altLang="en-US" dirty="0"/>
              <a:t>포인터 모두 배열의 </a:t>
            </a:r>
            <a:r>
              <a:rPr lang="en-US" altLang="ko-KR" dirty="0"/>
              <a:t>0</a:t>
            </a:r>
            <a:r>
              <a:rPr lang="ko-KR" altLang="en-US" dirty="0"/>
              <a:t>번을 가리켜야 하며</a:t>
            </a:r>
            <a:r>
              <a:rPr lang="en-US" altLang="ko-KR" dirty="0"/>
              <a:t>, </a:t>
            </a:r>
            <a:r>
              <a:rPr lang="ko-KR" altLang="en-US" dirty="0"/>
              <a:t>언제나 </a:t>
            </a:r>
            <a:r>
              <a:rPr lang="en-US" altLang="ko-KR" dirty="0"/>
              <a:t>start &lt;= end</a:t>
            </a:r>
            <a:r>
              <a:rPr lang="ko-KR" altLang="en-US" dirty="0"/>
              <a:t>를 </a:t>
            </a:r>
            <a:br>
              <a:rPr lang="en-US" altLang="ko-KR" dirty="0"/>
            </a:br>
            <a:r>
              <a:rPr lang="ko-KR" altLang="en-US" dirty="0"/>
              <a:t>만족해야 합니다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Start &lt; N</a:t>
            </a:r>
            <a:r>
              <a:rPr lang="ko-KR" altLang="en-US" dirty="0"/>
              <a:t>인 동안 반복하며 다음과 같은 형태로 포인터를 움직입니다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1. </a:t>
            </a:r>
            <a:r>
              <a:rPr lang="ko-KR" altLang="en-US" dirty="0"/>
              <a:t>현재 양 포인터 사이의 부분합이 </a:t>
            </a:r>
            <a:r>
              <a:rPr lang="en-US" altLang="ko-KR" dirty="0"/>
              <a:t>M</a:t>
            </a:r>
            <a:r>
              <a:rPr lang="ko-KR" altLang="en-US" dirty="0"/>
              <a:t>보다 크면 </a:t>
            </a:r>
            <a:r>
              <a:rPr lang="en-US" altLang="ko-KR" dirty="0"/>
              <a:t>start++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2. </a:t>
            </a:r>
            <a:r>
              <a:rPr lang="ko-KR" altLang="en-US" dirty="0"/>
              <a:t>그렇지 않으면 </a:t>
            </a:r>
            <a:r>
              <a:rPr lang="en-US" altLang="ko-KR" dirty="0"/>
              <a:t>end++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14189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A22DD-C5E3-4D63-B543-629D6DCFC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510803"/>
            <a:ext cx="8820272" cy="5339736"/>
          </a:xfrm>
        </p:spPr>
        <p:txBody>
          <a:bodyPr anchor="ctr">
            <a:normAutofit/>
          </a:bodyPr>
          <a:lstStyle/>
          <a:p>
            <a:r>
              <a:rPr lang="en-US" altLang="ko-KR" sz="5400" dirty="0"/>
              <a:t>2. </a:t>
            </a:r>
            <a:r>
              <a:rPr lang="ko-KR" altLang="en-US" sz="5400" dirty="0"/>
              <a:t>핵심</a:t>
            </a:r>
            <a:r>
              <a:rPr lang="en-US" altLang="ko-KR" sz="5400" dirty="0"/>
              <a:t> </a:t>
            </a:r>
            <a:r>
              <a:rPr lang="ko-KR" altLang="en-US" sz="5400" dirty="0"/>
              <a:t>예제 </a:t>
            </a:r>
            <a:r>
              <a:rPr lang="ko-KR" altLang="en-US" sz="5400" dirty="0" err="1"/>
              <a:t>풀어보기</a:t>
            </a:r>
            <a:br>
              <a:rPr lang="en-US" altLang="ko-KR" sz="5400" dirty="0"/>
            </a:br>
            <a:br>
              <a:rPr lang="en-US" altLang="ko-KR" sz="5400" dirty="0"/>
            </a:br>
            <a:r>
              <a:rPr lang="en-US" altLang="ko-KR" sz="3200" dirty="0"/>
              <a:t>      (</a:t>
            </a:r>
            <a:r>
              <a:rPr lang="ko-KR" altLang="en-US" sz="3200" dirty="0"/>
              <a:t>백준 알고리즘 </a:t>
            </a:r>
            <a:r>
              <a:rPr lang="en-US" altLang="ko-KR" sz="3200" dirty="0"/>
              <a:t>2018</a:t>
            </a:r>
            <a:r>
              <a:rPr lang="ko-KR" altLang="en-US" sz="3200" dirty="0"/>
              <a:t>번</a:t>
            </a:r>
            <a:r>
              <a:rPr lang="en-US" altLang="ko-KR" sz="3200" dirty="0"/>
              <a:t>)</a:t>
            </a:r>
            <a:br>
              <a:rPr lang="en-US" altLang="ko-KR" sz="3200" dirty="0"/>
            </a:br>
            <a:endParaRPr lang="ko-KR" altLang="en-US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D18DCD-0434-1FA7-0871-733663DDA8F1}"/>
              </a:ext>
            </a:extLst>
          </p:cNvPr>
          <p:cNvSpPr txBox="1"/>
          <p:nvPr/>
        </p:nvSpPr>
        <p:spPr>
          <a:xfrm>
            <a:off x="2961314" y="4353886"/>
            <a:ext cx="3947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https://www.acmicpc.net/problem/2018</a:t>
            </a:r>
            <a:endParaRPr lang="ko-KR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202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3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14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5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6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7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8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9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0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1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2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3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4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25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6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7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8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9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30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1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2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3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4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5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6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7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8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9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3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41" name="Picture 2">
            <a:extLst>
              <a:ext uri="{FF2B5EF4-FFF2-40B4-BE49-F238E27FC236}">
                <a16:creationId xmlns:a16="http://schemas.microsoft.com/office/drawing/2014/main" id="{43BCD4D4-0FCB-418E-9D58-033B2DB41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BC3E363D-4793-4E9B-88F5-58007346C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5" name="Picture 2">
            <a:extLst>
              <a:ext uri="{FF2B5EF4-FFF2-40B4-BE49-F238E27FC236}">
                <a16:creationId xmlns:a16="http://schemas.microsoft.com/office/drawing/2014/main" id="{AA3F2319-3466-4D84-ABE4-77BC773F3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CCF887E-C9AA-3659-2608-DFF885C2CF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322" y="965201"/>
            <a:ext cx="9297356" cy="4927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5965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7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936F01-F478-15F9-6F1C-77DEFC63997D}"/>
              </a:ext>
            </a:extLst>
          </p:cNvPr>
          <p:cNvSpPr txBox="1"/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600" b="1" cap="all" dirty="0">
                <a:latin typeface="+mj-lt"/>
                <a:ea typeface="+mj-ea"/>
                <a:cs typeface="+mj-cs"/>
              </a:rPr>
              <a:t>* </a:t>
            </a:r>
            <a:r>
              <a:rPr lang="ko-KR" altLang="en-US" sz="3600" b="1" cap="all" dirty="0">
                <a:latin typeface="+mj-lt"/>
                <a:ea typeface="+mj-ea"/>
                <a:cs typeface="+mj-cs"/>
              </a:rPr>
              <a:t>문제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3C2BF5-879A-6A24-FEB7-D7710ABCC559}"/>
              </a:ext>
            </a:extLst>
          </p:cNvPr>
          <p:cNvSpPr txBox="1"/>
          <p:nvPr/>
        </p:nvSpPr>
        <p:spPr>
          <a:xfrm>
            <a:off x="1456634" y="2161818"/>
            <a:ext cx="9321783" cy="1294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시간 제한이 </a:t>
            </a:r>
            <a:r>
              <a:rPr lang="en-US" altLang="ko-KR" dirty="0"/>
              <a:t>2</a:t>
            </a:r>
            <a:r>
              <a:rPr lang="ko-KR" altLang="en-US" dirty="0"/>
              <a:t>초이고 </a:t>
            </a:r>
            <a:r>
              <a:rPr lang="en-US" altLang="ko-KR" dirty="0"/>
              <a:t>N</a:t>
            </a:r>
            <a:r>
              <a:rPr lang="ko-KR" altLang="en-US" dirty="0"/>
              <a:t>의 최대값이 </a:t>
            </a:r>
            <a:r>
              <a:rPr lang="en-US" altLang="ko-KR" dirty="0"/>
              <a:t>1</a:t>
            </a:r>
            <a:r>
              <a:rPr lang="ko-KR" altLang="en-US" dirty="0"/>
              <a:t>천만입니다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이 문제는 단순히 구간합을 구하는 게 아니라 구간합의 경우의 수를 구해야 하기 때문에</a:t>
            </a:r>
            <a:br>
              <a:rPr lang="en-US" altLang="ko-KR" dirty="0"/>
            </a:br>
            <a:r>
              <a:rPr lang="ko-KR" altLang="en-US" dirty="0"/>
              <a:t>투 포인터 알고리즘이 적합하다고 볼 수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3397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936F01-F478-15F9-6F1C-77DEFC63997D}"/>
              </a:ext>
            </a:extLst>
          </p:cNvPr>
          <p:cNvSpPr txBox="1"/>
          <p:nvPr/>
        </p:nvSpPr>
        <p:spPr>
          <a:xfrm>
            <a:off x="1274390" y="274574"/>
            <a:ext cx="9905998" cy="1159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600" b="1" cap="all" dirty="0">
                <a:latin typeface="+mj-lt"/>
                <a:ea typeface="+mj-ea"/>
                <a:cs typeface="+mj-cs"/>
              </a:rPr>
              <a:t>* </a:t>
            </a:r>
            <a:r>
              <a:rPr lang="ko-KR" altLang="en-US" sz="3600" b="1" cap="all" dirty="0">
                <a:latin typeface="+mj-lt"/>
                <a:ea typeface="+mj-ea"/>
                <a:cs typeface="+mj-cs"/>
              </a:rPr>
              <a:t>예제 입출력 분석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46E6C5-5F48-5E0F-F842-8F8A35AAD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508" y="1419708"/>
            <a:ext cx="8718983" cy="11644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0D3925-88A9-BC3C-47D8-57B5383CAB2C}"/>
              </a:ext>
            </a:extLst>
          </p:cNvPr>
          <p:cNvSpPr txBox="1"/>
          <p:nvPr/>
        </p:nvSpPr>
        <p:spPr>
          <a:xfrm>
            <a:off x="1435107" y="3285942"/>
            <a:ext cx="9191940" cy="170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이전에 분석한 투 포인터 이동 원칙에 따라 부분합 </a:t>
            </a:r>
            <a:r>
              <a:rPr lang="en-US" altLang="ko-KR" dirty="0"/>
              <a:t>M</a:t>
            </a:r>
            <a:r>
              <a:rPr lang="ko-KR" altLang="en-US" dirty="0"/>
              <a:t>과 주어진 자연수 </a:t>
            </a:r>
            <a:r>
              <a:rPr lang="en-US" altLang="ko-KR" dirty="0"/>
              <a:t>N</a:t>
            </a:r>
            <a:r>
              <a:rPr lang="ko-KR" altLang="en-US" dirty="0"/>
              <a:t>을 지속적으로</a:t>
            </a:r>
            <a:br>
              <a:rPr lang="en-US" altLang="ko-KR" dirty="0"/>
            </a:br>
            <a:r>
              <a:rPr lang="ko-KR" altLang="en-US" dirty="0"/>
              <a:t>비교하면서 포인터를 이동시킵니다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M</a:t>
            </a:r>
            <a:r>
              <a:rPr lang="ko-KR" altLang="en-US" dirty="0"/>
              <a:t>이 </a:t>
            </a:r>
            <a:r>
              <a:rPr lang="en-US" altLang="ko-KR" dirty="0"/>
              <a:t>N</a:t>
            </a:r>
            <a:r>
              <a:rPr lang="ko-KR" altLang="en-US" dirty="0"/>
              <a:t>과 같거나 작으면 </a:t>
            </a:r>
            <a:r>
              <a:rPr lang="en-US" altLang="ko-KR" dirty="0"/>
              <a:t>end</a:t>
            </a:r>
            <a:r>
              <a:rPr lang="ko-KR" altLang="en-US" dirty="0"/>
              <a:t>포인터 한 칸 이동 후 포인터가 가리키는 값 합산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M</a:t>
            </a:r>
            <a:r>
              <a:rPr lang="ko-KR" altLang="en-US" dirty="0"/>
              <a:t>이 </a:t>
            </a:r>
            <a:r>
              <a:rPr lang="en-US" altLang="ko-KR" dirty="0"/>
              <a:t>N</a:t>
            </a:r>
            <a:r>
              <a:rPr lang="ko-KR" altLang="en-US" dirty="0"/>
              <a:t>보다 크면 </a:t>
            </a:r>
            <a:r>
              <a:rPr lang="en-US" altLang="ko-KR" dirty="0"/>
              <a:t>start</a:t>
            </a:r>
            <a:r>
              <a:rPr lang="ko-KR" altLang="en-US" dirty="0"/>
              <a:t>포인터가 가리키는 값 차감 후 한 칸 이동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60744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0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92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0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91D367A-4C8C-409F-93D9-FD02D0BC9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3" cy="6858001"/>
            <a:chOff x="0" y="-1"/>
            <a:chExt cx="12192003" cy="6858001"/>
          </a:xfrm>
        </p:grpSpPr>
        <p:sp useBgFill="1">
          <p:nvSpPr>
            <p:cNvPr id="109" name="Rectangle 108">
              <a:extLst>
                <a:ext uri="{FF2B5EF4-FFF2-40B4-BE49-F238E27FC236}">
                  <a16:creationId xmlns:a16="http://schemas.microsoft.com/office/drawing/2014/main" id="{50EC018E-7B11-4D3B-B7FE-DCFEC35F2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0" name="Picture 2">
              <a:extLst>
                <a:ext uri="{FF2B5EF4-FFF2-40B4-BE49-F238E27FC236}">
                  <a16:creationId xmlns:a16="http://schemas.microsoft.com/office/drawing/2014/main" id="{667FA462-522C-4B1C-A264-8880D5F35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2" name="Picture 2">
            <a:extLst>
              <a:ext uri="{FF2B5EF4-FFF2-40B4-BE49-F238E27FC236}">
                <a16:creationId xmlns:a16="http://schemas.microsoft.com/office/drawing/2014/main" id="{7589240B-26BC-45BE-A858-3DF47A392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Round Diagonal Corner Rectangle 6">
            <a:extLst>
              <a:ext uri="{FF2B5EF4-FFF2-40B4-BE49-F238E27FC236}">
                <a16:creationId xmlns:a16="http://schemas.microsoft.com/office/drawing/2014/main" id="{81E18780-A505-4639-9939-E204348C7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4" y="643466"/>
            <a:ext cx="10890781" cy="5571067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D36B811-8C1E-C527-0B98-097A46722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2458" y="966256"/>
            <a:ext cx="7372792" cy="493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174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3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5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3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91D367A-4C8C-409F-93D9-FD02D0BC9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3" cy="6858001"/>
            <a:chOff x="0" y="-1"/>
            <a:chExt cx="12192003" cy="6858001"/>
          </a:xfrm>
        </p:grpSpPr>
        <p:sp useBgFill="1">
          <p:nvSpPr>
            <p:cNvPr id="52" name="Rectangle 51">
              <a:extLst>
                <a:ext uri="{FF2B5EF4-FFF2-40B4-BE49-F238E27FC236}">
                  <a16:creationId xmlns:a16="http://schemas.microsoft.com/office/drawing/2014/main" id="{50EC018E-7B11-4D3B-B7FE-DCFEC35F2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" name="Picture 2">
              <a:extLst>
                <a:ext uri="{FF2B5EF4-FFF2-40B4-BE49-F238E27FC236}">
                  <a16:creationId xmlns:a16="http://schemas.microsoft.com/office/drawing/2014/main" id="{667FA462-522C-4B1C-A264-8880D5F35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5" name="Picture 2">
            <a:extLst>
              <a:ext uri="{FF2B5EF4-FFF2-40B4-BE49-F238E27FC236}">
                <a16:creationId xmlns:a16="http://schemas.microsoft.com/office/drawing/2014/main" id="{7589240B-26BC-45BE-A858-3DF47A392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ound Diagonal Corner Rectangle 6">
            <a:extLst>
              <a:ext uri="{FF2B5EF4-FFF2-40B4-BE49-F238E27FC236}">
                <a16:creationId xmlns:a16="http://schemas.microsoft.com/office/drawing/2014/main" id="{81E18780-A505-4639-9939-E204348C7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4" y="643466"/>
            <a:ext cx="10890781" cy="5571067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D02C470-63CB-FD49-21A0-F62D13CEC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271" y="966256"/>
            <a:ext cx="7925693" cy="493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622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회로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회로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TM04033919[[fn=회로]]</Template>
  <TotalTime>663</TotalTime>
  <Words>375</Words>
  <Application>Microsoft Office PowerPoint</Application>
  <PresentationFormat>와이드스크린</PresentationFormat>
  <Paragraphs>35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Tw Cen MT</vt:lpstr>
      <vt:lpstr>회로</vt:lpstr>
      <vt:lpstr>자료구조와 알고리즘</vt:lpstr>
      <vt:lpstr>1. 투 포인터 핵심이론 </vt:lpstr>
      <vt:lpstr>PowerPoint 프레젠테이션</vt:lpstr>
      <vt:lpstr>2. 핵심 예제 풀어보기        (백준 알고리즘 2018번)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실전 예제 풀어보기        (백준 알고리즘 1940번, 1253번)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studio 2017 install for C/C++</dc:title>
  <dc:creator>상근 김</dc:creator>
  <cp:lastModifiedBy>HongSoongu</cp:lastModifiedBy>
  <cp:revision>25</cp:revision>
  <dcterms:created xsi:type="dcterms:W3CDTF">2018-10-20T06:14:34Z</dcterms:created>
  <dcterms:modified xsi:type="dcterms:W3CDTF">2022-06-06T17:14:21Z</dcterms:modified>
</cp:coreProperties>
</file>