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1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83" r:id="rId16"/>
    <p:sldId id="308" r:id="rId17"/>
    <p:sldId id="262" r:id="rId18"/>
    <p:sldId id="285" r:id="rId19"/>
    <p:sldId id="309" r:id="rId20"/>
    <p:sldId id="310" r:id="rId21"/>
    <p:sldId id="311" r:id="rId22"/>
    <p:sldId id="312" r:id="rId23"/>
    <p:sldId id="313" r:id="rId24"/>
    <p:sldId id="314" r:id="rId25"/>
    <p:sldId id="287" r:id="rId26"/>
    <p:sldId id="315" r:id="rId27"/>
    <p:sldId id="316" r:id="rId28"/>
    <p:sldId id="317" r:id="rId29"/>
    <p:sldId id="318" r:id="rId30"/>
    <p:sldId id="319" r:id="rId31"/>
    <p:sldId id="320" r:id="rId32"/>
    <p:sldId id="32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2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8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6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-lab.tistory.com/187?category=85699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-lab.tistory.com/219?category=85699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874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164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자료구조와 알고리즘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807" y="2709248"/>
            <a:ext cx="3670194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스택과 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3. </a:t>
            </a:r>
            <a:r>
              <a:rPr lang="ko-KR" altLang="en-US" sz="5400" dirty="0"/>
              <a:t>기타 유사 자료구조</a:t>
            </a:r>
          </a:p>
        </p:txBody>
      </p:sp>
    </p:spTree>
    <p:extLst>
      <p:ext uri="{BB962C8B-B14F-4D97-AF65-F5344CB8AC3E}">
        <p14:creationId xmlns:p14="http://schemas.microsoft.com/office/powerpoint/2010/main" val="289069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 err="1">
                <a:latin typeface="+mj-lt"/>
                <a:ea typeface="+mj-ea"/>
                <a:cs typeface="+mj-cs"/>
              </a:rPr>
              <a:t>덱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(Deque : double-ended queue)</a:t>
            </a:r>
            <a:endParaRPr lang="ko-KR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B6B72E-D154-851C-53E9-421F5EFCB518}"/>
              </a:ext>
            </a:extLst>
          </p:cNvPr>
          <p:cNvSpPr/>
          <p:nvPr/>
        </p:nvSpPr>
        <p:spPr>
          <a:xfrm>
            <a:off x="2810312" y="2508307"/>
            <a:ext cx="6350466" cy="123008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5F5E83-ABED-2D98-F8A7-04111CF69779}"/>
              </a:ext>
            </a:extLst>
          </p:cNvPr>
          <p:cNvCxnSpPr/>
          <p:nvPr/>
        </p:nvCxnSpPr>
        <p:spPr>
          <a:xfrm flipH="1">
            <a:off x="1845578" y="2508308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4DD7D7-4515-1D94-76A1-B54DA714DDBB}"/>
              </a:ext>
            </a:extLst>
          </p:cNvPr>
          <p:cNvCxnSpPr/>
          <p:nvPr/>
        </p:nvCxnSpPr>
        <p:spPr>
          <a:xfrm flipH="1">
            <a:off x="1845578" y="3738388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D1EB65-3730-80E5-7947-BFE519976804}"/>
              </a:ext>
            </a:extLst>
          </p:cNvPr>
          <p:cNvCxnSpPr/>
          <p:nvPr/>
        </p:nvCxnSpPr>
        <p:spPr>
          <a:xfrm flipH="1">
            <a:off x="9160778" y="2508308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0DC55A-4060-EDCB-4FA5-BB44567D851D}"/>
              </a:ext>
            </a:extLst>
          </p:cNvPr>
          <p:cNvCxnSpPr/>
          <p:nvPr/>
        </p:nvCxnSpPr>
        <p:spPr>
          <a:xfrm flipH="1">
            <a:off x="9160778" y="3738388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BA02E03-DC09-EC60-B532-FF2E9737153F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5985545" y="2508307"/>
            <a:ext cx="0" cy="12300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8AE2BC-36EC-88D2-7061-00FB8D2C56F2}"/>
              </a:ext>
            </a:extLst>
          </p:cNvPr>
          <p:cNvCxnSpPr>
            <a:cxnSpLocks/>
          </p:cNvCxnSpPr>
          <p:nvPr/>
        </p:nvCxnSpPr>
        <p:spPr>
          <a:xfrm>
            <a:off x="4401424" y="2508308"/>
            <a:ext cx="0" cy="12300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D16140D-4732-452C-1706-E2B2223A940B}"/>
              </a:ext>
            </a:extLst>
          </p:cNvPr>
          <p:cNvCxnSpPr>
            <a:cxnSpLocks/>
          </p:cNvCxnSpPr>
          <p:nvPr/>
        </p:nvCxnSpPr>
        <p:spPr>
          <a:xfrm>
            <a:off x="7547296" y="2508308"/>
            <a:ext cx="0" cy="12300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9FD790-ABBE-274A-3A1B-D14FEF5312F2}"/>
              </a:ext>
            </a:extLst>
          </p:cNvPr>
          <p:cNvSpPr txBox="1"/>
          <p:nvPr/>
        </p:nvSpPr>
        <p:spPr>
          <a:xfrm>
            <a:off x="3403134" y="2854900"/>
            <a:ext cx="343949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068A0C-C4F0-F2D1-A8C4-4A24EDF7E295}"/>
              </a:ext>
            </a:extLst>
          </p:cNvPr>
          <p:cNvSpPr txBox="1"/>
          <p:nvPr/>
        </p:nvSpPr>
        <p:spPr>
          <a:xfrm>
            <a:off x="4994246" y="2854900"/>
            <a:ext cx="343949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B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F6F42-7AFA-4A52-2231-9E619176C6EB}"/>
              </a:ext>
            </a:extLst>
          </p:cNvPr>
          <p:cNvSpPr txBox="1"/>
          <p:nvPr/>
        </p:nvSpPr>
        <p:spPr>
          <a:xfrm>
            <a:off x="6574174" y="2854900"/>
            <a:ext cx="343949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06EF22-23B0-E1F4-1808-D04D47C1317F}"/>
              </a:ext>
            </a:extLst>
          </p:cNvPr>
          <p:cNvSpPr txBox="1"/>
          <p:nvPr/>
        </p:nvSpPr>
        <p:spPr>
          <a:xfrm>
            <a:off x="8163188" y="2854900"/>
            <a:ext cx="343949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1D3812D-99A4-F554-63FA-D3117787ED4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50091" y="2858002"/>
            <a:ext cx="60539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515FA9-525F-1C90-0AA0-C35BE574B758}"/>
              </a:ext>
            </a:extLst>
          </p:cNvPr>
          <p:cNvSpPr txBox="1"/>
          <p:nvPr/>
        </p:nvSpPr>
        <p:spPr>
          <a:xfrm>
            <a:off x="1455487" y="2596392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remove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05A174-69A8-CA64-EB45-13F7D2C15DEB}"/>
              </a:ext>
            </a:extLst>
          </p:cNvPr>
          <p:cNvCxnSpPr>
            <a:cxnSpLocks/>
          </p:cNvCxnSpPr>
          <p:nvPr/>
        </p:nvCxnSpPr>
        <p:spPr>
          <a:xfrm>
            <a:off x="1845578" y="3523377"/>
            <a:ext cx="81234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5FB324-EC64-58E9-CAF5-D4A339EC5FB7}"/>
              </a:ext>
            </a:extLst>
          </p:cNvPr>
          <p:cNvSpPr txBox="1"/>
          <p:nvPr/>
        </p:nvSpPr>
        <p:spPr>
          <a:xfrm>
            <a:off x="580237" y="3295323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insert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7ABAA2-FD52-AEFE-7D42-EBD0D3F5B5CD}"/>
              </a:ext>
            </a:extLst>
          </p:cNvPr>
          <p:cNvCxnSpPr>
            <a:cxnSpLocks/>
          </p:cNvCxnSpPr>
          <p:nvPr/>
        </p:nvCxnSpPr>
        <p:spPr>
          <a:xfrm>
            <a:off x="3573700" y="1910198"/>
            <a:ext cx="0" cy="489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EB7957-BE89-273E-BACC-936D276EDBDF}"/>
              </a:ext>
            </a:extLst>
          </p:cNvPr>
          <p:cNvCxnSpPr>
            <a:cxnSpLocks/>
          </p:cNvCxnSpPr>
          <p:nvPr/>
        </p:nvCxnSpPr>
        <p:spPr>
          <a:xfrm>
            <a:off x="8319772" y="1910197"/>
            <a:ext cx="0" cy="489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AB9697-498B-94A2-0A06-C1516C6C2DDC}"/>
              </a:ext>
            </a:extLst>
          </p:cNvPr>
          <p:cNvSpPr txBox="1"/>
          <p:nvPr/>
        </p:nvSpPr>
        <p:spPr>
          <a:xfrm>
            <a:off x="2810312" y="1386977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left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98CC46-9503-FE40-49E6-A80D2DB84A28}"/>
              </a:ext>
            </a:extLst>
          </p:cNvPr>
          <p:cNvSpPr txBox="1"/>
          <p:nvPr/>
        </p:nvSpPr>
        <p:spPr>
          <a:xfrm>
            <a:off x="7547296" y="1386976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right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A7F63AF-C85C-6267-2A51-15BC4AAD659A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9520116" y="2769916"/>
            <a:ext cx="60539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6C2AE6-B2F4-9E05-904E-4A4EC6F41C0A}"/>
              </a:ext>
            </a:extLst>
          </p:cNvPr>
          <p:cNvSpPr txBox="1"/>
          <p:nvPr/>
        </p:nvSpPr>
        <p:spPr>
          <a:xfrm>
            <a:off x="10125512" y="2508306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insert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3450534-3B40-97FE-83F1-A884D3A0FCDE}"/>
              </a:ext>
            </a:extLst>
          </p:cNvPr>
          <p:cNvCxnSpPr>
            <a:cxnSpLocks/>
          </p:cNvCxnSpPr>
          <p:nvPr/>
        </p:nvCxnSpPr>
        <p:spPr>
          <a:xfrm>
            <a:off x="10715542" y="3466750"/>
            <a:ext cx="81234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FE0EA85-016A-50FE-7834-1542AABF7775}"/>
              </a:ext>
            </a:extLst>
          </p:cNvPr>
          <p:cNvSpPr txBox="1"/>
          <p:nvPr/>
        </p:nvSpPr>
        <p:spPr>
          <a:xfrm>
            <a:off x="9250262" y="3167390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remove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AEE101-08BA-5925-5E65-BD3CB845095A}"/>
              </a:ext>
            </a:extLst>
          </p:cNvPr>
          <p:cNvSpPr txBox="1"/>
          <p:nvPr/>
        </p:nvSpPr>
        <p:spPr>
          <a:xfrm>
            <a:off x="2285300" y="4082249"/>
            <a:ext cx="7400490" cy="213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err="1"/>
              <a:t>덱은</a:t>
            </a:r>
            <a:r>
              <a:rPr lang="ko-KR" altLang="en-US" sz="1500" dirty="0"/>
              <a:t> 위 그림과 같이 리스트의 양 쪽 끝 모두에서 자료에 대한 삽입과 삭제를 할 수</a:t>
            </a:r>
            <a:br>
              <a:rPr lang="en-US" altLang="ko-KR" sz="1500" dirty="0"/>
            </a:br>
            <a:r>
              <a:rPr lang="ko-KR" altLang="en-US" sz="1500" dirty="0"/>
              <a:t>있는 </a:t>
            </a:r>
            <a:r>
              <a:rPr lang="ko-KR" altLang="en-US" sz="1500" dirty="0" err="1"/>
              <a:t>자료구조입니다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이러한 </a:t>
            </a:r>
            <a:r>
              <a:rPr lang="ko-KR" altLang="en-US" sz="1500" dirty="0" err="1"/>
              <a:t>덱은</a:t>
            </a:r>
            <a:r>
              <a:rPr lang="ko-KR" altLang="en-US" sz="1500" dirty="0"/>
              <a:t> 삽입과 제거 방향에 제한을 두어 그 동작을 변형시킬 수 있습니다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만약 </a:t>
            </a:r>
            <a:r>
              <a:rPr lang="ko-KR" altLang="en-US" sz="1500" dirty="0" err="1"/>
              <a:t>덱을</a:t>
            </a:r>
            <a:r>
              <a:rPr lang="ko-KR" altLang="en-US" sz="1500" dirty="0"/>
              <a:t> 스택처럼 동작하도록 하려면 오른쪽에서만 삽입과 제거가 일어나도록 제한하면 되고</a:t>
            </a:r>
            <a:r>
              <a:rPr lang="en-US" altLang="ko-KR" sz="1500" dirty="0"/>
              <a:t>, </a:t>
            </a:r>
            <a:r>
              <a:rPr lang="ko-KR" altLang="en-US" sz="1500" dirty="0"/>
              <a:t>큐처럼 동작하게 하려면 삽입은 왼쪽에서만 삭제는 오른쪽에서만 일어나게 제한하면 됩니다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3770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3C4B254-03A0-8459-7DBD-D928F1B96998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 err="1">
                <a:latin typeface="+mj-lt"/>
                <a:ea typeface="+mj-ea"/>
                <a:cs typeface="+mj-cs"/>
              </a:rPr>
              <a:t>덱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구현 참고 코드 링크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2322C-AF85-33F1-99B0-2C39DE4882E1}"/>
              </a:ext>
            </a:extLst>
          </p:cNvPr>
          <p:cNvSpPr txBox="1"/>
          <p:nvPr/>
        </p:nvSpPr>
        <p:spPr>
          <a:xfrm>
            <a:off x="1778465" y="2533475"/>
            <a:ext cx="832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https://st-lab.tistory.com/187?category=856997</a:t>
            </a:r>
            <a:endParaRPr lang="ko-KR" altLang="en-US" sz="28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36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우선순위 큐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(priority queue)</a:t>
            </a:r>
            <a:endParaRPr lang="ko-KR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AEE101-08BA-5925-5E65-BD3CB845095A}"/>
              </a:ext>
            </a:extLst>
          </p:cNvPr>
          <p:cNvSpPr txBox="1"/>
          <p:nvPr/>
        </p:nvSpPr>
        <p:spPr>
          <a:xfrm>
            <a:off x="1966518" y="1884333"/>
            <a:ext cx="7400490" cy="263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우선순위 큐는 각각의 자료에 부여된 우선순위에 따라 우선순위가 높은 자료부터</a:t>
            </a:r>
            <a:r>
              <a:rPr lang="en-US" altLang="ko-KR" sz="1600" dirty="0"/>
              <a:t> </a:t>
            </a:r>
            <a:r>
              <a:rPr lang="ko-KR" altLang="en-US" sz="1600" dirty="0"/>
              <a:t>제거하는 </a:t>
            </a:r>
            <a:r>
              <a:rPr lang="ko-KR" altLang="en-US" sz="1600" dirty="0" err="1"/>
              <a:t>자료구조입니다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자료에 부여되는 우선순위가 무엇인지에 따라서 자료 삽입 시 우선순위가 높은 자료 순으로 제거될 수 있도록 정렬이 필요하기도 합니다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스택과 큐도 우선순위 큐의 일종이라고 볼 수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스택은 스택에 머무른 시간이 가장 짧은 자료에 높은 우선순위를 부여한 것이며</a:t>
            </a:r>
            <a:r>
              <a:rPr lang="en-US" altLang="ko-KR" sz="1600" dirty="0"/>
              <a:t>, </a:t>
            </a:r>
            <a:r>
              <a:rPr lang="ko-KR" altLang="en-US" sz="1600" dirty="0"/>
              <a:t>큐는 큐에 머무른 시간이 가장 오래된 자료에 가장 높은 우선순위를 부여한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552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3C4B254-03A0-8459-7DBD-D928F1B96998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우선순위 큐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구현 참고 코드 링크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2322C-AF85-33F1-99B0-2C39DE4882E1}"/>
              </a:ext>
            </a:extLst>
          </p:cNvPr>
          <p:cNvSpPr txBox="1"/>
          <p:nvPr/>
        </p:nvSpPr>
        <p:spPr>
          <a:xfrm>
            <a:off x="1778465" y="2533475"/>
            <a:ext cx="832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https://st-lab.tistory.com/219?category=856997</a:t>
            </a:r>
            <a:endParaRPr lang="ko-KR" altLang="en-US" sz="28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9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4. </a:t>
            </a:r>
            <a:r>
              <a:rPr lang="ko-KR" altLang="en-US" sz="5400" dirty="0"/>
              <a:t>스택</a:t>
            </a:r>
            <a:r>
              <a:rPr lang="en-US" altLang="ko-KR" sz="5400" dirty="0"/>
              <a:t> </a:t>
            </a:r>
            <a:r>
              <a:rPr lang="ko-KR" altLang="en-US" sz="5400" dirty="0"/>
              <a:t>핵심</a:t>
            </a:r>
            <a:r>
              <a:rPr lang="en-US" altLang="ko-KR" sz="5400" dirty="0"/>
              <a:t> </a:t>
            </a:r>
            <a:r>
              <a:rPr lang="ko-KR" altLang="en-US" sz="5400" dirty="0"/>
              <a:t>예제 </a:t>
            </a:r>
            <a:r>
              <a:rPr lang="ko-KR" altLang="en-US" sz="5400" dirty="0" err="1"/>
              <a:t>풀어보기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3200" dirty="0"/>
              <a:t>      (</a:t>
            </a:r>
            <a:r>
              <a:rPr lang="ko-KR" altLang="en-US" sz="3200" dirty="0"/>
              <a:t>백준 알고리즘 </a:t>
            </a:r>
            <a:r>
              <a:rPr lang="en-US" altLang="ko-KR" sz="3200" dirty="0"/>
              <a:t>1874</a:t>
            </a:r>
            <a:r>
              <a:rPr lang="ko-KR" altLang="en-US" sz="3200" dirty="0"/>
              <a:t>번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18DCD-0434-1FA7-0871-733663DDA8F1}"/>
              </a:ext>
            </a:extLst>
          </p:cNvPr>
          <p:cNvSpPr txBox="1"/>
          <p:nvPr/>
        </p:nvSpPr>
        <p:spPr>
          <a:xfrm>
            <a:off x="2961314" y="4353886"/>
            <a:ext cx="394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https://www.acmicpc.net/problem/1874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7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1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3" name="Rectangle 56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5F2B9C1-8D9D-8C7F-CBA8-DF8BAEFCD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33" y="965201"/>
            <a:ext cx="9083134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767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문제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C2BF5-879A-6A24-FEB7-D7710ABCC559}"/>
              </a:ext>
            </a:extLst>
          </p:cNvPr>
          <p:cNvSpPr txBox="1"/>
          <p:nvPr/>
        </p:nvSpPr>
        <p:spPr>
          <a:xfrm>
            <a:off x="1456634" y="2161818"/>
            <a:ext cx="7470699" cy="12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스택의 원리를 정확하게 알고 있는지를 묻는 문제입니다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문제는 스택의 </a:t>
            </a:r>
            <a:r>
              <a:rPr lang="en-US" altLang="ko-KR" dirty="0"/>
              <a:t>pop, push </a:t>
            </a:r>
            <a:r>
              <a:rPr lang="ko-KR" altLang="en-US" dirty="0"/>
              <a:t>연산과 </a:t>
            </a:r>
            <a:r>
              <a:rPr lang="ko-KR" altLang="en-US" dirty="0" err="1"/>
              <a:t>후입선출</a:t>
            </a:r>
            <a:r>
              <a:rPr lang="ko-KR" altLang="en-US" dirty="0"/>
              <a:t> 개념을 이해하고 있다면 </a:t>
            </a:r>
            <a:br>
              <a:rPr lang="en-US" altLang="ko-KR" dirty="0"/>
            </a:br>
            <a:r>
              <a:rPr lang="ko-KR" altLang="en-US" dirty="0"/>
              <a:t>쉽게 풀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3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1159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예제 입출력 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15CC7-2E2D-F5D9-61E8-C6967B8ADB1A}"/>
              </a:ext>
            </a:extLst>
          </p:cNvPr>
          <p:cNvSpPr txBox="1"/>
          <p:nvPr/>
        </p:nvSpPr>
        <p:spPr>
          <a:xfrm>
            <a:off x="1356989" y="1601855"/>
            <a:ext cx="9248045" cy="420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문제는 </a:t>
            </a:r>
            <a:r>
              <a:rPr lang="en-US" altLang="ko-KR" dirty="0"/>
              <a:t>1</a:t>
            </a:r>
            <a:r>
              <a:rPr lang="ko-KR" altLang="en-US" dirty="0"/>
              <a:t>부터 자연수를 증가시키면서 입력으로 주어진 숫자와 비교하여 증가시킨</a:t>
            </a:r>
            <a:br>
              <a:rPr lang="en-US" altLang="ko-KR" dirty="0"/>
            </a:br>
            <a:r>
              <a:rPr lang="ko-KR" altLang="en-US" dirty="0"/>
              <a:t>자연수를 스택에 추가하거나 빼는 방식으로 풉니다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수열 값 </a:t>
            </a:r>
            <a:r>
              <a:rPr lang="en-US" altLang="ko-KR" dirty="0"/>
              <a:t>&gt;= </a:t>
            </a:r>
            <a:r>
              <a:rPr lang="ko-KR" altLang="en-US" dirty="0"/>
              <a:t>자연수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현재 수열 값이 자연수보다 크거나 같을 때까지 자연수를 </a:t>
            </a:r>
            <a:r>
              <a:rPr lang="en-US" altLang="ko-KR" dirty="0"/>
              <a:t>1</a:t>
            </a:r>
            <a:r>
              <a:rPr lang="ko-KR" altLang="en-US" dirty="0"/>
              <a:t>씩 증가시키며 자연수를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스택에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push</a:t>
            </a:r>
            <a:r>
              <a:rPr lang="ko-KR" altLang="en-US" dirty="0"/>
              <a:t>가 끝나면 마지막에 </a:t>
            </a:r>
            <a:r>
              <a:rPr lang="en-US" altLang="ko-KR" dirty="0"/>
              <a:t>pop</a:t>
            </a:r>
            <a:r>
              <a:rPr lang="ko-KR" altLang="en-US" dirty="0"/>
              <a:t>하여 해당 수를 출력한다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수열 값 </a:t>
            </a:r>
            <a:r>
              <a:rPr lang="en-US" altLang="ko-KR" dirty="0"/>
              <a:t>&lt; </a:t>
            </a:r>
            <a:r>
              <a:rPr lang="ko-KR" altLang="en-US" dirty="0"/>
              <a:t>자연수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현재 수열 값보다 자연수가 크다면 </a:t>
            </a:r>
            <a:r>
              <a:rPr lang="en-US" altLang="ko-KR" dirty="0"/>
              <a:t>pop</a:t>
            </a:r>
            <a:r>
              <a:rPr lang="ko-KR" altLang="en-US" dirty="0"/>
              <a:t>으로 스택에 있는 값을 꺼낸다</a:t>
            </a:r>
            <a:r>
              <a:rPr lang="en-US" altLang="ko-KR" dirty="0"/>
              <a:t>. </a:t>
            </a:r>
            <a:r>
              <a:rPr lang="ko-KR" altLang="en-US" dirty="0"/>
              <a:t>꺼낸 값이 현재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수열 값이거나 아닐 수 있다</a:t>
            </a:r>
            <a:r>
              <a:rPr lang="en-US" altLang="ko-KR" dirty="0"/>
              <a:t>. </a:t>
            </a:r>
            <a:r>
              <a:rPr lang="ko-KR" altLang="en-US" dirty="0"/>
              <a:t>만약 아니라면 </a:t>
            </a:r>
            <a:r>
              <a:rPr lang="ko-KR" altLang="en-US" dirty="0" err="1"/>
              <a:t>후입선출</a:t>
            </a:r>
            <a:r>
              <a:rPr lang="ko-KR" altLang="en-US" dirty="0"/>
              <a:t> 원리에 따라 수열을 표현할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수 없으므로 </a:t>
            </a:r>
            <a:r>
              <a:rPr lang="en-US" altLang="ko-KR" dirty="0"/>
              <a:t>NO</a:t>
            </a:r>
            <a:r>
              <a:rPr lang="ko-KR" altLang="en-US" dirty="0"/>
              <a:t>를 출력한 후 문제를 종료한다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074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9652FC-DD96-0041-23F3-0D9D1AA12669}"/>
              </a:ext>
            </a:extLst>
          </p:cNvPr>
          <p:cNvSpPr/>
          <p:nvPr/>
        </p:nvSpPr>
        <p:spPr>
          <a:xfrm>
            <a:off x="2231473" y="2248251"/>
            <a:ext cx="1325459" cy="2801922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BB55DF-ACFD-0CD6-2D79-CA6D946CF449}"/>
              </a:ext>
            </a:extLst>
          </p:cNvPr>
          <p:cNvCxnSpPr>
            <a:cxnSpLocks/>
          </p:cNvCxnSpPr>
          <p:nvPr/>
        </p:nvCxnSpPr>
        <p:spPr>
          <a:xfrm flipV="1">
            <a:off x="2231473" y="1367406"/>
            <a:ext cx="0" cy="8808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369AD1-BCC8-EECA-839A-8573B8952DE2}"/>
              </a:ext>
            </a:extLst>
          </p:cNvPr>
          <p:cNvCxnSpPr>
            <a:cxnSpLocks/>
          </p:cNvCxnSpPr>
          <p:nvPr/>
        </p:nvCxnSpPr>
        <p:spPr>
          <a:xfrm>
            <a:off x="2231473" y="2975996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144494-021C-1310-D107-50D34AB1C6C5}"/>
              </a:ext>
            </a:extLst>
          </p:cNvPr>
          <p:cNvCxnSpPr>
            <a:cxnSpLocks/>
          </p:cNvCxnSpPr>
          <p:nvPr/>
        </p:nvCxnSpPr>
        <p:spPr>
          <a:xfrm>
            <a:off x="2231473" y="3664593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25D4AEA-91FF-8367-508A-064DB1C63DCD}"/>
              </a:ext>
            </a:extLst>
          </p:cNvPr>
          <p:cNvCxnSpPr>
            <a:cxnSpLocks/>
          </p:cNvCxnSpPr>
          <p:nvPr/>
        </p:nvCxnSpPr>
        <p:spPr>
          <a:xfrm>
            <a:off x="2231473" y="4353188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4E3D6A-BD7A-4818-5001-E375DE994E68}"/>
              </a:ext>
            </a:extLst>
          </p:cNvPr>
          <p:cNvSpPr txBox="1"/>
          <p:nvPr/>
        </p:nvSpPr>
        <p:spPr>
          <a:xfrm>
            <a:off x="2591403" y="4421197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2AFB99-2FA5-1956-65E4-A4757AC997E4}"/>
              </a:ext>
            </a:extLst>
          </p:cNvPr>
          <p:cNvSpPr txBox="1"/>
          <p:nvPr/>
        </p:nvSpPr>
        <p:spPr>
          <a:xfrm>
            <a:off x="2591403" y="3761960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0A8BD-9741-A5C2-8E2F-58308592D8A7}"/>
              </a:ext>
            </a:extLst>
          </p:cNvPr>
          <p:cNvSpPr txBox="1"/>
          <p:nvPr/>
        </p:nvSpPr>
        <p:spPr>
          <a:xfrm>
            <a:off x="2591403" y="3073363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FE0B6-EE06-8CB4-7B8C-9428326FE106}"/>
              </a:ext>
            </a:extLst>
          </p:cNvPr>
          <p:cNvSpPr txBox="1"/>
          <p:nvPr/>
        </p:nvSpPr>
        <p:spPr>
          <a:xfrm>
            <a:off x="2591403" y="2355410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82A8DC-4EE1-1231-191D-3ECC718A9A66}"/>
              </a:ext>
            </a:extLst>
          </p:cNvPr>
          <p:cNvSpPr txBox="1"/>
          <p:nvPr/>
        </p:nvSpPr>
        <p:spPr>
          <a:xfrm>
            <a:off x="4682454" y="1786280"/>
            <a:ext cx="4553825" cy="21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첫 </a:t>
            </a:r>
            <a:r>
              <a:rPr lang="ko-KR" altLang="en-US" dirty="0" err="1">
                <a:latin typeface="+mj-ea"/>
                <a:ea typeface="+mj-ea"/>
              </a:rPr>
              <a:t>수열값이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이므로 자연수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부터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까지 가는 동안 계속 작거나 같으므로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번 </a:t>
            </a:r>
            <a:r>
              <a:rPr lang="en-US" altLang="ko-KR" dirty="0">
                <a:latin typeface="+mj-ea"/>
                <a:ea typeface="+mj-ea"/>
              </a:rPr>
              <a:t>push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결과</a:t>
            </a:r>
            <a:r>
              <a:rPr lang="en-US" altLang="ko-KR" dirty="0">
                <a:latin typeface="+mj-ea"/>
                <a:ea typeface="+mj-ea"/>
              </a:rPr>
              <a:t>: + + + +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B736741-EED6-5A87-DF7E-EC073494C23F}"/>
              </a:ext>
            </a:extLst>
          </p:cNvPr>
          <p:cNvCxnSpPr>
            <a:cxnSpLocks/>
          </p:cNvCxnSpPr>
          <p:nvPr/>
        </p:nvCxnSpPr>
        <p:spPr>
          <a:xfrm flipV="1">
            <a:off x="3558332" y="1367406"/>
            <a:ext cx="0" cy="8808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7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스택</a:t>
            </a:r>
            <a:r>
              <a:rPr lang="en-US" altLang="ko-KR" sz="5400" dirty="0"/>
              <a:t>(Stack)</a:t>
            </a:r>
            <a:r>
              <a:rPr lang="ko-KR" altLang="en-US" sz="5400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69736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9652FC-DD96-0041-23F3-0D9D1AA12669}"/>
              </a:ext>
            </a:extLst>
          </p:cNvPr>
          <p:cNvSpPr/>
          <p:nvPr/>
        </p:nvSpPr>
        <p:spPr>
          <a:xfrm>
            <a:off x="2231473" y="3703743"/>
            <a:ext cx="1325459" cy="1346429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BB55DF-ACFD-0CD6-2D79-CA6D946CF449}"/>
              </a:ext>
            </a:extLst>
          </p:cNvPr>
          <p:cNvCxnSpPr>
            <a:cxnSpLocks/>
          </p:cNvCxnSpPr>
          <p:nvPr/>
        </p:nvCxnSpPr>
        <p:spPr>
          <a:xfrm flipV="1">
            <a:off x="2231473" y="1367406"/>
            <a:ext cx="0" cy="2336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25D4AEA-91FF-8367-508A-064DB1C63DCD}"/>
              </a:ext>
            </a:extLst>
          </p:cNvPr>
          <p:cNvCxnSpPr>
            <a:cxnSpLocks/>
          </p:cNvCxnSpPr>
          <p:nvPr/>
        </p:nvCxnSpPr>
        <p:spPr>
          <a:xfrm>
            <a:off x="2231473" y="4353188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4E3D6A-BD7A-4818-5001-E375DE994E68}"/>
              </a:ext>
            </a:extLst>
          </p:cNvPr>
          <p:cNvSpPr txBox="1"/>
          <p:nvPr/>
        </p:nvSpPr>
        <p:spPr>
          <a:xfrm>
            <a:off x="2591403" y="4421197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2AFB99-2FA5-1956-65E4-A4757AC997E4}"/>
              </a:ext>
            </a:extLst>
          </p:cNvPr>
          <p:cNvSpPr txBox="1"/>
          <p:nvPr/>
        </p:nvSpPr>
        <p:spPr>
          <a:xfrm>
            <a:off x="2591403" y="3761960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82A8DC-4EE1-1231-191D-3ECC718A9A66}"/>
              </a:ext>
            </a:extLst>
          </p:cNvPr>
          <p:cNvSpPr txBox="1"/>
          <p:nvPr/>
        </p:nvSpPr>
        <p:spPr>
          <a:xfrm>
            <a:off x="4732788" y="1367406"/>
            <a:ext cx="4553825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다음 자연수는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이므로 현재 </a:t>
            </a:r>
            <a:r>
              <a:rPr lang="ko-KR" altLang="en-US" dirty="0" err="1">
                <a:latin typeface="+mj-ea"/>
                <a:ea typeface="+mj-ea"/>
              </a:rPr>
              <a:t>수열값보다</a:t>
            </a:r>
            <a:r>
              <a:rPr lang="ko-KR" altLang="en-US" dirty="0">
                <a:latin typeface="+mj-ea"/>
                <a:ea typeface="+mj-ea"/>
              </a:rPr>
              <a:t> 크기 때문에 </a:t>
            </a:r>
            <a:r>
              <a:rPr lang="en-US" altLang="ko-KR" dirty="0">
                <a:latin typeface="+mj-ea"/>
                <a:ea typeface="+mj-ea"/>
              </a:rPr>
              <a:t>pop</a:t>
            </a:r>
            <a:r>
              <a:rPr lang="ko-KR" altLang="en-US" dirty="0">
                <a:latin typeface="+mj-ea"/>
                <a:ea typeface="+mj-ea"/>
              </a:rPr>
              <a:t>을 수행하여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를 빼낸다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그 다음 </a:t>
            </a:r>
            <a:r>
              <a:rPr lang="ko-KR" altLang="en-US" dirty="0" err="1">
                <a:latin typeface="+mj-ea"/>
                <a:ea typeface="+mj-ea"/>
              </a:rPr>
              <a:t>수열값은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이고 역시 자연수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보다 작으므로 </a:t>
            </a:r>
            <a:r>
              <a:rPr lang="en-US" altLang="ko-KR" dirty="0">
                <a:latin typeface="+mj-ea"/>
                <a:ea typeface="+mj-ea"/>
              </a:rPr>
              <a:t>pop</a:t>
            </a:r>
            <a:r>
              <a:rPr lang="ko-KR" altLang="en-US" dirty="0">
                <a:latin typeface="+mj-ea"/>
                <a:ea typeface="+mj-ea"/>
              </a:rPr>
              <a:t>을 수행하여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도 빼낸다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결과</a:t>
            </a:r>
            <a:r>
              <a:rPr lang="en-US" altLang="ko-KR" dirty="0">
                <a:latin typeface="+mj-ea"/>
                <a:ea typeface="+mj-ea"/>
              </a:rPr>
              <a:t>: + + + + - -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B736741-EED6-5A87-DF7E-EC073494C23F}"/>
              </a:ext>
            </a:extLst>
          </p:cNvPr>
          <p:cNvCxnSpPr>
            <a:cxnSpLocks/>
          </p:cNvCxnSpPr>
          <p:nvPr/>
        </p:nvCxnSpPr>
        <p:spPr>
          <a:xfrm flipV="1">
            <a:off x="3558332" y="1367406"/>
            <a:ext cx="0" cy="2336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3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9652FC-DD96-0041-23F3-0D9D1AA12669}"/>
              </a:ext>
            </a:extLst>
          </p:cNvPr>
          <p:cNvSpPr/>
          <p:nvPr/>
        </p:nvSpPr>
        <p:spPr>
          <a:xfrm>
            <a:off x="2231473" y="2248251"/>
            <a:ext cx="1325459" cy="2801922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BB55DF-ACFD-0CD6-2D79-CA6D946CF449}"/>
              </a:ext>
            </a:extLst>
          </p:cNvPr>
          <p:cNvCxnSpPr>
            <a:cxnSpLocks/>
          </p:cNvCxnSpPr>
          <p:nvPr/>
        </p:nvCxnSpPr>
        <p:spPr>
          <a:xfrm flipV="1">
            <a:off x="2231473" y="1367406"/>
            <a:ext cx="0" cy="8808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369AD1-BCC8-EECA-839A-8573B8952DE2}"/>
              </a:ext>
            </a:extLst>
          </p:cNvPr>
          <p:cNvCxnSpPr>
            <a:cxnSpLocks/>
          </p:cNvCxnSpPr>
          <p:nvPr/>
        </p:nvCxnSpPr>
        <p:spPr>
          <a:xfrm>
            <a:off x="2231473" y="2975996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144494-021C-1310-D107-50D34AB1C6C5}"/>
              </a:ext>
            </a:extLst>
          </p:cNvPr>
          <p:cNvCxnSpPr>
            <a:cxnSpLocks/>
          </p:cNvCxnSpPr>
          <p:nvPr/>
        </p:nvCxnSpPr>
        <p:spPr>
          <a:xfrm>
            <a:off x="2231473" y="3664593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25D4AEA-91FF-8367-508A-064DB1C63DCD}"/>
              </a:ext>
            </a:extLst>
          </p:cNvPr>
          <p:cNvCxnSpPr>
            <a:cxnSpLocks/>
          </p:cNvCxnSpPr>
          <p:nvPr/>
        </p:nvCxnSpPr>
        <p:spPr>
          <a:xfrm>
            <a:off x="2231473" y="4353188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4E3D6A-BD7A-4818-5001-E375DE994E68}"/>
              </a:ext>
            </a:extLst>
          </p:cNvPr>
          <p:cNvSpPr txBox="1"/>
          <p:nvPr/>
        </p:nvSpPr>
        <p:spPr>
          <a:xfrm>
            <a:off x="2591403" y="4421197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2AFB99-2FA5-1956-65E4-A4757AC997E4}"/>
              </a:ext>
            </a:extLst>
          </p:cNvPr>
          <p:cNvSpPr txBox="1"/>
          <p:nvPr/>
        </p:nvSpPr>
        <p:spPr>
          <a:xfrm>
            <a:off x="2591403" y="3761960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0A8BD-9741-A5C2-8E2F-58308592D8A7}"/>
              </a:ext>
            </a:extLst>
          </p:cNvPr>
          <p:cNvSpPr txBox="1"/>
          <p:nvPr/>
        </p:nvSpPr>
        <p:spPr>
          <a:xfrm>
            <a:off x="2591403" y="3073363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5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FE0B6-EE06-8CB4-7B8C-9428326FE106}"/>
              </a:ext>
            </a:extLst>
          </p:cNvPr>
          <p:cNvSpPr txBox="1"/>
          <p:nvPr/>
        </p:nvSpPr>
        <p:spPr>
          <a:xfrm>
            <a:off x="2591403" y="2355410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6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82A8DC-4EE1-1231-191D-3ECC718A9A66}"/>
              </a:ext>
            </a:extLst>
          </p:cNvPr>
          <p:cNvSpPr txBox="1"/>
          <p:nvPr/>
        </p:nvSpPr>
        <p:spPr>
          <a:xfrm>
            <a:off x="4682454" y="1786280"/>
            <a:ext cx="455382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다음 </a:t>
            </a:r>
            <a:r>
              <a:rPr lang="ko-KR" altLang="en-US" dirty="0" err="1">
                <a:latin typeface="+mj-ea"/>
                <a:ea typeface="+mj-ea"/>
              </a:rPr>
              <a:t>수열값은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이고 현재 자연수는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이므로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를 </a:t>
            </a:r>
            <a:r>
              <a:rPr lang="en-US" altLang="ko-KR" dirty="0">
                <a:latin typeface="+mj-ea"/>
                <a:ea typeface="+mj-ea"/>
              </a:rPr>
              <a:t>push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다음 자연수는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이고 </a:t>
            </a:r>
            <a:r>
              <a:rPr lang="ko-KR" altLang="en-US" dirty="0" err="1">
                <a:latin typeface="+mj-ea"/>
                <a:ea typeface="+mj-ea"/>
              </a:rPr>
              <a:t>수열값은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이므로 같기 때문에 역시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도 </a:t>
            </a:r>
            <a:r>
              <a:rPr lang="en-US" altLang="ko-KR" dirty="0">
                <a:latin typeface="+mj-ea"/>
                <a:ea typeface="+mj-ea"/>
              </a:rPr>
              <a:t>push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결과</a:t>
            </a:r>
            <a:r>
              <a:rPr lang="en-US" altLang="ko-KR" dirty="0">
                <a:latin typeface="+mj-ea"/>
                <a:ea typeface="+mj-ea"/>
              </a:rPr>
              <a:t>: + + + + - - + +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B736741-EED6-5A87-DF7E-EC073494C23F}"/>
              </a:ext>
            </a:extLst>
          </p:cNvPr>
          <p:cNvCxnSpPr>
            <a:cxnSpLocks/>
          </p:cNvCxnSpPr>
          <p:nvPr/>
        </p:nvCxnSpPr>
        <p:spPr>
          <a:xfrm flipV="1">
            <a:off x="3558332" y="1367406"/>
            <a:ext cx="0" cy="8808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9652FC-DD96-0041-23F3-0D9D1AA12669}"/>
              </a:ext>
            </a:extLst>
          </p:cNvPr>
          <p:cNvSpPr/>
          <p:nvPr/>
        </p:nvSpPr>
        <p:spPr>
          <a:xfrm>
            <a:off x="2231473" y="2994869"/>
            <a:ext cx="1325459" cy="2055303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BB55DF-ACFD-0CD6-2D79-CA6D946CF449}"/>
              </a:ext>
            </a:extLst>
          </p:cNvPr>
          <p:cNvCxnSpPr>
            <a:cxnSpLocks/>
          </p:cNvCxnSpPr>
          <p:nvPr/>
        </p:nvCxnSpPr>
        <p:spPr>
          <a:xfrm flipV="1">
            <a:off x="2231473" y="1367406"/>
            <a:ext cx="0" cy="16274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144494-021C-1310-D107-50D34AB1C6C5}"/>
              </a:ext>
            </a:extLst>
          </p:cNvPr>
          <p:cNvCxnSpPr>
            <a:cxnSpLocks/>
          </p:cNvCxnSpPr>
          <p:nvPr/>
        </p:nvCxnSpPr>
        <p:spPr>
          <a:xfrm>
            <a:off x="2231473" y="3664593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25D4AEA-91FF-8367-508A-064DB1C63DCD}"/>
              </a:ext>
            </a:extLst>
          </p:cNvPr>
          <p:cNvCxnSpPr>
            <a:cxnSpLocks/>
          </p:cNvCxnSpPr>
          <p:nvPr/>
        </p:nvCxnSpPr>
        <p:spPr>
          <a:xfrm>
            <a:off x="2231473" y="4353188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4E3D6A-BD7A-4818-5001-E375DE994E68}"/>
              </a:ext>
            </a:extLst>
          </p:cNvPr>
          <p:cNvSpPr txBox="1"/>
          <p:nvPr/>
        </p:nvSpPr>
        <p:spPr>
          <a:xfrm>
            <a:off x="2591403" y="4421197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2AFB99-2FA5-1956-65E4-A4757AC997E4}"/>
              </a:ext>
            </a:extLst>
          </p:cNvPr>
          <p:cNvSpPr txBox="1"/>
          <p:nvPr/>
        </p:nvSpPr>
        <p:spPr>
          <a:xfrm>
            <a:off x="2591403" y="3761960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0A8BD-9741-A5C2-8E2F-58308592D8A7}"/>
              </a:ext>
            </a:extLst>
          </p:cNvPr>
          <p:cNvSpPr txBox="1"/>
          <p:nvPr/>
        </p:nvSpPr>
        <p:spPr>
          <a:xfrm>
            <a:off x="2591403" y="3073363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5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82A8DC-4EE1-1231-191D-3ECC718A9A66}"/>
              </a:ext>
            </a:extLst>
          </p:cNvPr>
          <p:cNvSpPr txBox="1"/>
          <p:nvPr/>
        </p:nvSpPr>
        <p:spPr>
          <a:xfrm>
            <a:off x="4682454" y="1786280"/>
            <a:ext cx="455382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다음 자연수는 </a:t>
            </a: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ko-KR" altLang="en-US" dirty="0">
                <a:latin typeface="+mj-ea"/>
                <a:ea typeface="+mj-ea"/>
              </a:rPr>
              <a:t>이고 </a:t>
            </a:r>
            <a:r>
              <a:rPr lang="ko-KR" altLang="en-US" dirty="0" err="1">
                <a:latin typeface="+mj-ea"/>
                <a:ea typeface="+mj-ea"/>
              </a:rPr>
              <a:t>수열값은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이라서 현재 </a:t>
            </a:r>
            <a:r>
              <a:rPr lang="ko-KR" altLang="en-US" dirty="0" err="1">
                <a:latin typeface="+mj-ea"/>
                <a:ea typeface="+mj-ea"/>
              </a:rPr>
              <a:t>수열값보다</a:t>
            </a:r>
            <a:r>
              <a:rPr lang="ko-KR" altLang="en-US" dirty="0">
                <a:latin typeface="+mj-ea"/>
                <a:ea typeface="+mj-ea"/>
              </a:rPr>
              <a:t> 크므로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en-US" altLang="ko-KR" dirty="0">
                <a:latin typeface="+mj-ea"/>
                <a:ea typeface="+mj-ea"/>
              </a:rPr>
              <a:t>pop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결과</a:t>
            </a:r>
            <a:r>
              <a:rPr lang="en-US" altLang="ko-KR" dirty="0">
                <a:latin typeface="+mj-ea"/>
                <a:ea typeface="+mj-ea"/>
              </a:rPr>
              <a:t>: + + + + - - + + -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B736741-EED6-5A87-DF7E-EC073494C23F}"/>
              </a:ext>
            </a:extLst>
          </p:cNvPr>
          <p:cNvCxnSpPr>
            <a:cxnSpLocks/>
          </p:cNvCxnSpPr>
          <p:nvPr/>
        </p:nvCxnSpPr>
        <p:spPr>
          <a:xfrm flipV="1">
            <a:off x="3556932" y="1367406"/>
            <a:ext cx="1400" cy="16274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06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9652FC-DD96-0041-23F3-0D9D1AA12669}"/>
              </a:ext>
            </a:extLst>
          </p:cNvPr>
          <p:cNvSpPr/>
          <p:nvPr/>
        </p:nvSpPr>
        <p:spPr>
          <a:xfrm>
            <a:off x="2231473" y="1535185"/>
            <a:ext cx="1325459" cy="3514988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BB55DF-ACFD-0CD6-2D79-CA6D946CF449}"/>
              </a:ext>
            </a:extLst>
          </p:cNvPr>
          <p:cNvCxnSpPr>
            <a:cxnSpLocks/>
          </p:cNvCxnSpPr>
          <p:nvPr/>
        </p:nvCxnSpPr>
        <p:spPr>
          <a:xfrm flipV="1">
            <a:off x="2231473" y="1124125"/>
            <a:ext cx="0" cy="11241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369AD1-BCC8-EECA-839A-8573B8952DE2}"/>
              </a:ext>
            </a:extLst>
          </p:cNvPr>
          <p:cNvCxnSpPr>
            <a:cxnSpLocks/>
          </p:cNvCxnSpPr>
          <p:nvPr/>
        </p:nvCxnSpPr>
        <p:spPr>
          <a:xfrm>
            <a:off x="2231473" y="2975996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144494-021C-1310-D107-50D34AB1C6C5}"/>
              </a:ext>
            </a:extLst>
          </p:cNvPr>
          <p:cNvCxnSpPr>
            <a:cxnSpLocks/>
          </p:cNvCxnSpPr>
          <p:nvPr/>
        </p:nvCxnSpPr>
        <p:spPr>
          <a:xfrm>
            <a:off x="2231473" y="3664593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25D4AEA-91FF-8367-508A-064DB1C63DCD}"/>
              </a:ext>
            </a:extLst>
          </p:cNvPr>
          <p:cNvCxnSpPr>
            <a:cxnSpLocks/>
          </p:cNvCxnSpPr>
          <p:nvPr/>
        </p:nvCxnSpPr>
        <p:spPr>
          <a:xfrm>
            <a:off x="2231473" y="4353188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4E3D6A-BD7A-4818-5001-E375DE994E68}"/>
              </a:ext>
            </a:extLst>
          </p:cNvPr>
          <p:cNvSpPr txBox="1"/>
          <p:nvPr/>
        </p:nvSpPr>
        <p:spPr>
          <a:xfrm>
            <a:off x="2591403" y="4421197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2AFB99-2FA5-1956-65E4-A4757AC997E4}"/>
              </a:ext>
            </a:extLst>
          </p:cNvPr>
          <p:cNvSpPr txBox="1"/>
          <p:nvPr/>
        </p:nvSpPr>
        <p:spPr>
          <a:xfrm>
            <a:off x="2591403" y="3761960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0A8BD-9741-A5C2-8E2F-58308592D8A7}"/>
              </a:ext>
            </a:extLst>
          </p:cNvPr>
          <p:cNvSpPr txBox="1"/>
          <p:nvPr/>
        </p:nvSpPr>
        <p:spPr>
          <a:xfrm>
            <a:off x="2591403" y="3073363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5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FE0B6-EE06-8CB4-7B8C-9428326FE106}"/>
              </a:ext>
            </a:extLst>
          </p:cNvPr>
          <p:cNvSpPr txBox="1"/>
          <p:nvPr/>
        </p:nvSpPr>
        <p:spPr>
          <a:xfrm>
            <a:off x="2591403" y="2355410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7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82A8DC-4EE1-1231-191D-3ECC718A9A66}"/>
              </a:ext>
            </a:extLst>
          </p:cNvPr>
          <p:cNvSpPr txBox="1"/>
          <p:nvPr/>
        </p:nvSpPr>
        <p:spPr>
          <a:xfrm>
            <a:off x="4682454" y="1786280"/>
            <a:ext cx="455382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다음 자연수는 </a:t>
            </a: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ko-KR" altLang="en-US" dirty="0">
                <a:latin typeface="+mj-ea"/>
                <a:ea typeface="+mj-ea"/>
              </a:rPr>
              <a:t>이고 다음 </a:t>
            </a:r>
            <a:r>
              <a:rPr lang="ko-KR" altLang="en-US" dirty="0" err="1">
                <a:latin typeface="+mj-ea"/>
                <a:ea typeface="+mj-ea"/>
              </a:rPr>
              <a:t>수열값은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이므로 </a:t>
            </a: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en-US" altLang="ko-KR" dirty="0">
                <a:latin typeface="+mj-ea"/>
                <a:ea typeface="+mj-ea"/>
              </a:rPr>
              <a:t>push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다음 자연수는 </a:t>
            </a:r>
            <a:r>
              <a:rPr lang="en-US" altLang="ko-KR" dirty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이고 </a:t>
            </a:r>
            <a:r>
              <a:rPr lang="ko-KR" altLang="en-US" dirty="0" err="1">
                <a:latin typeface="+mj-ea"/>
                <a:ea typeface="+mj-ea"/>
              </a:rPr>
              <a:t>수열값은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이므로 같기 때문에 역시 </a:t>
            </a:r>
            <a:r>
              <a:rPr lang="en-US" altLang="ko-KR" dirty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도 </a:t>
            </a:r>
            <a:r>
              <a:rPr lang="en-US" altLang="ko-KR" dirty="0">
                <a:latin typeface="+mj-ea"/>
                <a:ea typeface="+mj-ea"/>
              </a:rPr>
              <a:t>push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결과</a:t>
            </a:r>
            <a:r>
              <a:rPr lang="en-US" altLang="ko-KR" dirty="0">
                <a:latin typeface="+mj-ea"/>
                <a:ea typeface="+mj-ea"/>
              </a:rPr>
              <a:t>: + + + + - - + + - + +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B736741-EED6-5A87-DF7E-EC073494C23F}"/>
              </a:ext>
            </a:extLst>
          </p:cNvPr>
          <p:cNvCxnSpPr>
            <a:cxnSpLocks/>
          </p:cNvCxnSpPr>
          <p:nvPr/>
        </p:nvCxnSpPr>
        <p:spPr>
          <a:xfrm flipV="1">
            <a:off x="3558332" y="1124125"/>
            <a:ext cx="0" cy="11241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72F766-4A31-6547-B4C1-23199702E3EC}"/>
              </a:ext>
            </a:extLst>
          </p:cNvPr>
          <p:cNvCxnSpPr>
            <a:cxnSpLocks/>
          </p:cNvCxnSpPr>
          <p:nvPr/>
        </p:nvCxnSpPr>
        <p:spPr>
          <a:xfrm>
            <a:off x="2231473" y="2248250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BB61EB-004F-F01E-2213-181048FF5220}"/>
              </a:ext>
            </a:extLst>
          </p:cNvPr>
          <p:cNvSpPr txBox="1"/>
          <p:nvPr/>
        </p:nvSpPr>
        <p:spPr>
          <a:xfrm>
            <a:off x="2591403" y="1633455"/>
            <a:ext cx="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8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87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BB55DF-ACFD-0CD6-2D79-CA6D946CF449}"/>
              </a:ext>
            </a:extLst>
          </p:cNvPr>
          <p:cNvCxnSpPr>
            <a:cxnSpLocks/>
          </p:cNvCxnSpPr>
          <p:nvPr/>
        </p:nvCxnSpPr>
        <p:spPr>
          <a:xfrm flipV="1">
            <a:off x="2231473" y="1124125"/>
            <a:ext cx="0" cy="38181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369AD1-BCC8-EECA-839A-8573B8952DE2}"/>
              </a:ext>
            </a:extLst>
          </p:cNvPr>
          <p:cNvCxnSpPr>
            <a:cxnSpLocks/>
          </p:cNvCxnSpPr>
          <p:nvPr/>
        </p:nvCxnSpPr>
        <p:spPr>
          <a:xfrm>
            <a:off x="2231473" y="4942321"/>
            <a:ext cx="132545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82A8DC-4EE1-1231-191D-3ECC718A9A66}"/>
              </a:ext>
            </a:extLst>
          </p:cNvPr>
          <p:cNvSpPr txBox="1"/>
          <p:nvPr/>
        </p:nvSpPr>
        <p:spPr>
          <a:xfrm>
            <a:off x="4682454" y="1786280"/>
            <a:ext cx="455382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다음 자연수는 </a:t>
            </a:r>
            <a:r>
              <a:rPr lang="en-US" altLang="ko-KR" dirty="0">
                <a:latin typeface="+mj-ea"/>
                <a:ea typeface="+mj-ea"/>
              </a:rPr>
              <a:t>9</a:t>
            </a:r>
            <a:r>
              <a:rPr lang="ko-KR" altLang="en-US" dirty="0">
                <a:latin typeface="+mj-ea"/>
                <a:ea typeface="+mj-ea"/>
              </a:rPr>
              <a:t>이고 다음 </a:t>
            </a:r>
            <a:r>
              <a:rPr lang="ko-KR" altLang="en-US" dirty="0" err="1">
                <a:latin typeface="+mj-ea"/>
                <a:ea typeface="+mj-ea"/>
              </a:rPr>
              <a:t>수열값은</a:t>
            </a:r>
            <a:r>
              <a:rPr lang="ko-KR" altLang="en-US" dirty="0">
                <a:latin typeface="+mj-ea"/>
                <a:ea typeface="+mj-ea"/>
              </a:rPr>
              <a:t> 차례로 </a:t>
            </a:r>
            <a:r>
              <a:rPr lang="en-US" altLang="ko-KR" dirty="0">
                <a:latin typeface="+mj-ea"/>
                <a:ea typeface="+mj-ea"/>
              </a:rPr>
              <a:t>8, 7, 5, 2, 1 </a:t>
            </a:r>
            <a:r>
              <a:rPr lang="ko-KR" altLang="en-US" dirty="0">
                <a:latin typeface="+mj-ea"/>
                <a:ea typeface="+mj-ea"/>
              </a:rPr>
              <a:t>이므로 모두 자연수보다 작기 때문에 전부 </a:t>
            </a:r>
            <a:r>
              <a:rPr lang="en-US" altLang="ko-KR" dirty="0">
                <a:latin typeface="+mj-ea"/>
                <a:ea typeface="+mj-ea"/>
              </a:rPr>
              <a:t>pop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결과</a:t>
            </a:r>
            <a:r>
              <a:rPr lang="en-US" altLang="ko-KR" dirty="0">
                <a:latin typeface="+mj-ea"/>
                <a:ea typeface="+mj-ea"/>
              </a:rPr>
              <a:t>: + + + + - - + + - + + - - - - -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B736741-EED6-5A87-DF7E-EC073494C23F}"/>
              </a:ext>
            </a:extLst>
          </p:cNvPr>
          <p:cNvCxnSpPr>
            <a:cxnSpLocks/>
          </p:cNvCxnSpPr>
          <p:nvPr/>
        </p:nvCxnSpPr>
        <p:spPr>
          <a:xfrm flipV="1">
            <a:off x="3556932" y="1124125"/>
            <a:ext cx="1400" cy="38181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9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72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의사코드 작성하기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9056D7-E7A7-37A4-034F-1BA7291D585C}"/>
              </a:ext>
            </a:extLst>
          </p:cNvPr>
          <p:cNvSpPr/>
          <p:nvPr/>
        </p:nvSpPr>
        <p:spPr>
          <a:xfrm>
            <a:off x="2021748" y="1065401"/>
            <a:ext cx="7835316" cy="5293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3DCD3-739E-8B5E-2FA4-A0FF2C7A0631}"/>
              </a:ext>
            </a:extLst>
          </p:cNvPr>
          <p:cNvSpPr txBox="1"/>
          <p:nvPr/>
        </p:nvSpPr>
        <p:spPr>
          <a:xfrm>
            <a:off x="2910980" y="1220942"/>
            <a:ext cx="6056851" cy="51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N(</a:t>
            </a:r>
            <a:r>
              <a:rPr lang="ko-KR" altLang="en-US" sz="1100" dirty="0">
                <a:latin typeface="+mn-ea"/>
              </a:rPr>
              <a:t>수열 개수</a:t>
            </a:r>
            <a:r>
              <a:rPr lang="en-US" altLang="ko-KR" sz="1100" dirty="0">
                <a:latin typeface="+mn-ea"/>
              </a:rPr>
              <a:t>) </a:t>
            </a:r>
            <a:r>
              <a:rPr lang="ko-KR" altLang="en-US" sz="1100" dirty="0" err="1">
                <a:latin typeface="+mn-ea"/>
              </a:rPr>
              <a:t>입력받기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A[] (</a:t>
            </a:r>
            <a:r>
              <a:rPr lang="ko-KR" altLang="en-US" sz="1100" dirty="0">
                <a:latin typeface="+mn-ea"/>
              </a:rPr>
              <a:t>수열 배열 생성</a:t>
            </a:r>
            <a:r>
              <a:rPr lang="en-US" altLang="ko-KR" sz="11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입력 받아 수열 배열 채우기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Stack </a:t>
            </a:r>
            <a:r>
              <a:rPr lang="ko-KR" altLang="en-US" sz="1100" dirty="0">
                <a:latin typeface="+mn-ea"/>
              </a:rPr>
              <a:t>생성하기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결과 문자열 변수 </a:t>
            </a:r>
            <a:r>
              <a:rPr lang="en-US" altLang="ko-KR" sz="1100" dirty="0">
                <a:latin typeface="+mn-ea"/>
              </a:rPr>
              <a:t>S</a:t>
            </a:r>
            <a:r>
              <a:rPr lang="ko-KR" altLang="en-US" sz="1100" dirty="0">
                <a:latin typeface="+mn-ea"/>
              </a:rPr>
              <a:t> 선언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for ( N</a:t>
            </a:r>
            <a:r>
              <a:rPr lang="ko-KR" altLang="en-US" sz="1100" dirty="0">
                <a:latin typeface="+mn-ea"/>
              </a:rPr>
              <a:t>만큼 반복</a:t>
            </a:r>
            <a:r>
              <a:rPr lang="en-US" altLang="ko-KR" sz="1100" dirty="0">
                <a:latin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if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현재 수열 값 </a:t>
            </a:r>
            <a:r>
              <a:rPr lang="en-US" altLang="ko-KR" sz="1100" dirty="0">
                <a:latin typeface="+mn-ea"/>
              </a:rPr>
              <a:t>&gt;= </a:t>
            </a:r>
            <a:r>
              <a:rPr lang="ko-KR" altLang="en-US" sz="1100" dirty="0">
                <a:latin typeface="+mn-ea"/>
              </a:rPr>
              <a:t>현재 자연수</a:t>
            </a:r>
            <a:r>
              <a:rPr lang="en-US" altLang="ko-KR" sz="1100" dirty="0">
                <a:latin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  while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현재 수열 값 </a:t>
            </a:r>
            <a:r>
              <a:rPr lang="en-US" altLang="ko-KR" sz="1100" dirty="0">
                <a:latin typeface="+mn-ea"/>
              </a:rPr>
              <a:t>&gt;= </a:t>
            </a:r>
            <a:r>
              <a:rPr lang="ko-KR" altLang="en-US" sz="1100" dirty="0">
                <a:latin typeface="+mn-ea"/>
              </a:rPr>
              <a:t>현재 자연수</a:t>
            </a:r>
            <a:r>
              <a:rPr lang="en-US" altLang="ko-KR" sz="1100" dirty="0">
                <a:latin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     Stack</a:t>
            </a:r>
            <a:r>
              <a:rPr lang="ko-KR" altLang="en-US" sz="1100" dirty="0">
                <a:latin typeface="+mn-ea"/>
              </a:rPr>
              <a:t>에 </a:t>
            </a:r>
            <a:r>
              <a:rPr lang="en-US" altLang="ko-KR" sz="1100" dirty="0">
                <a:latin typeface="+mn-ea"/>
              </a:rPr>
              <a:t>push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     S</a:t>
            </a:r>
            <a:r>
              <a:rPr lang="ko-KR" altLang="en-US" sz="1100" dirty="0">
                <a:latin typeface="+mn-ea"/>
              </a:rPr>
              <a:t>에  </a:t>
            </a:r>
            <a:r>
              <a:rPr lang="en-US" altLang="ko-KR" sz="1100" dirty="0">
                <a:latin typeface="+mn-ea"/>
              </a:rPr>
              <a:t>+ </a:t>
            </a:r>
            <a:r>
              <a:rPr lang="ko-KR" altLang="en-US" sz="1100" dirty="0">
                <a:latin typeface="+mn-ea"/>
              </a:rPr>
              <a:t>기호 저장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  </a:t>
            </a:r>
            <a:r>
              <a:rPr lang="ko-KR" altLang="en-US" sz="1100" dirty="0">
                <a:latin typeface="+mn-ea"/>
              </a:rPr>
              <a:t>마지막 </a:t>
            </a:r>
            <a:r>
              <a:rPr lang="ko-KR" altLang="en-US" sz="1100" dirty="0" err="1">
                <a:latin typeface="+mn-ea"/>
              </a:rPr>
              <a:t>저장값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pop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  S</a:t>
            </a:r>
            <a:r>
              <a:rPr lang="ko-KR" altLang="en-US" sz="1100" dirty="0">
                <a:latin typeface="+mn-ea"/>
              </a:rPr>
              <a:t>에 </a:t>
            </a:r>
            <a:r>
              <a:rPr lang="en-US" altLang="ko-KR" sz="1100" dirty="0">
                <a:latin typeface="+mn-ea"/>
              </a:rPr>
              <a:t>– </a:t>
            </a:r>
            <a:r>
              <a:rPr lang="ko-KR" altLang="en-US" sz="1100" dirty="0">
                <a:latin typeface="+mn-ea"/>
              </a:rPr>
              <a:t>기호 저장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} else (</a:t>
            </a:r>
            <a:r>
              <a:rPr lang="ko-KR" altLang="en-US" sz="1100" dirty="0">
                <a:latin typeface="+mn-ea"/>
              </a:rPr>
              <a:t>현재 </a:t>
            </a:r>
            <a:r>
              <a:rPr lang="ko-KR" altLang="en-US" sz="1100" dirty="0" err="1">
                <a:latin typeface="+mn-ea"/>
              </a:rPr>
              <a:t>수열값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&lt; </a:t>
            </a:r>
            <a:r>
              <a:rPr lang="ko-KR" altLang="en-US" sz="1100" dirty="0">
                <a:latin typeface="+mn-ea"/>
              </a:rPr>
              <a:t>현재 자연수</a:t>
            </a:r>
            <a:r>
              <a:rPr lang="en-US" altLang="ko-KR" sz="1100" dirty="0">
                <a:latin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   </a:t>
            </a:r>
            <a:r>
              <a:rPr lang="ko-KR" altLang="en-US" sz="1100" dirty="0">
                <a:latin typeface="+mn-ea"/>
              </a:rPr>
              <a:t>스택에서 </a:t>
            </a:r>
            <a:r>
              <a:rPr lang="en-US" altLang="ko-KR" sz="1100" dirty="0">
                <a:latin typeface="+mn-ea"/>
              </a:rPr>
              <a:t>pop</a:t>
            </a:r>
            <a:r>
              <a:rPr lang="ko-KR" altLang="en-US" sz="1100" dirty="0">
                <a:latin typeface="+mn-ea"/>
              </a:rPr>
              <a:t>후에 </a:t>
            </a:r>
            <a:r>
              <a:rPr lang="en-US" altLang="ko-KR" sz="1100" dirty="0">
                <a:latin typeface="+mn-ea"/>
              </a:rPr>
              <a:t>S</a:t>
            </a:r>
            <a:r>
              <a:rPr lang="ko-KR" altLang="en-US" sz="1100" dirty="0">
                <a:latin typeface="+mn-ea"/>
              </a:rPr>
              <a:t>에 </a:t>
            </a:r>
            <a:r>
              <a:rPr lang="en-US" altLang="ko-KR" sz="1100" dirty="0">
                <a:latin typeface="+mn-ea"/>
              </a:rPr>
              <a:t>– </a:t>
            </a:r>
            <a:r>
              <a:rPr lang="ko-KR" altLang="en-US" sz="1100" dirty="0">
                <a:latin typeface="+mn-ea"/>
              </a:rPr>
              <a:t>기호저장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   if (pop</a:t>
            </a:r>
            <a:r>
              <a:rPr lang="ko-KR" altLang="en-US" sz="1100" dirty="0">
                <a:latin typeface="+mn-ea"/>
              </a:rPr>
              <a:t>한 숫자 </a:t>
            </a:r>
            <a:r>
              <a:rPr lang="en-US" altLang="ko-KR" sz="1100" dirty="0">
                <a:latin typeface="+mn-ea"/>
              </a:rPr>
              <a:t>&gt; </a:t>
            </a:r>
            <a:r>
              <a:rPr lang="ko-KR" altLang="en-US" sz="1100" dirty="0">
                <a:latin typeface="+mn-ea"/>
              </a:rPr>
              <a:t>현재 </a:t>
            </a:r>
            <a:r>
              <a:rPr lang="ko-KR" altLang="en-US" sz="1100" dirty="0" err="1">
                <a:latin typeface="+mn-ea"/>
              </a:rPr>
              <a:t>수열값</a:t>
            </a:r>
            <a:r>
              <a:rPr lang="en-US" altLang="ko-KR" sz="1100" dirty="0">
                <a:latin typeface="+mn-ea"/>
              </a:rPr>
              <a:t>) { NO </a:t>
            </a:r>
            <a:r>
              <a:rPr lang="ko-KR" altLang="en-US" sz="1100" dirty="0">
                <a:latin typeface="+mn-ea"/>
              </a:rPr>
              <a:t>출력 후 </a:t>
            </a:r>
            <a:r>
              <a:rPr lang="en-US" altLang="ko-KR" sz="1100" dirty="0">
                <a:latin typeface="+mn-ea"/>
              </a:rPr>
              <a:t>for</a:t>
            </a:r>
            <a:r>
              <a:rPr lang="ko-KR" altLang="en-US" sz="1100" dirty="0">
                <a:latin typeface="+mn-ea"/>
              </a:rPr>
              <a:t>문 강제종료 </a:t>
            </a:r>
            <a:r>
              <a:rPr lang="en-US" altLang="ko-KR" sz="1100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   else { S</a:t>
            </a:r>
            <a:r>
              <a:rPr lang="ko-KR" altLang="en-US" sz="1100" dirty="0">
                <a:latin typeface="+mn-ea"/>
              </a:rPr>
              <a:t>에 </a:t>
            </a:r>
            <a:r>
              <a:rPr lang="en-US" altLang="ko-KR" sz="1100" dirty="0">
                <a:latin typeface="+mn-ea"/>
              </a:rPr>
              <a:t>– </a:t>
            </a:r>
            <a:r>
              <a:rPr lang="ko-KR" altLang="en-US" sz="1100" dirty="0">
                <a:latin typeface="+mn-ea"/>
              </a:rPr>
              <a:t>기호 저장 </a:t>
            </a:r>
            <a:r>
              <a:rPr lang="en-US" altLang="ko-KR" sz="1100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if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NO</a:t>
            </a:r>
            <a:r>
              <a:rPr lang="ko-KR" altLang="en-US" sz="1100" dirty="0">
                <a:latin typeface="+mn-ea"/>
              </a:rPr>
              <a:t>를 출력하지 않았다면</a:t>
            </a:r>
            <a:r>
              <a:rPr lang="en-US" altLang="ko-KR" sz="1100" dirty="0">
                <a:latin typeface="+mn-ea"/>
              </a:rPr>
              <a:t>) {  S </a:t>
            </a:r>
            <a:r>
              <a:rPr lang="ko-KR" altLang="en-US" sz="1100" dirty="0">
                <a:latin typeface="+mn-ea"/>
              </a:rPr>
              <a:t>출력하기 </a:t>
            </a:r>
            <a:r>
              <a:rPr lang="en-US" altLang="ko-KR" sz="1100" dirty="0">
                <a:latin typeface="+mn-ea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}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141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5. </a:t>
            </a:r>
            <a:r>
              <a:rPr lang="ko-KR" altLang="en-US" sz="5400" dirty="0"/>
              <a:t>큐</a:t>
            </a:r>
            <a:r>
              <a:rPr lang="en-US" altLang="ko-KR" sz="5400" dirty="0"/>
              <a:t> </a:t>
            </a:r>
            <a:r>
              <a:rPr lang="ko-KR" altLang="en-US" sz="5400" dirty="0"/>
              <a:t>핵심</a:t>
            </a:r>
            <a:r>
              <a:rPr lang="en-US" altLang="ko-KR" sz="5400" dirty="0"/>
              <a:t> </a:t>
            </a:r>
            <a:r>
              <a:rPr lang="ko-KR" altLang="en-US" sz="5400" dirty="0"/>
              <a:t>예제 </a:t>
            </a:r>
            <a:r>
              <a:rPr lang="ko-KR" altLang="en-US" sz="5400" dirty="0" err="1"/>
              <a:t>풀어보기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3200" dirty="0"/>
              <a:t>      (</a:t>
            </a:r>
            <a:r>
              <a:rPr lang="ko-KR" altLang="en-US" sz="3200" dirty="0"/>
              <a:t>백준 알고리즘 </a:t>
            </a:r>
            <a:r>
              <a:rPr lang="en-US" altLang="ko-KR" sz="3200" dirty="0"/>
              <a:t>2164</a:t>
            </a:r>
            <a:r>
              <a:rPr lang="ko-KR" altLang="en-US" sz="3200" dirty="0"/>
              <a:t>번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18DCD-0434-1FA7-0871-733663DDA8F1}"/>
              </a:ext>
            </a:extLst>
          </p:cNvPr>
          <p:cNvSpPr txBox="1"/>
          <p:nvPr/>
        </p:nvSpPr>
        <p:spPr>
          <a:xfrm>
            <a:off x="2961314" y="4353886"/>
            <a:ext cx="394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https://www.acmicpc.net/problem/2164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93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6463A3-D345-75A0-BC14-6B797991C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419" y="965201"/>
            <a:ext cx="8607162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470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문제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C2BF5-879A-6A24-FEB7-D7710ABCC559}"/>
              </a:ext>
            </a:extLst>
          </p:cNvPr>
          <p:cNvSpPr txBox="1"/>
          <p:nvPr/>
        </p:nvSpPr>
        <p:spPr>
          <a:xfrm>
            <a:off x="1456634" y="2161818"/>
            <a:ext cx="8334333" cy="12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큐를 잘 이해하고 있는지를 묻는 문제입니다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가장 위의 카드를 가장 아래에 있는 카드 밑으로 옮기는 동작은 큐의 선입선출</a:t>
            </a:r>
            <a:br>
              <a:rPr lang="en-US" altLang="ko-KR" dirty="0"/>
            </a:br>
            <a:r>
              <a:rPr lang="ko-KR" altLang="en-US" dirty="0"/>
              <a:t>성질을 이용하면 쉽게 구현할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1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50BC8D1-0DAF-2194-BE57-0F2FB2CE2D6F}"/>
              </a:ext>
            </a:extLst>
          </p:cNvPr>
          <p:cNvSpPr/>
          <p:nvPr/>
        </p:nvSpPr>
        <p:spPr>
          <a:xfrm>
            <a:off x="2801923" y="1602297"/>
            <a:ext cx="6350466" cy="71306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5B92DA-D151-3482-1FCF-12C7EC6325A7}"/>
              </a:ext>
            </a:extLst>
          </p:cNvPr>
          <p:cNvCxnSpPr/>
          <p:nvPr/>
        </p:nvCxnSpPr>
        <p:spPr>
          <a:xfrm flipH="1">
            <a:off x="1837189" y="1602297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03694FB-9E54-906D-5A41-279208BEBBC4}"/>
              </a:ext>
            </a:extLst>
          </p:cNvPr>
          <p:cNvCxnSpPr/>
          <p:nvPr/>
        </p:nvCxnSpPr>
        <p:spPr>
          <a:xfrm flipH="1">
            <a:off x="1837189" y="2315361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16ADFA8-B0AC-6C5E-2DE5-6C64D032C4A8}"/>
              </a:ext>
            </a:extLst>
          </p:cNvPr>
          <p:cNvCxnSpPr/>
          <p:nvPr/>
        </p:nvCxnSpPr>
        <p:spPr>
          <a:xfrm flipH="1">
            <a:off x="9152389" y="1602297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79AEE9-EC90-879A-04A6-25FB0F8195BE}"/>
              </a:ext>
            </a:extLst>
          </p:cNvPr>
          <p:cNvCxnSpPr/>
          <p:nvPr/>
        </p:nvCxnSpPr>
        <p:spPr>
          <a:xfrm flipH="1">
            <a:off x="9152389" y="2315361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9FD8A9-98BF-88E5-E166-2FEE1FACD2D5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977156" y="1602297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85BD971-C632-73F4-B3B1-4E93E79136F8}"/>
              </a:ext>
            </a:extLst>
          </p:cNvPr>
          <p:cNvCxnSpPr/>
          <p:nvPr/>
        </p:nvCxnSpPr>
        <p:spPr>
          <a:xfrm>
            <a:off x="4393035" y="1602297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1F4485A-D1BC-F143-6D8B-A0C90FAC5A50}"/>
              </a:ext>
            </a:extLst>
          </p:cNvPr>
          <p:cNvCxnSpPr/>
          <p:nvPr/>
        </p:nvCxnSpPr>
        <p:spPr>
          <a:xfrm>
            <a:off x="7538907" y="1602297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560A56-659F-859A-545D-763CA8772E22}"/>
              </a:ext>
            </a:extLst>
          </p:cNvPr>
          <p:cNvSpPr txBox="1"/>
          <p:nvPr/>
        </p:nvSpPr>
        <p:spPr>
          <a:xfrm>
            <a:off x="3394745" y="1697219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0D4937-52D8-1466-9838-81043E23D71F}"/>
              </a:ext>
            </a:extLst>
          </p:cNvPr>
          <p:cNvSpPr txBox="1"/>
          <p:nvPr/>
        </p:nvSpPr>
        <p:spPr>
          <a:xfrm>
            <a:off x="4985857" y="1697219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CEDC5-4D6E-D1DD-8CAB-42E528E02C4E}"/>
              </a:ext>
            </a:extLst>
          </p:cNvPr>
          <p:cNvSpPr txBox="1"/>
          <p:nvPr/>
        </p:nvSpPr>
        <p:spPr>
          <a:xfrm>
            <a:off x="6565785" y="1697219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CF0C3F-67DC-D251-C8D3-501F2ABE8854}"/>
              </a:ext>
            </a:extLst>
          </p:cNvPr>
          <p:cNvSpPr txBox="1"/>
          <p:nvPr/>
        </p:nvSpPr>
        <p:spPr>
          <a:xfrm>
            <a:off x="8154799" y="1697219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FA08E3B-1D51-A050-E47F-40DD9B304613}"/>
              </a:ext>
            </a:extLst>
          </p:cNvPr>
          <p:cNvCxnSpPr>
            <a:cxnSpLocks/>
          </p:cNvCxnSpPr>
          <p:nvPr/>
        </p:nvCxnSpPr>
        <p:spPr>
          <a:xfrm>
            <a:off x="3565311" y="1004187"/>
            <a:ext cx="0" cy="489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EEF650F-A0B7-F893-318E-69BA8747FA80}"/>
              </a:ext>
            </a:extLst>
          </p:cNvPr>
          <p:cNvCxnSpPr>
            <a:cxnSpLocks/>
          </p:cNvCxnSpPr>
          <p:nvPr/>
        </p:nvCxnSpPr>
        <p:spPr>
          <a:xfrm>
            <a:off x="8311383" y="1004186"/>
            <a:ext cx="0" cy="489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07293F-906B-4449-37F2-4789B9B8B953}"/>
              </a:ext>
            </a:extLst>
          </p:cNvPr>
          <p:cNvSpPr txBox="1"/>
          <p:nvPr/>
        </p:nvSpPr>
        <p:spPr>
          <a:xfrm>
            <a:off x="2801923" y="480966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front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3D25B6-879C-1392-7F46-8AE257542870}"/>
              </a:ext>
            </a:extLst>
          </p:cNvPr>
          <p:cNvSpPr txBox="1"/>
          <p:nvPr/>
        </p:nvSpPr>
        <p:spPr>
          <a:xfrm>
            <a:off x="7538907" y="480965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rear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9DFC2-0838-EC40-64F5-AAD5B35D1D85}"/>
              </a:ext>
            </a:extLst>
          </p:cNvPr>
          <p:cNvSpPr txBox="1"/>
          <p:nvPr/>
        </p:nvSpPr>
        <p:spPr>
          <a:xfrm>
            <a:off x="3070371" y="2534872"/>
            <a:ext cx="386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가장 위의 카드 </a:t>
            </a:r>
            <a:r>
              <a:rPr lang="en-US" altLang="ko-KR" dirty="0"/>
              <a:t>1 </a:t>
            </a:r>
            <a:r>
              <a:rPr lang="ko-KR" altLang="en-US" dirty="0"/>
              <a:t>버리기 </a:t>
            </a:r>
            <a:r>
              <a:rPr lang="en-US" altLang="ko-KR" dirty="0"/>
              <a:t>: remove()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13AC92-FFF5-789C-E8D3-B2FC3EBC15E7}"/>
              </a:ext>
            </a:extLst>
          </p:cNvPr>
          <p:cNvSpPr/>
          <p:nvPr/>
        </p:nvSpPr>
        <p:spPr>
          <a:xfrm>
            <a:off x="2801923" y="3240733"/>
            <a:ext cx="4736984" cy="71306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AE0A2A-54D0-AECF-0AF0-5ABC3D63E1F7}"/>
              </a:ext>
            </a:extLst>
          </p:cNvPr>
          <p:cNvCxnSpPr/>
          <p:nvPr/>
        </p:nvCxnSpPr>
        <p:spPr>
          <a:xfrm flipH="1">
            <a:off x="1837189" y="3240733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34CAEA-70FC-90BA-9236-A851493A01AB}"/>
              </a:ext>
            </a:extLst>
          </p:cNvPr>
          <p:cNvCxnSpPr/>
          <p:nvPr/>
        </p:nvCxnSpPr>
        <p:spPr>
          <a:xfrm flipH="1">
            <a:off x="1837189" y="3953797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C1ADA6-C558-2047-519F-A34F09494280}"/>
              </a:ext>
            </a:extLst>
          </p:cNvPr>
          <p:cNvCxnSpPr>
            <a:cxnSpLocks/>
          </p:cNvCxnSpPr>
          <p:nvPr/>
        </p:nvCxnSpPr>
        <p:spPr>
          <a:xfrm flipH="1">
            <a:off x="7538907" y="3240733"/>
            <a:ext cx="2578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080AA9-05D0-8E1C-4121-C9CDAE4893AF}"/>
              </a:ext>
            </a:extLst>
          </p:cNvPr>
          <p:cNvCxnSpPr>
            <a:cxnSpLocks/>
          </p:cNvCxnSpPr>
          <p:nvPr/>
        </p:nvCxnSpPr>
        <p:spPr>
          <a:xfrm flipH="1">
            <a:off x="7538907" y="3953797"/>
            <a:ext cx="2578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337B00D-BBA5-BDAD-5D27-16B8CE989BB9}"/>
              </a:ext>
            </a:extLst>
          </p:cNvPr>
          <p:cNvCxnSpPr>
            <a:cxnSpLocks/>
          </p:cNvCxnSpPr>
          <p:nvPr/>
        </p:nvCxnSpPr>
        <p:spPr>
          <a:xfrm>
            <a:off x="5968768" y="3240733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D32DFAB-F384-7CD1-82C3-EE7E34A81F60}"/>
              </a:ext>
            </a:extLst>
          </p:cNvPr>
          <p:cNvCxnSpPr/>
          <p:nvPr/>
        </p:nvCxnSpPr>
        <p:spPr>
          <a:xfrm>
            <a:off x="4393035" y="3240733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A74AD4-34BC-161D-06CA-9DBA497AFA52}"/>
              </a:ext>
            </a:extLst>
          </p:cNvPr>
          <p:cNvSpPr txBox="1"/>
          <p:nvPr/>
        </p:nvSpPr>
        <p:spPr>
          <a:xfrm>
            <a:off x="3394745" y="3335655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EC5EF2-D83C-83B3-30FD-DB5C40362875}"/>
              </a:ext>
            </a:extLst>
          </p:cNvPr>
          <p:cNvSpPr txBox="1"/>
          <p:nvPr/>
        </p:nvSpPr>
        <p:spPr>
          <a:xfrm>
            <a:off x="4985857" y="3335655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8CF134-1B22-94C9-F072-CA6DBF54B86A}"/>
              </a:ext>
            </a:extLst>
          </p:cNvPr>
          <p:cNvSpPr txBox="1"/>
          <p:nvPr/>
        </p:nvSpPr>
        <p:spPr>
          <a:xfrm>
            <a:off x="6565785" y="3335655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CEC022-8E6D-7AC3-89DE-71931BD16C98}"/>
              </a:ext>
            </a:extLst>
          </p:cNvPr>
          <p:cNvSpPr txBox="1"/>
          <p:nvPr/>
        </p:nvSpPr>
        <p:spPr>
          <a:xfrm>
            <a:off x="3070371" y="4399812"/>
            <a:ext cx="578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가장 위의 카드 </a:t>
            </a:r>
            <a:r>
              <a:rPr lang="en-US" altLang="ko-KR" dirty="0"/>
              <a:t>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맨 뒤에 추가 </a:t>
            </a:r>
            <a:r>
              <a:rPr lang="en-US" altLang="ko-KR" dirty="0"/>
              <a:t>: remove() -&gt; insert(2)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463F253-7AD3-850B-240D-5936D0BDA673}"/>
              </a:ext>
            </a:extLst>
          </p:cNvPr>
          <p:cNvSpPr/>
          <p:nvPr/>
        </p:nvSpPr>
        <p:spPr>
          <a:xfrm>
            <a:off x="2801923" y="4995430"/>
            <a:ext cx="4736984" cy="71306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B613620-95D2-7473-114F-3F5430D35FF9}"/>
              </a:ext>
            </a:extLst>
          </p:cNvPr>
          <p:cNvCxnSpPr/>
          <p:nvPr/>
        </p:nvCxnSpPr>
        <p:spPr>
          <a:xfrm flipH="1">
            <a:off x="1837189" y="4995430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5FD2C1C-085A-54C4-FAAD-BC348F935D50}"/>
              </a:ext>
            </a:extLst>
          </p:cNvPr>
          <p:cNvCxnSpPr/>
          <p:nvPr/>
        </p:nvCxnSpPr>
        <p:spPr>
          <a:xfrm flipH="1">
            <a:off x="1837189" y="5708494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788137F-CC69-41F8-6B64-5E5C00E728D5}"/>
              </a:ext>
            </a:extLst>
          </p:cNvPr>
          <p:cNvCxnSpPr>
            <a:cxnSpLocks/>
          </p:cNvCxnSpPr>
          <p:nvPr/>
        </p:nvCxnSpPr>
        <p:spPr>
          <a:xfrm flipH="1">
            <a:off x="7538907" y="4995430"/>
            <a:ext cx="2578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DD975BD-79F9-AAF8-F0A0-C76E201D1A2D}"/>
              </a:ext>
            </a:extLst>
          </p:cNvPr>
          <p:cNvCxnSpPr>
            <a:cxnSpLocks/>
          </p:cNvCxnSpPr>
          <p:nvPr/>
        </p:nvCxnSpPr>
        <p:spPr>
          <a:xfrm flipH="1">
            <a:off x="7538907" y="5708494"/>
            <a:ext cx="2578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57AD6DD-1C76-AEA4-EF80-E4EC07AA434A}"/>
              </a:ext>
            </a:extLst>
          </p:cNvPr>
          <p:cNvCxnSpPr>
            <a:cxnSpLocks/>
          </p:cNvCxnSpPr>
          <p:nvPr/>
        </p:nvCxnSpPr>
        <p:spPr>
          <a:xfrm>
            <a:off x="5968768" y="4995430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AF11979-BC5A-5268-E113-92B5DACC4B01}"/>
              </a:ext>
            </a:extLst>
          </p:cNvPr>
          <p:cNvCxnSpPr/>
          <p:nvPr/>
        </p:nvCxnSpPr>
        <p:spPr>
          <a:xfrm>
            <a:off x="4393035" y="4995430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41162A6-C09F-40FA-041F-1930CF215116}"/>
              </a:ext>
            </a:extLst>
          </p:cNvPr>
          <p:cNvSpPr txBox="1"/>
          <p:nvPr/>
        </p:nvSpPr>
        <p:spPr>
          <a:xfrm>
            <a:off x="3394745" y="5090352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9B83D5-0910-DE3E-5620-75A0CA7473E5}"/>
              </a:ext>
            </a:extLst>
          </p:cNvPr>
          <p:cNvSpPr txBox="1"/>
          <p:nvPr/>
        </p:nvSpPr>
        <p:spPr>
          <a:xfrm>
            <a:off x="4985857" y="5090352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A5EFD9-7DC2-6F95-83E7-AA16AD0372BD}"/>
              </a:ext>
            </a:extLst>
          </p:cNvPr>
          <p:cNvSpPr txBox="1"/>
          <p:nvPr/>
        </p:nvSpPr>
        <p:spPr>
          <a:xfrm>
            <a:off x="6565785" y="5090352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9652FC-DD96-0041-23F3-0D9D1AA12669}"/>
              </a:ext>
            </a:extLst>
          </p:cNvPr>
          <p:cNvSpPr/>
          <p:nvPr/>
        </p:nvSpPr>
        <p:spPr>
          <a:xfrm>
            <a:off x="2189527" y="1812022"/>
            <a:ext cx="1946245" cy="3682767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BB55DF-ACFD-0CD6-2D79-CA6D946CF449}"/>
              </a:ext>
            </a:extLst>
          </p:cNvPr>
          <p:cNvCxnSpPr/>
          <p:nvPr/>
        </p:nvCxnSpPr>
        <p:spPr>
          <a:xfrm flipV="1">
            <a:off x="2189527" y="796954"/>
            <a:ext cx="0" cy="10150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F3AAF44-1987-096F-0AB2-FBA3AD0B29A9}"/>
              </a:ext>
            </a:extLst>
          </p:cNvPr>
          <p:cNvCxnSpPr/>
          <p:nvPr/>
        </p:nvCxnSpPr>
        <p:spPr>
          <a:xfrm flipV="1">
            <a:off x="4135772" y="796954"/>
            <a:ext cx="0" cy="10150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369AD1-BCC8-EECA-839A-8573B8952DE2}"/>
              </a:ext>
            </a:extLst>
          </p:cNvPr>
          <p:cNvCxnSpPr>
            <a:cxnSpLocks/>
          </p:cNvCxnSpPr>
          <p:nvPr/>
        </p:nvCxnSpPr>
        <p:spPr>
          <a:xfrm>
            <a:off x="2189527" y="4569903"/>
            <a:ext cx="19462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144494-021C-1310-D107-50D34AB1C6C5}"/>
              </a:ext>
            </a:extLst>
          </p:cNvPr>
          <p:cNvCxnSpPr>
            <a:cxnSpLocks/>
          </p:cNvCxnSpPr>
          <p:nvPr/>
        </p:nvCxnSpPr>
        <p:spPr>
          <a:xfrm>
            <a:off x="2189527" y="3598178"/>
            <a:ext cx="19462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25D4AEA-91FF-8367-508A-064DB1C63DCD}"/>
              </a:ext>
            </a:extLst>
          </p:cNvPr>
          <p:cNvCxnSpPr>
            <a:cxnSpLocks/>
          </p:cNvCxnSpPr>
          <p:nvPr/>
        </p:nvCxnSpPr>
        <p:spPr>
          <a:xfrm>
            <a:off x="2189527" y="2700556"/>
            <a:ext cx="19462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838F16-8D1A-E3D3-FA42-D395EF8420F0}"/>
              </a:ext>
            </a:extLst>
          </p:cNvPr>
          <p:cNvSpPr/>
          <p:nvPr/>
        </p:nvSpPr>
        <p:spPr>
          <a:xfrm>
            <a:off x="4723002" y="796954"/>
            <a:ext cx="1996577" cy="86406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4E3D6A-BD7A-4818-5001-E375DE994E68}"/>
              </a:ext>
            </a:extLst>
          </p:cNvPr>
          <p:cNvSpPr txBox="1"/>
          <p:nvPr/>
        </p:nvSpPr>
        <p:spPr>
          <a:xfrm>
            <a:off x="2718032" y="4764947"/>
            <a:ext cx="88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2AFB99-2FA5-1956-65E4-A4757AC997E4}"/>
              </a:ext>
            </a:extLst>
          </p:cNvPr>
          <p:cNvSpPr txBox="1"/>
          <p:nvPr/>
        </p:nvSpPr>
        <p:spPr>
          <a:xfrm>
            <a:off x="2718031" y="3840061"/>
            <a:ext cx="88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B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0A8BD-9741-A5C2-8E2F-58308592D8A7}"/>
              </a:ext>
            </a:extLst>
          </p:cNvPr>
          <p:cNvSpPr txBox="1"/>
          <p:nvPr/>
        </p:nvSpPr>
        <p:spPr>
          <a:xfrm>
            <a:off x="2692862" y="2868336"/>
            <a:ext cx="88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FE0B6-EE06-8CB4-7B8C-9428326FE106}"/>
              </a:ext>
            </a:extLst>
          </p:cNvPr>
          <p:cNvSpPr txBox="1"/>
          <p:nvPr/>
        </p:nvSpPr>
        <p:spPr>
          <a:xfrm>
            <a:off x="2692860" y="1970714"/>
            <a:ext cx="88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722BFB-70F3-953E-DCB7-6BAC682DA4DC}"/>
              </a:ext>
            </a:extLst>
          </p:cNvPr>
          <p:cNvSpPr txBox="1"/>
          <p:nvPr/>
        </p:nvSpPr>
        <p:spPr>
          <a:xfrm>
            <a:off x="5276673" y="967377"/>
            <a:ext cx="88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E0AEA4C-50FA-BE86-B442-2A9A4619074A}"/>
              </a:ext>
            </a:extLst>
          </p:cNvPr>
          <p:cNvCxnSpPr>
            <a:cxnSpLocks/>
          </p:cNvCxnSpPr>
          <p:nvPr/>
        </p:nvCxnSpPr>
        <p:spPr>
          <a:xfrm flipH="1">
            <a:off x="4379053" y="2232324"/>
            <a:ext cx="89762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3C994FC-EA6F-D679-75B8-DA75A2C3581B}"/>
              </a:ext>
            </a:extLst>
          </p:cNvPr>
          <p:cNvCxnSpPr>
            <a:cxnSpLocks/>
          </p:cNvCxnSpPr>
          <p:nvPr/>
        </p:nvCxnSpPr>
        <p:spPr>
          <a:xfrm flipH="1">
            <a:off x="4300755" y="5026557"/>
            <a:ext cx="89762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FD46BD-77BC-E7A9-B74B-949A199CED86}"/>
              </a:ext>
            </a:extLst>
          </p:cNvPr>
          <p:cNvSpPr txBox="1"/>
          <p:nvPr/>
        </p:nvSpPr>
        <p:spPr>
          <a:xfrm>
            <a:off x="5395513" y="1977552"/>
            <a:ext cx="88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top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39ADCE-29D1-73DC-DD4B-52E7783367A1}"/>
              </a:ext>
            </a:extLst>
          </p:cNvPr>
          <p:cNvSpPr txBox="1"/>
          <p:nvPr/>
        </p:nvSpPr>
        <p:spPr>
          <a:xfrm>
            <a:off x="5395513" y="4764947"/>
            <a:ext cx="132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bottom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42" name="화살표: 원형 41">
            <a:extLst>
              <a:ext uri="{FF2B5EF4-FFF2-40B4-BE49-F238E27FC236}">
                <a16:creationId xmlns:a16="http://schemas.microsoft.com/office/drawing/2014/main" id="{04695C51-7FE6-B724-625E-81AE1925EF57}"/>
              </a:ext>
            </a:extLst>
          </p:cNvPr>
          <p:cNvSpPr/>
          <p:nvPr/>
        </p:nvSpPr>
        <p:spPr>
          <a:xfrm>
            <a:off x="1740726" y="431529"/>
            <a:ext cx="897602" cy="1071695"/>
          </a:xfrm>
          <a:prstGeom prst="circular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원형 43">
            <a:extLst>
              <a:ext uri="{FF2B5EF4-FFF2-40B4-BE49-F238E27FC236}">
                <a16:creationId xmlns:a16="http://schemas.microsoft.com/office/drawing/2014/main" id="{CCBBDEA8-ADB8-F94A-FCC8-96B5B02154E7}"/>
              </a:ext>
            </a:extLst>
          </p:cNvPr>
          <p:cNvSpPr/>
          <p:nvPr/>
        </p:nvSpPr>
        <p:spPr>
          <a:xfrm>
            <a:off x="3720528" y="375679"/>
            <a:ext cx="897602" cy="1071695"/>
          </a:xfrm>
          <a:prstGeom prst="circular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7EE1F5-00CD-DB55-1E7D-E0E36837F029}"/>
              </a:ext>
            </a:extLst>
          </p:cNvPr>
          <p:cNvSpPr txBox="1"/>
          <p:nvPr/>
        </p:nvSpPr>
        <p:spPr>
          <a:xfrm>
            <a:off x="1075893" y="980004"/>
            <a:ext cx="1008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push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94EC19-0F08-75A6-347F-DA4E78E39154}"/>
              </a:ext>
            </a:extLst>
          </p:cNvPr>
          <p:cNvSpPr txBox="1"/>
          <p:nvPr/>
        </p:nvSpPr>
        <p:spPr>
          <a:xfrm>
            <a:off x="3225557" y="895416"/>
            <a:ext cx="1008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pop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82A8DC-4EE1-1231-191D-3ECC718A9A66}"/>
              </a:ext>
            </a:extLst>
          </p:cNvPr>
          <p:cNvSpPr txBox="1"/>
          <p:nvPr/>
        </p:nvSpPr>
        <p:spPr>
          <a:xfrm>
            <a:off x="7080308" y="614032"/>
            <a:ext cx="3577511" cy="490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스택은 더미라는 뜻을 가지는 데</a:t>
            </a:r>
            <a:r>
              <a:rPr lang="en-US" altLang="ko-KR" sz="1500" dirty="0"/>
              <a:t>, </a:t>
            </a:r>
            <a:r>
              <a:rPr lang="ko-KR" altLang="en-US" sz="1500" dirty="0"/>
              <a:t>더미의 예시는 </a:t>
            </a:r>
            <a:r>
              <a:rPr lang="ko-KR" altLang="en-US" sz="1500" dirty="0" err="1"/>
              <a:t>책더미</a:t>
            </a:r>
            <a:r>
              <a:rPr lang="en-US" altLang="ko-KR" sz="1500" dirty="0"/>
              <a:t>, </a:t>
            </a:r>
            <a:r>
              <a:rPr lang="ko-KR" altLang="en-US" sz="1500" dirty="0"/>
              <a:t>신문더미 등이 있습니다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책 더미에서 책을 꺼내는 정상적인 방법은 맨 위에 책을 가져오는 것이며 추가하는 방법은 맨 위에 올려놓는 방법입니다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이처럼 스택은 모든 원소들의 삽입과 제거가 </a:t>
            </a:r>
            <a:r>
              <a:rPr lang="en-US" altLang="ko-KR" sz="1500" dirty="0"/>
              <a:t>top</a:t>
            </a:r>
            <a:r>
              <a:rPr lang="ko-KR" altLang="en-US" sz="1500" dirty="0"/>
              <a:t>이라는 자료구조의 한 쪽 끝에서만 수행되는 제한된 리스트 구조를 갖습니다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따라서 스택을 </a:t>
            </a:r>
            <a:r>
              <a:rPr lang="ko-KR" altLang="en-US" sz="1500" dirty="0" err="1"/>
              <a:t>후입</a:t>
            </a:r>
            <a:r>
              <a:rPr lang="ko-KR" altLang="en-US" sz="1500" dirty="0"/>
              <a:t> 선출 방식인 </a:t>
            </a:r>
            <a:r>
              <a:rPr lang="en-US" altLang="ko-KR" sz="1500" dirty="0"/>
              <a:t>LIFO(Last-In-First-Out)</a:t>
            </a:r>
            <a:r>
              <a:rPr lang="ko-KR" altLang="en-US" sz="1500" dirty="0"/>
              <a:t>구조라고 부릅니다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49683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FA08E3B-1D51-A050-E47F-40DD9B304613}"/>
              </a:ext>
            </a:extLst>
          </p:cNvPr>
          <p:cNvCxnSpPr>
            <a:cxnSpLocks/>
          </p:cNvCxnSpPr>
          <p:nvPr/>
        </p:nvCxnSpPr>
        <p:spPr>
          <a:xfrm>
            <a:off x="3565311" y="1004187"/>
            <a:ext cx="0" cy="489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EEF650F-A0B7-F893-318E-69BA8747FA80}"/>
              </a:ext>
            </a:extLst>
          </p:cNvPr>
          <p:cNvCxnSpPr>
            <a:cxnSpLocks/>
          </p:cNvCxnSpPr>
          <p:nvPr/>
        </p:nvCxnSpPr>
        <p:spPr>
          <a:xfrm>
            <a:off x="6741244" y="1004187"/>
            <a:ext cx="0" cy="489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07293F-906B-4449-37F2-4789B9B8B953}"/>
              </a:ext>
            </a:extLst>
          </p:cNvPr>
          <p:cNvSpPr txBox="1"/>
          <p:nvPr/>
        </p:nvSpPr>
        <p:spPr>
          <a:xfrm>
            <a:off x="2801923" y="480966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front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3D25B6-879C-1392-7F46-8AE257542870}"/>
              </a:ext>
            </a:extLst>
          </p:cNvPr>
          <p:cNvSpPr txBox="1"/>
          <p:nvPr/>
        </p:nvSpPr>
        <p:spPr>
          <a:xfrm>
            <a:off x="5968768" y="480966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rear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9DFC2-0838-EC40-64F5-AAD5B35D1D85}"/>
              </a:ext>
            </a:extLst>
          </p:cNvPr>
          <p:cNvSpPr txBox="1"/>
          <p:nvPr/>
        </p:nvSpPr>
        <p:spPr>
          <a:xfrm>
            <a:off x="3070371" y="2534872"/>
            <a:ext cx="386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가장 위의 카드 </a:t>
            </a:r>
            <a:r>
              <a:rPr lang="en-US" altLang="ko-KR" dirty="0"/>
              <a:t>3 </a:t>
            </a:r>
            <a:r>
              <a:rPr lang="ko-KR" altLang="en-US" dirty="0"/>
              <a:t>버리기 </a:t>
            </a:r>
            <a:r>
              <a:rPr lang="en-US" altLang="ko-KR" dirty="0"/>
              <a:t>: remove()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13AC92-FFF5-789C-E8D3-B2FC3EBC15E7}"/>
              </a:ext>
            </a:extLst>
          </p:cNvPr>
          <p:cNvSpPr/>
          <p:nvPr/>
        </p:nvSpPr>
        <p:spPr>
          <a:xfrm>
            <a:off x="2801923" y="3240733"/>
            <a:ext cx="3166845" cy="71306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AE0A2A-54D0-AECF-0AF0-5ABC3D63E1F7}"/>
              </a:ext>
            </a:extLst>
          </p:cNvPr>
          <p:cNvCxnSpPr/>
          <p:nvPr/>
        </p:nvCxnSpPr>
        <p:spPr>
          <a:xfrm flipH="1">
            <a:off x="1837189" y="3240733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34CAEA-70FC-90BA-9236-A851493A01AB}"/>
              </a:ext>
            </a:extLst>
          </p:cNvPr>
          <p:cNvCxnSpPr/>
          <p:nvPr/>
        </p:nvCxnSpPr>
        <p:spPr>
          <a:xfrm flipH="1">
            <a:off x="1837189" y="3953797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C1ADA6-C558-2047-519F-A34F09494280}"/>
              </a:ext>
            </a:extLst>
          </p:cNvPr>
          <p:cNvCxnSpPr>
            <a:cxnSpLocks/>
          </p:cNvCxnSpPr>
          <p:nvPr/>
        </p:nvCxnSpPr>
        <p:spPr>
          <a:xfrm flipH="1">
            <a:off x="5968768" y="3240733"/>
            <a:ext cx="41483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080AA9-05D0-8E1C-4121-C9CDAE4893AF}"/>
              </a:ext>
            </a:extLst>
          </p:cNvPr>
          <p:cNvCxnSpPr>
            <a:cxnSpLocks/>
          </p:cNvCxnSpPr>
          <p:nvPr/>
        </p:nvCxnSpPr>
        <p:spPr>
          <a:xfrm flipH="1">
            <a:off x="5968768" y="3953797"/>
            <a:ext cx="41483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D32DFAB-F384-7CD1-82C3-EE7E34A81F60}"/>
              </a:ext>
            </a:extLst>
          </p:cNvPr>
          <p:cNvCxnSpPr/>
          <p:nvPr/>
        </p:nvCxnSpPr>
        <p:spPr>
          <a:xfrm>
            <a:off x="4393035" y="3240733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A74AD4-34BC-161D-06CA-9DBA497AFA52}"/>
              </a:ext>
            </a:extLst>
          </p:cNvPr>
          <p:cNvSpPr txBox="1"/>
          <p:nvPr/>
        </p:nvSpPr>
        <p:spPr>
          <a:xfrm>
            <a:off x="3394745" y="3335655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EC5EF2-D83C-83B3-30FD-DB5C40362875}"/>
              </a:ext>
            </a:extLst>
          </p:cNvPr>
          <p:cNvSpPr txBox="1"/>
          <p:nvPr/>
        </p:nvSpPr>
        <p:spPr>
          <a:xfrm>
            <a:off x="4985857" y="3335655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CEC022-8E6D-7AC3-89DE-71931BD16C98}"/>
              </a:ext>
            </a:extLst>
          </p:cNvPr>
          <p:cNvSpPr txBox="1"/>
          <p:nvPr/>
        </p:nvSpPr>
        <p:spPr>
          <a:xfrm>
            <a:off x="3070371" y="4399812"/>
            <a:ext cx="578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가장 위의 카드 </a:t>
            </a:r>
            <a:r>
              <a:rPr lang="en-US" altLang="ko-KR" dirty="0"/>
              <a:t>4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맨 뒤에 추가 </a:t>
            </a:r>
            <a:r>
              <a:rPr lang="en-US" altLang="ko-KR" dirty="0"/>
              <a:t>: remove() -&gt; insert(4)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463F253-7AD3-850B-240D-5936D0BDA673}"/>
              </a:ext>
            </a:extLst>
          </p:cNvPr>
          <p:cNvSpPr/>
          <p:nvPr/>
        </p:nvSpPr>
        <p:spPr>
          <a:xfrm>
            <a:off x="2801923" y="1657524"/>
            <a:ext cx="4736984" cy="71306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B613620-95D2-7473-114F-3F5430D35FF9}"/>
              </a:ext>
            </a:extLst>
          </p:cNvPr>
          <p:cNvCxnSpPr/>
          <p:nvPr/>
        </p:nvCxnSpPr>
        <p:spPr>
          <a:xfrm flipH="1">
            <a:off x="1837189" y="1657524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5FD2C1C-085A-54C4-FAAD-BC348F935D50}"/>
              </a:ext>
            </a:extLst>
          </p:cNvPr>
          <p:cNvCxnSpPr/>
          <p:nvPr/>
        </p:nvCxnSpPr>
        <p:spPr>
          <a:xfrm flipH="1">
            <a:off x="1837189" y="2370588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788137F-CC69-41F8-6B64-5E5C00E728D5}"/>
              </a:ext>
            </a:extLst>
          </p:cNvPr>
          <p:cNvCxnSpPr>
            <a:cxnSpLocks/>
          </p:cNvCxnSpPr>
          <p:nvPr/>
        </p:nvCxnSpPr>
        <p:spPr>
          <a:xfrm flipH="1">
            <a:off x="7538907" y="1657524"/>
            <a:ext cx="2578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DD975BD-79F9-AAF8-F0A0-C76E201D1A2D}"/>
              </a:ext>
            </a:extLst>
          </p:cNvPr>
          <p:cNvCxnSpPr>
            <a:cxnSpLocks/>
          </p:cNvCxnSpPr>
          <p:nvPr/>
        </p:nvCxnSpPr>
        <p:spPr>
          <a:xfrm flipH="1">
            <a:off x="7538907" y="2370588"/>
            <a:ext cx="2578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57AD6DD-1C76-AEA4-EF80-E4EC07AA434A}"/>
              </a:ext>
            </a:extLst>
          </p:cNvPr>
          <p:cNvCxnSpPr>
            <a:cxnSpLocks/>
          </p:cNvCxnSpPr>
          <p:nvPr/>
        </p:nvCxnSpPr>
        <p:spPr>
          <a:xfrm>
            <a:off x="5968768" y="1657524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AF11979-BC5A-5268-E113-92B5DACC4B01}"/>
              </a:ext>
            </a:extLst>
          </p:cNvPr>
          <p:cNvCxnSpPr/>
          <p:nvPr/>
        </p:nvCxnSpPr>
        <p:spPr>
          <a:xfrm>
            <a:off x="4393035" y="1657524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41162A6-C09F-40FA-041F-1930CF215116}"/>
              </a:ext>
            </a:extLst>
          </p:cNvPr>
          <p:cNvSpPr txBox="1"/>
          <p:nvPr/>
        </p:nvSpPr>
        <p:spPr>
          <a:xfrm>
            <a:off x="3394745" y="1752446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9B83D5-0910-DE3E-5620-75A0CA7473E5}"/>
              </a:ext>
            </a:extLst>
          </p:cNvPr>
          <p:cNvSpPr txBox="1"/>
          <p:nvPr/>
        </p:nvSpPr>
        <p:spPr>
          <a:xfrm>
            <a:off x="4985857" y="1752446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A5EFD9-7DC2-6F95-83E7-AA16AD0372BD}"/>
              </a:ext>
            </a:extLst>
          </p:cNvPr>
          <p:cNvSpPr txBox="1"/>
          <p:nvPr/>
        </p:nvSpPr>
        <p:spPr>
          <a:xfrm>
            <a:off x="6565785" y="1752446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279F74-8281-8DDF-599D-7CA0FAA82B51}"/>
              </a:ext>
            </a:extLst>
          </p:cNvPr>
          <p:cNvSpPr/>
          <p:nvPr/>
        </p:nvSpPr>
        <p:spPr>
          <a:xfrm>
            <a:off x="2801923" y="4936708"/>
            <a:ext cx="3166845" cy="71306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1F2352F-6FDF-B3BA-BD41-87D9A2D42A59}"/>
              </a:ext>
            </a:extLst>
          </p:cNvPr>
          <p:cNvCxnSpPr/>
          <p:nvPr/>
        </p:nvCxnSpPr>
        <p:spPr>
          <a:xfrm flipH="1">
            <a:off x="1837189" y="4936708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9F5B3D-73F2-EFB0-7A18-0CCFF88C4F2D}"/>
              </a:ext>
            </a:extLst>
          </p:cNvPr>
          <p:cNvCxnSpPr/>
          <p:nvPr/>
        </p:nvCxnSpPr>
        <p:spPr>
          <a:xfrm flipH="1">
            <a:off x="1837189" y="5649772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840BD26-DBA7-6671-C9F2-513302F69137}"/>
              </a:ext>
            </a:extLst>
          </p:cNvPr>
          <p:cNvCxnSpPr>
            <a:cxnSpLocks/>
          </p:cNvCxnSpPr>
          <p:nvPr/>
        </p:nvCxnSpPr>
        <p:spPr>
          <a:xfrm flipH="1">
            <a:off x="5968768" y="4936708"/>
            <a:ext cx="41483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AD93AF-9165-ECF2-2469-746752D04FD8}"/>
              </a:ext>
            </a:extLst>
          </p:cNvPr>
          <p:cNvCxnSpPr>
            <a:cxnSpLocks/>
          </p:cNvCxnSpPr>
          <p:nvPr/>
        </p:nvCxnSpPr>
        <p:spPr>
          <a:xfrm flipH="1">
            <a:off x="5968768" y="5649772"/>
            <a:ext cx="41483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CFD93F7-7466-9DEC-9299-D4ACF47BAAC8}"/>
              </a:ext>
            </a:extLst>
          </p:cNvPr>
          <p:cNvCxnSpPr/>
          <p:nvPr/>
        </p:nvCxnSpPr>
        <p:spPr>
          <a:xfrm>
            <a:off x="4393035" y="4936708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72FC1C9-89BE-1A5E-25CF-A0C7A4209D63}"/>
              </a:ext>
            </a:extLst>
          </p:cNvPr>
          <p:cNvSpPr txBox="1"/>
          <p:nvPr/>
        </p:nvSpPr>
        <p:spPr>
          <a:xfrm>
            <a:off x="3394745" y="5031630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98792F-F839-F72F-1773-23E3997432A0}"/>
              </a:ext>
            </a:extLst>
          </p:cNvPr>
          <p:cNvSpPr txBox="1"/>
          <p:nvPr/>
        </p:nvSpPr>
        <p:spPr>
          <a:xfrm>
            <a:off x="4985857" y="5031630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9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FA08E3B-1D51-A050-E47F-40DD9B304613}"/>
              </a:ext>
            </a:extLst>
          </p:cNvPr>
          <p:cNvCxnSpPr>
            <a:cxnSpLocks/>
          </p:cNvCxnSpPr>
          <p:nvPr/>
        </p:nvCxnSpPr>
        <p:spPr>
          <a:xfrm>
            <a:off x="3565311" y="1004187"/>
            <a:ext cx="0" cy="489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EEF650F-A0B7-F893-318E-69BA8747FA80}"/>
              </a:ext>
            </a:extLst>
          </p:cNvPr>
          <p:cNvCxnSpPr>
            <a:cxnSpLocks/>
          </p:cNvCxnSpPr>
          <p:nvPr/>
        </p:nvCxnSpPr>
        <p:spPr>
          <a:xfrm>
            <a:off x="5165511" y="1004187"/>
            <a:ext cx="0" cy="489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07293F-906B-4449-37F2-4789B9B8B953}"/>
              </a:ext>
            </a:extLst>
          </p:cNvPr>
          <p:cNvSpPr txBox="1"/>
          <p:nvPr/>
        </p:nvSpPr>
        <p:spPr>
          <a:xfrm>
            <a:off x="2801923" y="480966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front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3D25B6-879C-1392-7F46-8AE257542870}"/>
              </a:ext>
            </a:extLst>
          </p:cNvPr>
          <p:cNvSpPr txBox="1"/>
          <p:nvPr/>
        </p:nvSpPr>
        <p:spPr>
          <a:xfrm>
            <a:off x="4393035" y="480966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rear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9DFC2-0838-EC40-64F5-AAD5B35D1D85}"/>
              </a:ext>
            </a:extLst>
          </p:cNvPr>
          <p:cNvSpPr txBox="1"/>
          <p:nvPr/>
        </p:nvSpPr>
        <p:spPr>
          <a:xfrm>
            <a:off x="3070371" y="2534872"/>
            <a:ext cx="386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가장 위의 카드 </a:t>
            </a:r>
            <a:r>
              <a:rPr lang="en-US" altLang="ko-KR" dirty="0"/>
              <a:t>2 </a:t>
            </a:r>
            <a:r>
              <a:rPr lang="ko-KR" altLang="en-US" dirty="0"/>
              <a:t>버리기 </a:t>
            </a:r>
            <a:r>
              <a:rPr lang="en-US" altLang="ko-KR" dirty="0"/>
              <a:t>: remove()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13AC92-FFF5-789C-E8D3-B2FC3EBC15E7}"/>
              </a:ext>
            </a:extLst>
          </p:cNvPr>
          <p:cNvSpPr/>
          <p:nvPr/>
        </p:nvSpPr>
        <p:spPr>
          <a:xfrm>
            <a:off x="2801924" y="3240733"/>
            <a:ext cx="1591112" cy="71306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AE0A2A-54D0-AECF-0AF0-5ABC3D63E1F7}"/>
              </a:ext>
            </a:extLst>
          </p:cNvPr>
          <p:cNvCxnSpPr/>
          <p:nvPr/>
        </p:nvCxnSpPr>
        <p:spPr>
          <a:xfrm flipH="1">
            <a:off x="1837189" y="3240733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34CAEA-70FC-90BA-9236-A851493A01AB}"/>
              </a:ext>
            </a:extLst>
          </p:cNvPr>
          <p:cNvCxnSpPr/>
          <p:nvPr/>
        </p:nvCxnSpPr>
        <p:spPr>
          <a:xfrm flipH="1">
            <a:off x="1837189" y="3953797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C1ADA6-C558-2047-519F-A34F09494280}"/>
              </a:ext>
            </a:extLst>
          </p:cNvPr>
          <p:cNvCxnSpPr>
            <a:cxnSpLocks/>
          </p:cNvCxnSpPr>
          <p:nvPr/>
        </p:nvCxnSpPr>
        <p:spPr>
          <a:xfrm flipH="1">
            <a:off x="4393035" y="3240733"/>
            <a:ext cx="5724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080AA9-05D0-8E1C-4121-C9CDAE4893AF}"/>
              </a:ext>
            </a:extLst>
          </p:cNvPr>
          <p:cNvCxnSpPr>
            <a:cxnSpLocks/>
          </p:cNvCxnSpPr>
          <p:nvPr/>
        </p:nvCxnSpPr>
        <p:spPr>
          <a:xfrm flipH="1">
            <a:off x="4393035" y="3953797"/>
            <a:ext cx="5724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A74AD4-34BC-161D-06CA-9DBA497AFA52}"/>
              </a:ext>
            </a:extLst>
          </p:cNvPr>
          <p:cNvSpPr txBox="1"/>
          <p:nvPr/>
        </p:nvSpPr>
        <p:spPr>
          <a:xfrm>
            <a:off x="3394745" y="3335655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CEC022-8E6D-7AC3-89DE-71931BD16C98}"/>
              </a:ext>
            </a:extLst>
          </p:cNvPr>
          <p:cNvSpPr txBox="1"/>
          <p:nvPr/>
        </p:nvSpPr>
        <p:spPr>
          <a:xfrm>
            <a:off x="3070371" y="4399812"/>
            <a:ext cx="489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마지막으로 남은 카드 제거 후 출력</a:t>
            </a:r>
            <a:r>
              <a:rPr lang="en-US" altLang="ko-KR" dirty="0"/>
              <a:t>: remove()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279F74-8281-8DDF-599D-7CA0FAA82B51}"/>
              </a:ext>
            </a:extLst>
          </p:cNvPr>
          <p:cNvSpPr/>
          <p:nvPr/>
        </p:nvSpPr>
        <p:spPr>
          <a:xfrm>
            <a:off x="2801923" y="1657524"/>
            <a:ext cx="3166845" cy="71306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1F2352F-6FDF-B3BA-BD41-87D9A2D42A59}"/>
              </a:ext>
            </a:extLst>
          </p:cNvPr>
          <p:cNvCxnSpPr/>
          <p:nvPr/>
        </p:nvCxnSpPr>
        <p:spPr>
          <a:xfrm flipH="1">
            <a:off x="1837189" y="1657524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9F5B3D-73F2-EFB0-7A18-0CCFF88C4F2D}"/>
              </a:ext>
            </a:extLst>
          </p:cNvPr>
          <p:cNvCxnSpPr/>
          <p:nvPr/>
        </p:nvCxnSpPr>
        <p:spPr>
          <a:xfrm flipH="1">
            <a:off x="1837189" y="2370588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840BD26-DBA7-6671-C9F2-513302F69137}"/>
              </a:ext>
            </a:extLst>
          </p:cNvPr>
          <p:cNvCxnSpPr>
            <a:cxnSpLocks/>
          </p:cNvCxnSpPr>
          <p:nvPr/>
        </p:nvCxnSpPr>
        <p:spPr>
          <a:xfrm flipH="1">
            <a:off x="5968768" y="1657524"/>
            <a:ext cx="41483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AD93AF-9165-ECF2-2469-746752D04FD8}"/>
              </a:ext>
            </a:extLst>
          </p:cNvPr>
          <p:cNvCxnSpPr>
            <a:cxnSpLocks/>
          </p:cNvCxnSpPr>
          <p:nvPr/>
        </p:nvCxnSpPr>
        <p:spPr>
          <a:xfrm flipH="1">
            <a:off x="5968768" y="2370588"/>
            <a:ext cx="41483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CFD93F7-7466-9DEC-9299-D4ACF47BAAC8}"/>
              </a:ext>
            </a:extLst>
          </p:cNvPr>
          <p:cNvCxnSpPr/>
          <p:nvPr/>
        </p:nvCxnSpPr>
        <p:spPr>
          <a:xfrm>
            <a:off x="4393035" y="1657524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72FC1C9-89BE-1A5E-25CF-A0C7A4209D63}"/>
              </a:ext>
            </a:extLst>
          </p:cNvPr>
          <p:cNvSpPr txBox="1"/>
          <p:nvPr/>
        </p:nvSpPr>
        <p:spPr>
          <a:xfrm>
            <a:off x="3394745" y="1752446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98792F-F839-F72F-1773-23E3997432A0}"/>
              </a:ext>
            </a:extLst>
          </p:cNvPr>
          <p:cNvSpPr txBox="1"/>
          <p:nvPr/>
        </p:nvSpPr>
        <p:spPr>
          <a:xfrm>
            <a:off x="4985857" y="1752446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98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72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의사코드 작성하기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9056D7-E7A7-37A4-034F-1BA7291D585C}"/>
              </a:ext>
            </a:extLst>
          </p:cNvPr>
          <p:cNvSpPr/>
          <p:nvPr/>
        </p:nvSpPr>
        <p:spPr>
          <a:xfrm>
            <a:off x="2021748" y="1065402"/>
            <a:ext cx="7835316" cy="4748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3DCD3-739E-8B5E-2FA4-A0FF2C7A0631}"/>
              </a:ext>
            </a:extLst>
          </p:cNvPr>
          <p:cNvSpPr txBox="1"/>
          <p:nvPr/>
        </p:nvSpPr>
        <p:spPr>
          <a:xfrm>
            <a:off x="2910980" y="1237720"/>
            <a:ext cx="605685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N(</a:t>
            </a:r>
            <a:r>
              <a:rPr lang="ko-KR" altLang="en-US" dirty="0">
                <a:latin typeface="+mn-ea"/>
              </a:rPr>
              <a:t>카드의 개수</a:t>
            </a:r>
            <a:r>
              <a:rPr lang="en-US" altLang="ko-KR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Queue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for (</a:t>
            </a:r>
            <a:r>
              <a:rPr lang="ko-KR" altLang="en-US" dirty="0">
                <a:latin typeface="+mn-ea"/>
              </a:rPr>
              <a:t>카드의 개수만큼 반복</a:t>
            </a:r>
            <a:r>
              <a:rPr lang="en-US" altLang="ko-KR" dirty="0">
                <a:latin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큐에 카드 저장하기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while (</a:t>
            </a:r>
            <a:r>
              <a:rPr lang="ko-KR" altLang="en-US" dirty="0">
                <a:latin typeface="+mn-ea"/>
              </a:rPr>
              <a:t>카드가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장 남을 때까지</a:t>
            </a:r>
            <a:r>
              <a:rPr lang="en-US" altLang="ko-KR" dirty="0">
                <a:latin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맨 위 카드를 버림 </a:t>
            </a:r>
            <a:r>
              <a:rPr lang="en-US" altLang="ko-KR" dirty="0">
                <a:latin typeface="+mn-ea"/>
              </a:rPr>
              <a:t>: remove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맨 위 카드를 가장 아래로 이동 </a:t>
            </a:r>
            <a:r>
              <a:rPr lang="en-US" altLang="ko-KR" dirty="0">
                <a:latin typeface="+mn-ea"/>
              </a:rPr>
              <a:t>: remove -&gt; insert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마지막으로 남은 카드 출력</a:t>
            </a:r>
          </a:p>
        </p:txBody>
      </p:sp>
    </p:spTree>
    <p:extLst>
      <p:ext uri="{BB962C8B-B14F-4D97-AF65-F5344CB8AC3E}">
        <p14:creationId xmlns:p14="http://schemas.microsoft.com/office/powerpoint/2010/main" val="112645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스택의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DB1DC-B39B-5309-D9C6-226545088AE6}"/>
              </a:ext>
            </a:extLst>
          </p:cNvPr>
          <p:cNvSpPr txBox="1"/>
          <p:nvPr/>
        </p:nvSpPr>
        <p:spPr>
          <a:xfrm>
            <a:off x="1744910" y="1644243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* </a:t>
            </a:r>
            <a:r>
              <a:rPr lang="ko-KR" altLang="en-US" b="1" dirty="0">
                <a:solidFill>
                  <a:srgbClr val="FFFF00"/>
                </a:solidFill>
              </a:rPr>
              <a:t>삽입</a:t>
            </a:r>
            <a:r>
              <a:rPr lang="en-US" altLang="ko-KR" b="1" dirty="0">
                <a:solidFill>
                  <a:srgbClr val="FFFF00"/>
                </a:solidFill>
              </a:rPr>
              <a:t>(PUSH)</a:t>
            </a:r>
          </a:p>
          <a:p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0873-5DC1-7693-5994-0785E1A0D8C9}"/>
              </a:ext>
            </a:extLst>
          </p:cNvPr>
          <p:cNvSpPr txBox="1"/>
          <p:nvPr/>
        </p:nvSpPr>
        <p:spPr>
          <a:xfrm>
            <a:off x="1744910" y="330469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* </a:t>
            </a:r>
            <a:r>
              <a:rPr lang="ko-KR" altLang="en-US" b="1" dirty="0">
                <a:solidFill>
                  <a:srgbClr val="FFFF00"/>
                </a:solidFill>
              </a:rPr>
              <a:t>제거</a:t>
            </a:r>
            <a:r>
              <a:rPr lang="en-US" altLang="ko-KR" b="1" dirty="0">
                <a:solidFill>
                  <a:srgbClr val="FFFF00"/>
                </a:solidFill>
              </a:rPr>
              <a:t>(POP)</a:t>
            </a:r>
          </a:p>
          <a:p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68A8E-A391-01F5-EFA9-081C97BFB21E}"/>
              </a:ext>
            </a:extLst>
          </p:cNvPr>
          <p:cNvSpPr txBox="1"/>
          <p:nvPr/>
        </p:nvSpPr>
        <p:spPr>
          <a:xfrm>
            <a:off x="2097248" y="2161505"/>
            <a:ext cx="7818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스택에 새로운 자료를 삽입하는 연산을 </a:t>
            </a:r>
            <a:r>
              <a:rPr lang="en-US" altLang="ko-KR" dirty="0"/>
              <a:t>push </a:t>
            </a:r>
            <a:r>
              <a:rPr lang="ko-KR" altLang="en-US" dirty="0"/>
              <a:t>또는 </a:t>
            </a:r>
            <a:r>
              <a:rPr lang="en-US" altLang="ko-KR" dirty="0"/>
              <a:t>insertion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이는 항상 스택의 </a:t>
            </a:r>
            <a:r>
              <a:rPr lang="en-US" altLang="ko-KR" dirty="0"/>
              <a:t>top</a:t>
            </a:r>
            <a:r>
              <a:rPr lang="ko-KR" altLang="en-US" dirty="0"/>
              <a:t>에서 일어나며 꽉 차 있으면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발생하여</a:t>
            </a:r>
            <a:br>
              <a:rPr lang="en-US" altLang="ko-KR" dirty="0"/>
            </a:br>
            <a:r>
              <a:rPr lang="ko-KR" altLang="en-US" dirty="0"/>
              <a:t>더 이상 자료를 삽입할 수가 없게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153D5-314D-CABC-223F-376ED8828469}"/>
              </a:ext>
            </a:extLst>
          </p:cNvPr>
          <p:cNvSpPr txBox="1"/>
          <p:nvPr/>
        </p:nvSpPr>
        <p:spPr>
          <a:xfrm>
            <a:off x="2097248" y="3744415"/>
            <a:ext cx="715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스택에서 자료를 제거하는 연산을 </a:t>
            </a:r>
            <a:r>
              <a:rPr lang="en-US" altLang="ko-KR" dirty="0"/>
              <a:t>pop </a:t>
            </a:r>
            <a:r>
              <a:rPr lang="ko-KR" altLang="en-US" dirty="0"/>
              <a:t>또는 </a:t>
            </a:r>
            <a:r>
              <a:rPr lang="en-US" altLang="ko-KR" dirty="0"/>
              <a:t>deletion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제거할 자료가 없는 상태를 공백</a:t>
            </a:r>
            <a:r>
              <a:rPr lang="en-US" altLang="ko-KR" dirty="0"/>
              <a:t>(empty) </a:t>
            </a:r>
            <a:r>
              <a:rPr lang="ko-KR" altLang="en-US" dirty="0"/>
              <a:t>상태라고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B9FFB-E9D3-84E3-9A3E-1256B6ED1304}"/>
              </a:ext>
            </a:extLst>
          </p:cNvPr>
          <p:cNvSpPr txBox="1"/>
          <p:nvPr/>
        </p:nvSpPr>
        <p:spPr>
          <a:xfrm>
            <a:off x="1744910" y="4525427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* </a:t>
            </a:r>
            <a:r>
              <a:rPr lang="ko-KR" altLang="en-US" b="1" dirty="0">
                <a:solidFill>
                  <a:srgbClr val="FFFF00"/>
                </a:solidFill>
              </a:rPr>
              <a:t>읽기</a:t>
            </a:r>
            <a:r>
              <a:rPr lang="en-US" altLang="ko-KR" b="1" dirty="0">
                <a:solidFill>
                  <a:srgbClr val="FFFF00"/>
                </a:solidFill>
              </a:rPr>
              <a:t>(PEEK)</a:t>
            </a:r>
          </a:p>
          <a:p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2097248" y="4965147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스택의 </a:t>
            </a:r>
            <a:r>
              <a:rPr lang="en-US" altLang="ko-KR" dirty="0"/>
              <a:t>top</a:t>
            </a:r>
            <a:r>
              <a:rPr lang="ko-KR" altLang="en-US" dirty="0"/>
              <a:t> 위치 자료 값을 단순히 읽어오는 연산을 </a:t>
            </a:r>
            <a:r>
              <a:rPr lang="en-US" altLang="ko-KR" dirty="0"/>
              <a:t>peek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Pop</a:t>
            </a:r>
            <a:r>
              <a:rPr lang="ko-KR" altLang="en-US" dirty="0"/>
              <a:t>연산과는 달리 해당 자료를 제거하거나 변경하지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1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삽입 연산 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(PUSH)</a:t>
            </a:r>
            <a:endParaRPr lang="ko-KR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366357-8B69-BFE4-E0E1-22343F2D53B2}"/>
              </a:ext>
            </a:extLst>
          </p:cNvPr>
          <p:cNvSpPr/>
          <p:nvPr/>
        </p:nvSpPr>
        <p:spPr>
          <a:xfrm>
            <a:off x="3412839" y="1955186"/>
            <a:ext cx="1190027" cy="47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null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944103-7DB3-2582-B762-C712CB077CB3}"/>
              </a:ext>
            </a:extLst>
          </p:cNvPr>
          <p:cNvSpPr/>
          <p:nvPr/>
        </p:nvSpPr>
        <p:spPr>
          <a:xfrm>
            <a:off x="3649564" y="1645564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5C57D-E541-F8AA-591C-82972F2C5F27}"/>
              </a:ext>
            </a:extLst>
          </p:cNvPr>
          <p:cNvSpPr txBox="1"/>
          <p:nvPr/>
        </p:nvSpPr>
        <p:spPr>
          <a:xfrm>
            <a:off x="1507803" y="201968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스택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4823C-8324-0D48-77C0-2B9B95BC9FCD}"/>
              </a:ext>
            </a:extLst>
          </p:cNvPr>
          <p:cNvSpPr txBox="1"/>
          <p:nvPr/>
        </p:nvSpPr>
        <p:spPr>
          <a:xfrm>
            <a:off x="1509623" y="301689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자료 </a:t>
            </a:r>
            <a:r>
              <a:rPr lang="en-US" altLang="ko-KR" dirty="0"/>
              <a:t>10</a:t>
            </a:r>
            <a:r>
              <a:rPr lang="ko-KR" altLang="en-US" dirty="0"/>
              <a:t> 삽입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48D0CE-ECD1-4232-A99C-2C22F0558893}"/>
              </a:ext>
            </a:extLst>
          </p:cNvPr>
          <p:cNvSpPr/>
          <p:nvPr/>
        </p:nvSpPr>
        <p:spPr>
          <a:xfrm>
            <a:off x="3412839" y="3016894"/>
            <a:ext cx="1190027" cy="47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53A0EE-3CD1-C033-0320-1DC1DE9B8C10}"/>
              </a:ext>
            </a:extLst>
          </p:cNvPr>
          <p:cNvSpPr/>
          <p:nvPr/>
        </p:nvSpPr>
        <p:spPr>
          <a:xfrm>
            <a:off x="3649564" y="2707272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C98007-C2A1-11C8-A91A-9729DD839A18}"/>
              </a:ext>
            </a:extLst>
          </p:cNvPr>
          <p:cNvSpPr/>
          <p:nvPr/>
        </p:nvSpPr>
        <p:spPr>
          <a:xfrm>
            <a:off x="5411131" y="2869351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10</a:t>
            </a:r>
            <a:r>
              <a:rPr lang="ko-KR" altLang="en-US" dirty="0">
                <a:solidFill>
                  <a:schemeClr val="bg1"/>
                </a:solidFill>
              </a:rPr>
              <a:t>           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2E3D3F8-D3B4-FAE7-E602-92E7E4FE7A81}"/>
              </a:ext>
            </a:extLst>
          </p:cNvPr>
          <p:cNvCxnSpPr>
            <a:cxnSpLocks/>
          </p:cNvCxnSpPr>
          <p:nvPr/>
        </p:nvCxnSpPr>
        <p:spPr>
          <a:xfrm>
            <a:off x="6336018" y="2869351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B6E008-143E-B331-3418-459E27FA7B23}"/>
              </a:ext>
            </a:extLst>
          </p:cNvPr>
          <p:cNvCxnSpPr/>
          <p:nvPr/>
        </p:nvCxnSpPr>
        <p:spPr>
          <a:xfrm>
            <a:off x="4235570" y="3217653"/>
            <a:ext cx="1337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F396A5A-44E3-0D3F-0F7B-B0C22C4F3EE8}"/>
              </a:ext>
            </a:extLst>
          </p:cNvPr>
          <p:cNvSpPr/>
          <p:nvPr/>
        </p:nvSpPr>
        <p:spPr>
          <a:xfrm>
            <a:off x="5455235" y="2586537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C7CFD6-E49B-D2FB-6048-982F1CF8F156}"/>
              </a:ext>
            </a:extLst>
          </p:cNvPr>
          <p:cNvSpPr/>
          <p:nvPr/>
        </p:nvSpPr>
        <p:spPr>
          <a:xfrm>
            <a:off x="6576877" y="2586537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E5F30-EA08-1566-FA04-732F9F174A2E}"/>
              </a:ext>
            </a:extLst>
          </p:cNvPr>
          <p:cNvSpPr txBox="1"/>
          <p:nvPr/>
        </p:nvSpPr>
        <p:spPr>
          <a:xfrm>
            <a:off x="1509623" y="420252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자료 </a:t>
            </a:r>
            <a:r>
              <a:rPr lang="en-US" altLang="ko-KR" dirty="0"/>
              <a:t>20</a:t>
            </a:r>
            <a:r>
              <a:rPr lang="ko-KR" altLang="en-US" dirty="0"/>
              <a:t> 삽입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856EA-58AA-1BE1-6BD7-C8D9496AC626}"/>
              </a:ext>
            </a:extLst>
          </p:cNvPr>
          <p:cNvSpPr/>
          <p:nvPr/>
        </p:nvSpPr>
        <p:spPr>
          <a:xfrm>
            <a:off x="3412839" y="4202522"/>
            <a:ext cx="1190027" cy="47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BAF5E3C-CDC6-7BD6-7C92-6B8B4E53E769}"/>
              </a:ext>
            </a:extLst>
          </p:cNvPr>
          <p:cNvSpPr/>
          <p:nvPr/>
        </p:nvSpPr>
        <p:spPr>
          <a:xfrm>
            <a:off x="3649564" y="3892900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FBA93C-B9E2-4780-B9A7-0F44444D717C}"/>
              </a:ext>
            </a:extLst>
          </p:cNvPr>
          <p:cNvSpPr/>
          <p:nvPr/>
        </p:nvSpPr>
        <p:spPr>
          <a:xfrm>
            <a:off x="5411131" y="4054979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2A6A33-BF54-BE5C-538E-2C233AFB0661}"/>
              </a:ext>
            </a:extLst>
          </p:cNvPr>
          <p:cNvCxnSpPr>
            <a:cxnSpLocks/>
          </p:cNvCxnSpPr>
          <p:nvPr/>
        </p:nvCxnSpPr>
        <p:spPr>
          <a:xfrm>
            <a:off x="6336018" y="4054979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702469-BAE6-FD98-2218-BD7D99B1C2C4}"/>
              </a:ext>
            </a:extLst>
          </p:cNvPr>
          <p:cNvCxnSpPr/>
          <p:nvPr/>
        </p:nvCxnSpPr>
        <p:spPr>
          <a:xfrm>
            <a:off x="4235570" y="4403281"/>
            <a:ext cx="1337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682FE5-EC45-6BA0-31E6-692D1BF109CB}"/>
              </a:ext>
            </a:extLst>
          </p:cNvPr>
          <p:cNvSpPr/>
          <p:nvPr/>
        </p:nvSpPr>
        <p:spPr>
          <a:xfrm>
            <a:off x="5455235" y="3772165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F6593E1-FDD7-3F2C-DB51-C73E71B2F606}"/>
              </a:ext>
            </a:extLst>
          </p:cNvPr>
          <p:cNvSpPr/>
          <p:nvPr/>
        </p:nvSpPr>
        <p:spPr>
          <a:xfrm>
            <a:off x="6576877" y="3772165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10E5A4-B0DE-27A4-EDA5-373D3FC91BB3}"/>
              </a:ext>
            </a:extLst>
          </p:cNvPr>
          <p:cNvSpPr/>
          <p:nvPr/>
        </p:nvSpPr>
        <p:spPr>
          <a:xfrm>
            <a:off x="5411131" y="5141512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10</a:t>
            </a:r>
            <a:r>
              <a:rPr lang="ko-KR" altLang="en-US" dirty="0">
                <a:solidFill>
                  <a:schemeClr val="bg1"/>
                </a:solidFill>
              </a:rPr>
              <a:t>           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AB0CAB-8BD1-F985-6B9B-8F3D2289FCB4}"/>
              </a:ext>
            </a:extLst>
          </p:cNvPr>
          <p:cNvCxnSpPr>
            <a:cxnSpLocks/>
          </p:cNvCxnSpPr>
          <p:nvPr/>
        </p:nvCxnSpPr>
        <p:spPr>
          <a:xfrm>
            <a:off x="6336018" y="5141512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AC582F-7B8F-F5D9-2340-6C5B898715C1}"/>
              </a:ext>
            </a:extLst>
          </p:cNvPr>
          <p:cNvCxnSpPr>
            <a:cxnSpLocks/>
          </p:cNvCxnSpPr>
          <p:nvPr/>
        </p:nvCxnSpPr>
        <p:spPr>
          <a:xfrm>
            <a:off x="6950016" y="4634528"/>
            <a:ext cx="0" cy="644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2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삽입 연산 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(PUSH)</a:t>
            </a:r>
            <a:endParaRPr lang="ko-KR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5C57D-E541-F8AA-591C-82972F2C5F27}"/>
              </a:ext>
            </a:extLst>
          </p:cNvPr>
          <p:cNvSpPr txBox="1"/>
          <p:nvPr/>
        </p:nvSpPr>
        <p:spPr>
          <a:xfrm>
            <a:off x="1507803" y="201968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20</a:t>
            </a:r>
            <a:r>
              <a:rPr lang="ko-KR" altLang="en-US" dirty="0"/>
              <a:t> 삽입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4823C-8324-0D48-77C0-2B9B95BC9FCD}"/>
              </a:ext>
            </a:extLst>
          </p:cNvPr>
          <p:cNvSpPr txBox="1"/>
          <p:nvPr/>
        </p:nvSpPr>
        <p:spPr>
          <a:xfrm>
            <a:off x="1509623" y="301689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새 노드 생성 후 </a:t>
            </a:r>
            <a:r>
              <a:rPr lang="en-US" altLang="ko-KR" dirty="0"/>
              <a:t>20 </a:t>
            </a:r>
            <a:r>
              <a:rPr lang="ko-KR" altLang="en-US" dirty="0"/>
              <a:t>삽입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48D0CE-ECD1-4232-A99C-2C22F0558893}"/>
              </a:ext>
            </a:extLst>
          </p:cNvPr>
          <p:cNvSpPr/>
          <p:nvPr/>
        </p:nvSpPr>
        <p:spPr>
          <a:xfrm>
            <a:off x="3490476" y="1935989"/>
            <a:ext cx="1190027" cy="47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53A0EE-3CD1-C033-0320-1DC1DE9B8C10}"/>
              </a:ext>
            </a:extLst>
          </p:cNvPr>
          <p:cNvSpPr/>
          <p:nvPr/>
        </p:nvSpPr>
        <p:spPr>
          <a:xfrm>
            <a:off x="3727201" y="1626367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C98007-C2A1-11C8-A91A-9729DD839A18}"/>
              </a:ext>
            </a:extLst>
          </p:cNvPr>
          <p:cNvSpPr/>
          <p:nvPr/>
        </p:nvSpPr>
        <p:spPr>
          <a:xfrm>
            <a:off x="5488768" y="1788446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10</a:t>
            </a:r>
            <a:r>
              <a:rPr lang="ko-KR" altLang="en-US" dirty="0">
                <a:solidFill>
                  <a:schemeClr val="bg1"/>
                </a:solidFill>
              </a:rPr>
              <a:t>           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2E3D3F8-D3B4-FAE7-E602-92E7E4FE7A81}"/>
              </a:ext>
            </a:extLst>
          </p:cNvPr>
          <p:cNvCxnSpPr>
            <a:cxnSpLocks/>
          </p:cNvCxnSpPr>
          <p:nvPr/>
        </p:nvCxnSpPr>
        <p:spPr>
          <a:xfrm>
            <a:off x="6413655" y="1788446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B6E008-143E-B331-3418-459E27FA7B23}"/>
              </a:ext>
            </a:extLst>
          </p:cNvPr>
          <p:cNvCxnSpPr/>
          <p:nvPr/>
        </p:nvCxnSpPr>
        <p:spPr>
          <a:xfrm>
            <a:off x="4313207" y="2136748"/>
            <a:ext cx="1337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F396A5A-44E3-0D3F-0F7B-B0C22C4F3EE8}"/>
              </a:ext>
            </a:extLst>
          </p:cNvPr>
          <p:cNvSpPr/>
          <p:nvPr/>
        </p:nvSpPr>
        <p:spPr>
          <a:xfrm>
            <a:off x="5532872" y="1505632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C7CFD6-E49B-D2FB-6048-982F1CF8F156}"/>
              </a:ext>
            </a:extLst>
          </p:cNvPr>
          <p:cNvSpPr/>
          <p:nvPr/>
        </p:nvSpPr>
        <p:spPr>
          <a:xfrm>
            <a:off x="6654514" y="1505632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E5F30-EA08-1566-FA04-732F9F174A2E}"/>
              </a:ext>
            </a:extLst>
          </p:cNvPr>
          <p:cNvSpPr txBox="1"/>
          <p:nvPr/>
        </p:nvSpPr>
        <p:spPr>
          <a:xfrm>
            <a:off x="1507803" y="4095565"/>
            <a:ext cx="25282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새 노드의 </a:t>
            </a:r>
            <a:r>
              <a:rPr lang="en-US" altLang="ko-KR" dirty="0"/>
              <a:t>link</a:t>
            </a:r>
            <a:r>
              <a:rPr lang="ko-KR" altLang="en-US" dirty="0"/>
              <a:t>가</a:t>
            </a:r>
            <a:br>
              <a:rPr lang="en-US" altLang="ko-KR" dirty="0"/>
            </a:br>
            <a:r>
              <a:rPr lang="en-US" altLang="ko-KR" dirty="0"/>
              <a:t> top</a:t>
            </a:r>
            <a:r>
              <a:rPr lang="ko-KR" altLang="en-US" dirty="0"/>
              <a:t>이 기존에 가리키던</a:t>
            </a:r>
            <a:br>
              <a:rPr lang="en-US" altLang="ko-KR" dirty="0"/>
            </a:br>
            <a:r>
              <a:rPr lang="ko-KR" altLang="en-US" dirty="0"/>
              <a:t>노드를 가리키게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4) Top</a:t>
            </a:r>
            <a:r>
              <a:rPr lang="ko-KR" altLang="en-US" dirty="0"/>
              <a:t>이 새 노드를 </a:t>
            </a:r>
            <a:br>
              <a:rPr lang="en-US" altLang="ko-KR" dirty="0"/>
            </a:br>
            <a:r>
              <a:rPr lang="ko-KR" altLang="en-US" dirty="0"/>
              <a:t>가리키게 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FBA93C-B9E2-4780-B9A7-0F44444D717C}"/>
              </a:ext>
            </a:extLst>
          </p:cNvPr>
          <p:cNvSpPr/>
          <p:nvPr/>
        </p:nvSpPr>
        <p:spPr>
          <a:xfrm>
            <a:off x="6678795" y="4284294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2A6A33-BF54-BE5C-538E-2C233AFB0661}"/>
              </a:ext>
            </a:extLst>
          </p:cNvPr>
          <p:cNvCxnSpPr>
            <a:cxnSpLocks/>
          </p:cNvCxnSpPr>
          <p:nvPr/>
        </p:nvCxnSpPr>
        <p:spPr>
          <a:xfrm>
            <a:off x="7603682" y="4284294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682FE5-EC45-6BA0-31E6-692D1BF109CB}"/>
              </a:ext>
            </a:extLst>
          </p:cNvPr>
          <p:cNvSpPr/>
          <p:nvPr/>
        </p:nvSpPr>
        <p:spPr>
          <a:xfrm>
            <a:off x="6722899" y="4001480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F6593E1-FDD7-3F2C-DB51-C73E71B2F606}"/>
              </a:ext>
            </a:extLst>
          </p:cNvPr>
          <p:cNvSpPr/>
          <p:nvPr/>
        </p:nvSpPr>
        <p:spPr>
          <a:xfrm>
            <a:off x="7844541" y="4001480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10E5A4-B0DE-27A4-EDA5-373D3FC91BB3}"/>
              </a:ext>
            </a:extLst>
          </p:cNvPr>
          <p:cNvSpPr/>
          <p:nvPr/>
        </p:nvSpPr>
        <p:spPr>
          <a:xfrm>
            <a:off x="6678795" y="5370827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10</a:t>
            </a:r>
            <a:r>
              <a:rPr lang="ko-KR" altLang="en-US" dirty="0">
                <a:solidFill>
                  <a:schemeClr val="bg1"/>
                </a:solidFill>
              </a:rPr>
              <a:t>           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AB0CAB-8BD1-F985-6B9B-8F3D2289FCB4}"/>
              </a:ext>
            </a:extLst>
          </p:cNvPr>
          <p:cNvCxnSpPr>
            <a:cxnSpLocks/>
          </p:cNvCxnSpPr>
          <p:nvPr/>
        </p:nvCxnSpPr>
        <p:spPr>
          <a:xfrm>
            <a:off x="7603682" y="5370827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AC582F-7B8F-F5D9-2340-6C5B898715C1}"/>
              </a:ext>
            </a:extLst>
          </p:cNvPr>
          <p:cNvCxnSpPr>
            <a:cxnSpLocks/>
          </p:cNvCxnSpPr>
          <p:nvPr/>
        </p:nvCxnSpPr>
        <p:spPr>
          <a:xfrm>
            <a:off x="8217680" y="4863843"/>
            <a:ext cx="0" cy="644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4A4E1C-8A9A-B401-1694-02816A9F4D8C}"/>
              </a:ext>
            </a:extLst>
          </p:cNvPr>
          <p:cNvSpPr/>
          <p:nvPr/>
        </p:nvSpPr>
        <p:spPr>
          <a:xfrm>
            <a:off x="5488768" y="2894963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20           null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931263-1716-41D6-501C-D242B5C5B4C9}"/>
              </a:ext>
            </a:extLst>
          </p:cNvPr>
          <p:cNvCxnSpPr>
            <a:cxnSpLocks/>
          </p:cNvCxnSpPr>
          <p:nvPr/>
        </p:nvCxnSpPr>
        <p:spPr>
          <a:xfrm>
            <a:off x="6413655" y="2894963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16B4C1B-BCF8-A1CD-E28D-BC0D12B4129F}"/>
              </a:ext>
            </a:extLst>
          </p:cNvPr>
          <p:cNvSpPr/>
          <p:nvPr/>
        </p:nvSpPr>
        <p:spPr>
          <a:xfrm>
            <a:off x="5532872" y="2612149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FCC0C23-A3ED-8FB3-BEC2-35432904501E}"/>
              </a:ext>
            </a:extLst>
          </p:cNvPr>
          <p:cNvSpPr/>
          <p:nvPr/>
        </p:nvSpPr>
        <p:spPr>
          <a:xfrm>
            <a:off x="6654514" y="2612149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558C5F-C3E1-587C-02BA-DAA8718D7728}"/>
              </a:ext>
            </a:extLst>
          </p:cNvPr>
          <p:cNvSpPr/>
          <p:nvPr/>
        </p:nvSpPr>
        <p:spPr>
          <a:xfrm>
            <a:off x="4669571" y="5450269"/>
            <a:ext cx="1190027" cy="47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0C52A6-5DCE-1D73-3A5B-143E79BF8D0E}"/>
              </a:ext>
            </a:extLst>
          </p:cNvPr>
          <p:cNvSpPr/>
          <p:nvPr/>
        </p:nvSpPr>
        <p:spPr>
          <a:xfrm>
            <a:off x="4906296" y="5140647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3966934-6838-0002-418F-934C0EDD3FB3}"/>
              </a:ext>
            </a:extLst>
          </p:cNvPr>
          <p:cNvCxnSpPr/>
          <p:nvPr/>
        </p:nvCxnSpPr>
        <p:spPr>
          <a:xfrm>
            <a:off x="5492302" y="5651028"/>
            <a:ext cx="1337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BC6C72A-5CB2-062B-E6E3-B0424B8780A0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532872" y="4653410"/>
            <a:ext cx="1145923" cy="85527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4068DE-45A6-EE7F-83EA-004B253A3996}"/>
              </a:ext>
            </a:extLst>
          </p:cNvPr>
          <p:cNvSpPr txBox="1"/>
          <p:nvPr/>
        </p:nvSpPr>
        <p:spPr>
          <a:xfrm>
            <a:off x="5824974" y="4511063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</a:rPr>
              <a:t>(4)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B3A2F6-42E1-97B6-3815-420760BE8C39}"/>
              </a:ext>
            </a:extLst>
          </p:cNvPr>
          <p:cNvSpPr txBox="1"/>
          <p:nvPr/>
        </p:nvSpPr>
        <p:spPr>
          <a:xfrm>
            <a:off x="7603682" y="4955429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(3)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1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2. </a:t>
            </a:r>
            <a:r>
              <a:rPr lang="ko-KR" altLang="en-US" sz="5400" dirty="0"/>
              <a:t>큐</a:t>
            </a:r>
            <a:r>
              <a:rPr lang="en-US" altLang="ko-KR" sz="5400" dirty="0"/>
              <a:t>(</a:t>
            </a:r>
            <a:r>
              <a:rPr lang="en-US" altLang="ko-KR" sz="5400" dirty="0" err="1"/>
              <a:t>QUeue</a:t>
            </a:r>
            <a:r>
              <a:rPr lang="en-US" altLang="ko-KR" sz="5400" dirty="0"/>
              <a:t>)</a:t>
            </a:r>
            <a:r>
              <a:rPr lang="ko-KR" altLang="en-US" sz="5400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168888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4E82A8DC-4EE1-1231-191D-3ECC718A9A66}"/>
              </a:ext>
            </a:extLst>
          </p:cNvPr>
          <p:cNvSpPr txBox="1"/>
          <p:nvPr/>
        </p:nvSpPr>
        <p:spPr>
          <a:xfrm>
            <a:off x="2179738" y="2811948"/>
            <a:ext cx="7400490" cy="282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큐</a:t>
            </a:r>
            <a:r>
              <a:rPr lang="en-US" altLang="ko-KR" sz="1500" dirty="0"/>
              <a:t>(Queue)</a:t>
            </a:r>
            <a:r>
              <a:rPr lang="ko-KR" altLang="en-US" sz="1500" dirty="0"/>
              <a:t>는 줄</a:t>
            </a:r>
            <a:r>
              <a:rPr lang="en-US" altLang="ko-KR" sz="1500" dirty="0"/>
              <a:t>(line)</a:t>
            </a:r>
            <a:r>
              <a:rPr lang="ko-KR" altLang="en-US" sz="1500" dirty="0"/>
              <a:t>이라는 의미를 가진 단어로</a:t>
            </a:r>
            <a:r>
              <a:rPr lang="en-US" altLang="ko-KR" sz="1500" dirty="0"/>
              <a:t>, </a:t>
            </a:r>
            <a:r>
              <a:rPr lang="ko-KR" altLang="en-US" sz="1500" dirty="0"/>
              <a:t>쉬운 예시로 택시 승강장을 </a:t>
            </a:r>
            <a:br>
              <a:rPr lang="en-US" altLang="ko-KR" sz="1500" dirty="0"/>
            </a:br>
            <a:r>
              <a:rPr lang="ko-KR" altLang="en-US" sz="1500" dirty="0"/>
              <a:t>생각할 수 있습니다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승강장에서 승객은 줄의 가장 뒤에 서게 되며</a:t>
            </a:r>
            <a:r>
              <a:rPr lang="en-US" altLang="ko-KR" sz="1500" dirty="0"/>
              <a:t>, </a:t>
            </a:r>
            <a:r>
              <a:rPr lang="ko-KR" altLang="en-US" sz="1500" dirty="0"/>
              <a:t>택시가 도착하면 가장 앞에 있는</a:t>
            </a:r>
            <a:br>
              <a:rPr lang="en-US" altLang="ko-KR" sz="1500" dirty="0"/>
            </a:br>
            <a:r>
              <a:rPr lang="ko-KR" altLang="en-US" sz="1500" dirty="0"/>
              <a:t>승객부터 택시를 타게 됩니다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이처럼 큐는 원소의 제거는 큐의</a:t>
            </a:r>
            <a:r>
              <a:rPr lang="en-US" altLang="ko-KR" sz="1500" dirty="0"/>
              <a:t> </a:t>
            </a:r>
            <a:r>
              <a:rPr lang="ko-KR" altLang="en-US" sz="1500" dirty="0"/>
              <a:t>가장 앞</a:t>
            </a:r>
            <a:r>
              <a:rPr lang="en-US" altLang="ko-KR" sz="1500" dirty="0"/>
              <a:t>(front)</a:t>
            </a:r>
            <a:r>
              <a:rPr lang="ko-KR" altLang="en-US" sz="1500" dirty="0"/>
              <a:t>에서 수행되며</a:t>
            </a:r>
            <a:r>
              <a:rPr lang="en-US" altLang="ko-KR" sz="1500" dirty="0"/>
              <a:t>, </a:t>
            </a:r>
            <a:r>
              <a:rPr lang="ko-KR" altLang="en-US" sz="1500" dirty="0"/>
              <a:t>원소의 삽입은</a:t>
            </a:r>
            <a:br>
              <a:rPr lang="en-US" altLang="ko-KR" sz="1500" dirty="0"/>
            </a:br>
            <a:r>
              <a:rPr lang="ko-KR" altLang="en-US" sz="1500" dirty="0"/>
              <a:t>가장 뒤</a:t>
            </a:r>
            <a:r>
              <a:rPr lang="en-US" altLang="ko-KR" sz="1500" dirty="0"/>
              <a:t>(rear)</a:t>
            </a:r>
            <a:r>
              <a:rPr lang="ko-KR" altLang="en-US" sz="1500" dirty="0"/>
              <a:t>에서 수행되는 제한된 리스트의 구조를 갖습니다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따라서 가장 먼저 입력된 자료가 먼저 처리되기 때문에 큐를 </a:t>
            </a:r>
            <a:r>
              <a:rPr lang="en-US" altLang="ko-KR" sz="1500" dirty="0"/>
              <a:t>FIFO(First-In-First-Out)</a:t>
            </a:r>
            <a:br>
              <a:rPr lang="en-US" altLang="ko-KR" sz="1500" dirty="0"/>
            </a:br>
            <a:r>
              <a:rPr lang="ko-KR" altLang="en-US" sz="1500" dirty="0"/>
              <a:t>구조라고 부릅니다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0BC8D1-0DAF-2194-BE57-0F2FB2CE2D6F}"/>
              </a:ext>
            </a:extLst>
          </p:cNvPr>
          <p:cNvSpPr/>
          <p:nvPr/>
        </p:nvSpPr>
        <p:spPr>
          <a:xfrm>
            <a:off x="2801923" y="1602297"/>
            <a:ext cx="6350466" cy="71306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5B92DA-D151-3482-1FCF-12C7EC6325A7}"/>
              </a:ext>
            </a:extLst>
          </p:cNvPr>
          <p:cNvCxnSpPr/>
          <p:nvPr/>
        </p:nvCxnSpPr>
        <p:spPr>
          <a:xfrm flipH="1">
            <a:off x="1837189" y="1602297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03694FB-9E54-906D-5A41-279208BEBBC4}"/>
              </a:ext>
            </a:extLst>
          </p:cNvPr>
          <p:cNvCxnSpPr/>
          <p:nvPr/>
        </p:nvCxnSpPr>
        <p:spPr>
          <a:xfrm flipH="1">
            <a:off x="1837189" y="2315361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16ADFA8-B0AC-6C5E-2DE5-6C64D032C4A8}"/>
              </a:ext>
            </a:extLst>
          </p:cNvPr>
          <p:cNvCxnSpPr/>
          <p:nvPr/>
        </p:nvCxnSpPr>
        <p:spPr>
          <a:xfrm flipH="1">
            <a:off x="9152389" y="1602297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79AEE9-EC90-879A-04A6-25FB0F8195BE}"/>
              </a:ext>
            </a:extLst>
          </p:cNvPr>
          <p:cNvCxnSpPr/>
          <p:nvPr/>
        </p:nvCxnSpPr>
        <p:spPr>
          <a:xfrm flipH="1">
            <a:off x="9152389" y="2315361"/>
            <a:ext cx="9647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9FD8A9-98BF-88E5-E166-2FEE1FACD2D5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977156" y="1602297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85BD971-C632-73F4-B3B1-4E93E79136F8}"/>
              </a:ext>
            </a:extLst>
          </p:cNvPr>
          <p:cNvCxnSpPr/>
          <p:nvPr/>
        </p:nvCxnSpPr>
        <p:spPr>
          <a:xfrm>
            <a:off x="4393035" y="1602297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1F4485A-D1BC-F143-6D8B-A0C90FAC5A50}"/>
              </a:ext>
            </a:extLst>
          </p:cNvPr>
          <p:cNvCxnSpPr/>
          <p:nvPr/>
        </p:nvCxnSpPr>
        <p:spPr>
          <a:xfrm>
            <a:off x="7538907" y="1602297"/>
            <a:ext cx="0" cy="713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560A56-659F-859A-545D-763CA8772E22}"/>
              </a:ext>
            </a:extLst>
          </p:cNvPr>
          <p:cNvSpPr txBox="1"/>
          <p:nvPr/>
        </p:nvSpPr>
        <p:spPr>
          <a:xfrm>
            <a:off x="3394745" y="1697219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0D4937-52D8-1466-9838-81043E23D71F}"/>
              </a:ext>
            </a:extLst>
          </p:cNvPr>
          <p:cNvSpPr txBox="1"/>
          <p:nvPr/>
        </p:nvSpPr>
        <p:spPr>
          <a:xfrm>
            <a:off x="4985857" y="1697219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B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CEDC5-4D6E-D1DD-8CAB-42E528E02C4E}"/>
              </a:ext>
            </a:extLst>
          </p:cNvPr>
          <p:cNvSpPr txBox="1"/>
          <p:nvPr/>
        </p:nvSpPr>
        <p:spPr>
          <a:xfrm>
            <a:off x="6565785" y="1697219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CF0C3F-67DC-D251-C8D3-501F2ABE8854}"/>
              </a:ext>
            </a:extLst>
          </p:cNvPr>
          <p:cNvSpPr txBox="1"/>
          <p:nvPr/>
        </p:nvSpPr>
        <p:spPr>
          <a:xfrm>
            <a:off x="8154799" y="1697219"/>
            <a:ext cx="34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E1DC28F-B144-76A9-8581-50A4E21B3DE3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841702" y="1951991"/>
            <a:ext cx="60539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01849C-2204-1201-FD15-0BA9747D087D}"/>
              </a:ext>
            </a:extLst>
          </p:cNvPr>
          <p:cNvSpPr txBox="1"/>
          <p:nvPr/>
        </p:nvSpPr>
        <p:spPr>
          <a:xfrm>
            <a:off x="1447098" y="1690381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remove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FAEA154-1B51-F633-DF2A-7A7D6FD5ABB8}"/>
              </a:ext>
            </a:extLst>
          </p:cNvPr>
          <p:cNvCxnSpPr>
            <a:cxnSpLocks/>
          </p:cNvCxnSpPr>
          <p:nvPr/>
        </p:nvCxnSpPr>
        <p:spPr>
          <a:xfrm flipH="1">
            <a:off x="9332058" y="1950745"/>
            <a:ext cx="60539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7093B1-AD55-F931-4096-D4BE2133A5E2}"/>
              </a:ext>
            </a:extLst>
          </p:cNvPr>
          <p:cNvSpPr txBox="1"/>
          <p:nvPr/>
        </p:nvSpPr>
        <p:spPr>
          <a:xfrm>
            <a:off x="9900406" y="1689135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insert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FA08E3B-1D51-A050-E47F-40DD9B304613}"/>
              </a:ext>
            </a:extLst>
          </p:cNvPr>
          <p:cNvCxnSpPr>
            <a:cxnSpLocks/>
          </p:cNvCxnSpPr>
          <p:nvPr/>
        </p:nvCxnSpPr>
        <p:spPr>
          <a:xfrm>
            <a:off x="3565311" y="1004187"/>
            <a:ext cx="0" cy="489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EEF650F-A0B7-F893-318E-69BA8747FA80}"/>
              </a:ext>
            </a:extLst>
          </p:cNvPr>
          <p:cNvCxnSpPr>
            <a:cxnSpLocks/>
          </p:cNvCxnSpPr>
          <p:nvPr/>
        </p:nvCxnSpPr>
        <p:spPr>
          <a:xfrm>
            <a:off x="8311383" y="1004186"/>
            <a:ext cx="0" cy="489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07293F-906B-4449-37F2-4789B9B8B953}"/>
              </a:ext>
            </a:extLst>
          </p:cNvPr>
          <p:cNvSpPr txBox="1"/>
          <p:nvPr/>
        </p:nvSpPr>
        <p:spPr>
          <a:xfrm>
            <a:off x="2801923" y="480966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front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3D25B6-879C-1392-7F46-8AE257542870}"/>
              </a:ext>
            </a:extLst>
          </p:cNvPr>
          <p:cNvSpPr txBox="1"/>
          <p:nvPr/>
        </p:nvSpPr>
        <p:spPr>
          <a:xfrm>
            <a:off x="7538907" y="480965"/>
            <a:ext cx="14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rear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0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삽입 연산 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(insert)</a:t>
            </a:r>
            <a:endParaRPr lang="ko-KR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366357-8B69-BFE4-E0E1-22343F2D53B2}"/>
              </a:ext>
            </a:extLst>
          </p:cNvPr>
          <p:cNvSpPr/>
          <p:nvPr/>
        </p:nvSpPr>
        <p:spPr>
          <a:xfrm>
            <a:off x="3412839" y="1955186"/>
            <a:ext cx="1190027" cy="47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null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944103-7DB3-2582-B762-C712CB077CB3}"/>
              </a:ext>
            </a:extLst>
          </p:cNvPr>
          <p:cNvSpPr/>
          <p:nvPr/>
        </p:nvSpPr>
        <p:spPr>
          <a:xfrm>
            <a:off x="3649564" y="1645564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5C57D-E541-F8AA-591C-82972F2C5F27}"/>
              </a:ext>
            </a:extLst>
          </p:cNvPr>
          <p:cNvSpPr txBox="1"/>
          <p:nvPr/>
        </p:nvSpPr>
        <p:spPr>
          <a:xfrm>
            <a:off x="1507803" y="201968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큐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4823C-8324-0D48-77C0-2B9B95BC9FCD}"/>
              </a:ext>
            </a:extLst>
          </p:cNvPr>
          <p:cNvSpPr txBox="1"/>
          <p:nvPr/>
        </p:nvSpPr>
        <p:spPr>
          <a:xfrm>
            <a:off x="1509623" y="301689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자료 </a:t>
            </a:r>
            <a:r>
              <a:rPr lang="en-US" altLang="ko-KR" dirty="0"/>
              <a:t>10</a:t>
            </a:r>
            <a:r>
              <a:rPr lang="ko-KR" altLang="en-US" dirty="0"/>
              <a:t> 삽입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48D0CE-ECD1-4232-A99C-2C22F0558893}"/>
              </a:ext>
            </a:extLst>
          </p:cNvPr>
          <p:cNvSpPr/>
          <p:nvPr/>
        </p:nvSpPr>
        <p:spPr>
          <a:xfrm>
            <a:off x="3412839" y="3016894"/>
            <a:ext cx="1190027" cy="47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53A0EE-3CD1-C033-0320-1DC1DE9B8C10}"/>
              </a:ext>
            </a:extLst>
          </p:cNvPr>
          <p:cNvSpPr/>
          <p:nvPr/>
        </p:nvSpPr>
        <p:spPr>
          <a:xfrm>
            <a:off x="3649564" y="2707272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C98007-C2A1-11C8-A91A-9729DD839A18}"/>
              </a:ext>
            </a:extLst>
          </p:cNvPr>
          <p:cNvSpPr/>
          <p:nvPr/>
        </p:nvSpPr>
        <p:spPr>
          <a:xfrm>
            <a:off x="5411131" y="2869351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10</a:t>
            </a:r>
            <a:r>
              <a:rPr lang="ko-KR" altLang="en-US" dirty="0">
                <a:solidFill>
                  <a:schemeClr val="bg1"/>
                </a:solidFill>
              </a:rPr>
              <a:t>           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2E3D3F8-D3B4-FAE7-E602-92E7E4FE7A81}"/>
              </a:ext>
            </a:extLst>
          </p:cNvPr>
          <p:cNvCxnSpPr>
            <a:cxnSpLocks/>
          </p:cNvCxnSpPr>
          <p:nvPr/>
        </p:nvCxnSpPr>
        <p:spPr>
          <a:xfrm>
            <a:off x="6336018" y="2869351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B6E008-143E-B331-3418-459E27FA7B23}"/>
              </a:ext>
            </a:extLst>
          </p:cNvPr>
          <p:cNvCxnSpPr/>
          <p:nvPr/>
        </p:nvCxnSpPr>
        <p:spPr>
          <a:xfrm>
            <a:off x="4235570" y="3217653"/>
            <a:ext cx="1337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F396A5A-44E3-0D3F-0F7B-B0C22C4F3EE8}"/>
              </a:ext>
            </a:extLst>
          </p:cNvPr>
          <p:cNvSpPr/>
          <p:nvPr/>
        </p:nvSpPr>
        <p:spPr>
          <a:xfrm>
            <a:off x="5455235" y="2586537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C7CFD6-E49B-D2FB-6048-982F1CF8F156}"/>
              </a:ext>
            </a:extLst>
          </p:cNvPr>
          <p:cNvSpPr/>
          <p:nvPr/>
        </p:nvSpPr>
        <p:spPr>
          <a:xfrm>
            <a:off x="6576877" y="2586537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E5F30-EA08-1566-FA04-732F9F174A2E}"/>
              </a:ext>
            </a:extLst>
          </p:cNvPr>
          <p:cNvSpPr txBox="1"/>
          <p:nvPr/>
        </p:nvSpPr>
        <p:spPr>
          <a:xfrm>
            <a:off x="1509623" y="420252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자료 </a:t>
            </a:r>
            <a:r>
              <a:rPr lang="en-US" altLang="ko-KR" dirty="0"/>
              <a:t>20</a:t>
            </a:r>
            <a:r>
              <a:rPr lang="ko-KR" altLang="en-US" dirty="0"/>
              <a:t> 삽입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856EA-58AA-1BE1-6BD7-C8D9496AC626}"/>
              </a:ext>
            </a:extLst>
          </p:cNvPr>
          <p:cNvSpPr/>
          <p:nvPr/>
        </p:nvSpPr>
        <p:spPr>
          <a:xfrm>
            <a:off x="3412839" y="4202522"/>
            <a:ext cx="1190027" cy="47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BAF5E3C-CDC6-7BD6-7C92-6B8B4E53E769}"/>
              </a:ext>
            </a:extLst>
          </p:cNvPr>
          <p:cNvSpPr/>
          <p:nvPr/>
        </p:nvSpPr>
        <p:spPr>
          <a:xfrm>
            <a:off x="3649564" y="3892900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FBA93C-B9E2-4780-B9A7-0F44444D717C}"/>
              </a:ext>
            </a:extLst>
          </p:cNvPr>
          <p:cNvSpPr/>
          <p:nvPr/>
        </p:nvSpPr>
        <p:spPr>
          <a:xfrm>
            <a:off x="5411131" y="4054979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2A6A33-BF54-BE5C-538E-2C233AFB0661}"/>
              </a:ext>
            </a:extLst>
          </p:cNvPr>
          <p:cNvCxnSpPr>
            <a:cxnSpLocks/>
          </p:cNvCxnSpPr>
          <p:nvPr/>
        </p:nvCxnSpPr>
        <p:spPr>
          <a:xfrm>
            <a:off x="6336018" y="4054979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702469-BAE6-FD98-2218-BD7D99B1C2C4}"/>
              </a:ext>
            </a:extLst>
          </p:cNvPr>
          <p:cNvCxnSpPr/>
          <p:nvPr/>
        </p:nvCxnSpPr>
        <p:spPr>
          <a:xfrm>
            <a:off x="4235570" y="4403281"/>
            <a:ext cx="1337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682FE5-EC45-6BA0-31E6-692D1BF109CB}"/>
              </a:ext>
            </a:extLst>
          </p:cNvPr>
          <p:cNvSpPr/>
          <p:nvPr/>
        </p:nvSpPr>
        <p:spPr>
          <a:xfrm>
            <a:off x="5455235" y="3772165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F6593E1-FDD7-3F2C-DB51-C73E71B2F606}"/>
              </a:ext>
            </a:extLst>
          </p:cNvPr>
          <p:cNvSpPr/>
          <p:nvPr/>
        </p:nvSpPr>
        <p:spPr>
          <a:xfrm>
            <a:off x="6576877" y="3772165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AC582F-7B8F-F5D9-2340-6C5B898715C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933238" y="4403281"/>
            <a:ext cx="958349" cy="20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113A88-73DB-4869-06B3-88F34E45E3FA}"/>
              </a:ext>
            </a:extLst>
          </p:cNvPr>
          <p:cNvSpPr/>
          <p:nvPr/>
        </p:nvSpPr>
        <p:spPr>
          <a:xfrm>
            <a:off x="8225594" y="3016894"/>
            <a:ext cx="1190027" cy="47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8099C8D-F323-3181-93D1-1DD973F247A4}"/>
              </a:ext>
            </a:extLst>
          </p:cNvPr>
          <p:cNvSpPr/>
          <p:nvPr/>
        </p:nvSpPr>
        <p:spPr>
          <a:xfrm>
            <a:off x="8462319" y="2707272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rear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32DB68-FD48-A645-08F8-A17B9F02FDC0}"/>
              </a:ext>
            </a:extLst>
          </p:cNvPr>
          <p:cNvCxnSpPr>
            <a:cxnSpLocks/>
          </p:cNvCxnSpPr>
          <p:nvPr/>
        </p:nvCxnSpPr>
        <p:spPr>
          <a:xfrm flipH="1">
            <a:off x="7293453" y="3217653"/>
            <a:ext cx="1246540" cy="13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698AF4-B026-73CB-8EF1-48175864818B}"/>
              </a:ext>
            </a:extLst>
          </p:cNvPr>
          <p:cNvSpPr/>
          <p:nvPr/>
        </p:nvSpPr>
        <p:spPr>
          <a:xfrm>
            <a:off x="7891587" y="4054979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20            null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E4E3EA6-56C2-C4B5-5243-E6CBB518AE5F}"/>
              </a:ext>
            </a:extLst>
          </p:cNvPr>
          <p:cNvCxnSpPr>
            <a:cxnSpLocks/>
          </p:cNvCxnSpPr>
          <p:nvPr/>
        </p:nvCxnSpPr>
        <p:spPr>
          <a:xfrm>
            <a:off x="8816474" y="4054979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D4D8927-4166-BB5A-38AF-7CCC810DCF41}"/>
              </a:ext>
            </a:extLst>
          </p:cNvPr>
          <p:cNvSpPr/>
          <p:nvPr/>
        </p:nvSpPr>
        <p:spPr>
          <a:xfrm>
            <a:off x="9057333" y="3772165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1332622-4D84-0FEA-1AD2-A25D404065EF}"/>
              </a:ext>
            </a:extLst>
          </p:cNvPr>
          <p:cNvSpPr/>
          <p:nvPr/>
        </p:nvSpPr>
        <p:spPr>
          <a:xfrm>
            <a:off x="7995743" y="3772165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D49963-D3CC-86FD-2743-C21A947A59DD}"/>
              </a:ext>
            </a:extLst>
          </p:cNvPr>
          <p:cNvSpPr/>
          <p:nvPr/>
        </p:nvSpPr>
        <p:spPr>
          <a:xfrm>
            <a:off x="8275573" y="5616581"/>
            <a:ext cx="1190027" cy="47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1631B1-EA3A-5042-54B1-540C3B6BE8AA}"/>
              </a:ext>
            </a:extLst>
          </p:cNvPr>
          <p:cNvSpPr/>
          <p:nvPr/>
        </p:nvSpPr>
        <p:spPr>
          <a:xfrm>
            <a:off x="8512298" y="5306959"/>
            <a:ext cx="716576" cy="309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rear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BA6CA5A-D1ED-8C7D-F9B8-052F9A5F5E2A}"/>
              </a:ext>
            </a:extLst>
          </p:cNvPr>
          <p:cNvCxnSpPr>
            <a:cxnSpLocks/>
          </p:cNvCxnSpPr>
          <p:nvPr/>
        </p:nvCxnSpPr>
        <p:spPr>
          <a:xfrm flipV="1">
            <a:off x="9390099" y="4818994"/>
            <a:ext cx="0" cy="9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5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798</TotalTime>
  <Words>1365</Words>
  <Application>Microsoft Office PowerPoint</Application>
  <PresentationFormat>와이드스크린</PresentationFormat>
  <Paragraphs>240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Tw Cen MT</vt:lpstr>
      <vt:lpstr>회로</vt:lpstr>
      <vt:lpstr>자료구조와 알고리즘</vt:lpstr>
      <vt:lpstr>1. 스택(Stack) 자료구조</vt:lpstr>
      <vt:lpstr>PowerPoint 프레젠테이션</vt:lpstr>
      <vt:lpstr>PowerPoint 프레젠테이션</vt:lpstr>
      <vt:lpstr>PowerPoint 프레젠테이션</vt:lpstr>
      <vt:lpstr>PowerPoint 프레젠테이션</vt:lpstr>
      <vt:lpstr>2. 큐(QUeue) 자료구조</vt:lpstr>
      <vt:lpstr>PowerPoint 프레젠테이션</vt:lpstr>
      <vt:lpstr>PowerPoint 프레젠테이션</vt:lpstr>
      <vt:lpstr>3. 기타 유사 자료구조</vt:lpstr>
      <vt:lpstr>PowerPoint 프레젠테이션</vt:lpstr>
      <vt:lpstr>PowerPoint 프레젠테이션</vt:lpstr>
      <vt:lpstr>PowerPoint 프레젠테이션</vt:lpstr>
      <vt:lpstr>PowerPoint 프레젠테이션</vt:lpstr>
      <vt:lpstr>4. 스택 핵심 예제 풀어보기        (백준 알고리즘 1874번)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큐 핵심 예제 풀어보기        (백준 알고리즘 2164번)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39</cp:revision>
  <dcterms:created xsi:type="dcterms:W3CDTF">2018-10-20T06:14:34Z</dcterms:created>
  <dcterms:modified xsi:type="dcterms:W3CDTF">2022-06-08T23:44:54Z</dcterms:modified>
</cp:coreProperties>
</file>