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2" r:id="rId3"/>
    <p:sldId id="269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50" r:id="rId31"/>
    <p:sldId id="34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6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기본 정렬 알고리즘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372197" y="630500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3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18272B-379A-CE0B-AEF5-883280D0DC13}"/>
              </a:ext>
            </a:extLst>
          </p:cNvPr>
          <p:cNvSpPr/>
          <p:nvPr/>
        </p:nvSpPr>
        <p:spPr>
          <a:xfrm>
            <a:off x="2723869" y="2703998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F99792-03E8-EEEB-A587-776A62F173B7}"/>
              </a:ext>
            </a:extLst>
          </p:cNvPr>
          <p:cNvSpPr/>
          <p:nvPr/>
        </p:nvSpPr>
        <p:spPr>
          <a:xfrm>
            <a:off x="3982218" y="2703998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84D9BE-51EE-73D8-44BB-3638E4D3ADED}"/>
              </a:ext>
            </a:extLst>
          </p:cNvPr>
          <p:cNvSpPr/>
          <p:nvPr/>
        </p:nvSpPr>
        <p:spPr>
          <a:xfrm>
            <a:off x="5240567" y="2703998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4BDA82-4437-A75B-810B-C58676B0DE5C}"/>
              </a:ext>
            </a:extLst>
          </p:cNvPr>
          <p:cNvSpPr/>
          <p:nvPr/>
        </p:nvSpPr>
        <p:spPr>
          <a:xfrm>
            <a:off x="6498916" y="2703998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B1B86D-98C5-9DEF-94CB-FC85160C9FCC}"/>
              </a:ext>
            </a:extLst>
          </p:cNvPr>
          <p:cNvSpPr/>
          <p:nvPr/>
        </p:nvSpPr>
        <p:spPr>
          <a:xfrm>
            <a:off x="7757265" y="2703998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F1C08-3FEA-5D53-4316-D57B203669D0}"/>
              </a:ext>
            </a:extLst>
          </p:cNvPr>
          <p:cNvCxnSpPr>
            <a:cxnSpLocks/>
          </p:cNvCxnSpPr>
          <p:nvPr/>
        </p:nvCxnSpPr>
        <p:spPr>
          <a:xfrm flipH="1">
            <a:off x="6484250" y="2242708"/>
            <a:ext cx="14666" cy="17474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140052-B683-7DDD-0E31-6702A5FD7C1A}"/>
              </a:ext>
            </a:extLst>
          </p:cNvPr>
          <p:cNvCxnSpPr>
            <a:cxnSpLocks/>
          </p:cNvCxnSpPr>
          <p:nvPr/>
        </p:nvCxnSpPr>
        <p:spPr>
          <a:xfrm>
            <a:off x="2774487" y="2382156"/>
            <a:ext cx="366978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4AB556-DD8D-3EDD-6B3D-4C802308BB05}"/>
              </a:ext>
            </a:extLst>
          </p:cNvPr>
          <p:cNvSpPr txBox="1"/>
          <p:nvPr/>
        </p:nvSpPr>
        <p:spPr>
          <a:xfrm>
            <a:off x="3122455" y="1920491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이 안에서만 루프 실행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51734-F7B0-FCEA-29FA-CC535D170C67}"/>
              </a:ext>
            </a:extLst>
          </p:cNvPr>
          <p:cNvSpPr txBox="1"/>
          <p:nvPr/>
        </p:nvSpPr>
        <p:spPr>
          <a:xfrm>
            <a:off x="7954078" y="219749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회차</a:t>
            </a:r>
            <a:r>
              <a:rPr lang="ko-KR" altLang="en-US" dirty="0"/>
              <a:t> 정렬 완료</a:t>
            </a:r>
          </a:p>
        </p:txBody>
      </p:sp>
    </p:spTree>
    <p:extLst>
      <p:ext uri="{BB962C8B-B14F-4D97-AF65-F5344CB8AC3E}">
        <p14:creationId xmlns:p14="http://schemas.microsoft.com/office/powerpoint/2010/main" val="327634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372197" y="630500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4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18272B-379A-CE0B-AEF5-883280D0DC13}"/>
              </a:ext>
            </a:extLst>
          </p:cNvPr>
          <p:cNvSpPr/>
          <p:nvPr/>
        </p:nvSpPr>
        <p:spPr>
          <a:xfrm>
            <a:off x="2686924" y="1881962"/>
            <a:ext cx="1216404" cy="95634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F99792-03E8-EEEB-A587-776A62F173B7}"/>
              </a:ext>
            </a:extLst>
          </p:cNvPr>
          <p:cNvSpPr/>
          <p:nvPr/>
        </p:nvSpPr>
        <p:spPr>
          <a:xfrm>
            <a:off x="3945273" y="1881962"/>
            <a:ext cx="1216404" cy="95634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84D9BE-51EE-73D8-44BB-3638E4D3ADED}"/>
              </a:ext>
            </a:extLst>
          </p:cNvPr>
          <p:cNvSpPr/>
          <p:nvPr/>
        </p:nvSpPr>
        <p:spPr>
          <a:xfrm>
            <a:off x="5203622" y="188196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4BDA82-4437-A75B-810B-C58676B0DE5C}"/>
              </a:ext>
            </a:extLst>
          </p:cNvPr>
          <p:cNvSpPr/>
          <p:nvPr/>
        </p:nvSpPr>
        <p:spPr>
          <a:xfrm>
            <a:off x="6461971" y="188196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B1B86D-98C5-9DEF-94CB-FC85160C9FCC}"/>
              </a:ext>
            </a:extLst>
          </p:cNvPr>
          <p:cNvSpPr/>
          <p:nvPr/>
        </p:nvSpPr>
        <p:spPr>
          <a:xfrm>
            <a:off x="7720320" y="188196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F1C08-3FEA-5D53-4316-D57B203669D0}"/>
              </a:ext>
            </a:extLst>
          </p:cNvPr>
          <p:cNvCxnSpPr>
            <a:cxnSpLocks/>
          </p:cNvCxnSpPr>
          <p:nvPr/>
        </p:nvCxnSpPr>
        <p:spPr>
          <a:xfrm flipH="1">
            <a:off x="5184605" y="1540760"/>
            <a:ext cx="15533" cy="41488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140052-B683-7DDD-0E31-6702A5FD7C1A}"/>
              </a:ext>
            </a:extLst>
          </p:cNvPr>
          <p:cNvCxnSpPr>
            <a:cxnSpLocks/>
          </p:cNvCxnSpPr>
          <p:nvPr/>
        </p:nvCxnSpPr>
        <p:spPr>
          <a:xfrm>
            <a:off x="2737542" y="1560120"/>
            <a:ext cx="234245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E8B0B644-E2B3-96AF-FFE4-7C321FBBBEF9}"/>
              </a:ext>
            </a:extLst>
          </p:cNvPr>
          <p:cNvCxnSpPr/>
          <p:nvPr/>
        </p:nvCxnSpPr>
        <p:spPr>
          <a:xfrm rot="16200000" flipH="1">
            <a:off x="3956412" y="2215482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AC53B6-5EF1-CF61-D5DF-1C2BFB001063}"/>
              </a:ext>
            </a:extLst>
          </p:cNvPr>
          <p:cNvSpPr txBox="1"/>
          <p:nvPr/>
        </p:nvSpPr>
        <p:spPr>
          <a:xfrm>
            <a:off x="3464071" y="3141491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053B41-B1C4-13E3-58AF-26E144EE8502}"/>
              </a:ext>
            </a:extLst>
          </p:cNvPr>
          <p:cNvSpPr/>
          <p:nvPr/>
        </p:nvSpPr>
        <p:spPr>
          <a:xfrm>
            <a:off x="2709852" y="3863162"/>
            <a:ext cx="1216404" cy="95634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694B14-D30C-56D0-75E0-0A1E6D916172}"/>
              </a:ext>
            </a:extLst>
          </p:cNvPr>
          <p:cNvSpPr/>
          <p:nvPr/>
        </p:nvSpPr>
        <p:spPr>
          <a:xfrm>
            <a:off x="3968201" y="386316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A6AFC1-819F-D71B-7AC9-708F51EE39A7}"/>
              </a:ext>
            </a:extLst>
          </p:cNvPr>
          <p:cNvSpPr/>
          <p:nvPr/>
        </p:nvSpPr>
        <p:spPr>
          <a:xfrm>
            <a:off x="5226550" y="386316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4346F-9F38-DFC4-E69F-B15011060067}"/>
              </a:ext>
            </a:extLst>
          </p:cNvPr>
          <p:cNvSpPr/>
          <p:nvPr/>
        </p:nvSpPr>
        <p:spPr>
          <a:xfrm>
            <a:off x="6484899" y="386316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07A11-E30A-CB6C-449D-2CF8C61B3C2D}"/>
              </a:ext>
            </a:extLst>
          </p:cNvPr>
          <p:cNvSpPr/>
          <p:nvPr/>
        </p:nvSpPr>
        <p:spPr>
          <a:xfrm>
            <a:off x="7743248" y="386316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2D848-C16F-B2B8-17CD-84CBC17FDEB9}"/>
              </a:ext>
            </a:extLst>
          </p:cNvPr>
          <p:cNvSpPr txBox="1"/>
          <p:nvPr/>
        </p:nvSpPr>
        <p:spPr>
          <a:xfrm>
            <a:off x="8959652" y="3430514"/>
            <a:ext cx="182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회차</a:t>
            </a:r>
            <a:r>
              <a:rPr lang="ko-KR" altLang="en-US" dirty="0"/>
              <a:t> 정렬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루프 종료</a:t>
            </a:r>
          </a:p>
        </p:txBody>
      </p:sp>
    </p:spTree>
    <p:extLst>
      <p:ext uri="{BB962C8B-B14F-4D97-AF65-F5344CB8AC3E}">
        <p14:creationId xmlns:p14="http://schemas.microsoft.com/office/powerpoint/2010/main" val="233079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선택 정렬</a:t>
            </a:r>
          </a:p>
        </p:txBody>
      </p:sp>
    </p:spTree>
    <p:extLst>
      <p:ext uri="{BB962C8B-B14F-4D97-AF65-F5344CB8AC3E}">
        <p14:creationId xmlns:p14="http://schemas.microsoft.com/office/powerpoint/2010/main" val="19279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선택 정렬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62121" y="1542438"/>
            <a:ext cx="9180718" cy="876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선택 정렬은 버블 정렬의 자리바꿈 횟수를 줄임으로써 성능을 개선한 알고리즘입니다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그러나 선택 정렬의 비교횟수는 버블 정렬과 동일하여 성능 개선효과가 크지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EA399-BD1F-B675-CB9C-47361C2A9DA8}"/>
              </a:ext>
            </a:extLst>
          </p:cNvPr>
          <p:cNvSpPr txBox="1"/>
          <p:nvPr/>
        </p:nvSpPr>
        <p:spPr>
          <a:xfrm>
            <a:off x="1997012" y="2676088"/>
            <a:ext cx="7107780" cy="170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남은 정렬 부분에서 최소값을 찾는다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남은 정렬 부분에서 가장 앞에 있는 데이터와 최소값을 </a:t>
            </a:r>
            <a:r>
              <a:rPr lang="en-US" altLang="ko-KR" dirty="0"/>
              <a:t>swap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앞에 있는 데이터를 다음 위치로 이동하여 범위를 축소한다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남은 정렬 부분이 없을 때까지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26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3106468" y="178306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364817" y="178306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623166" y="178306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881515" y="178306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8139864" y="178306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442907" y="981481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1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0C5AF182-2D50-1633-E1DD-2F9EA72592C4}"/>
              </a:ext>
            </a:extLst>
          </p:cNvPr>
          <p:cNvCxnSpPr>
            <a:cxnSpLocks/>
            <a:stCxn id="3" idx="2"/>
            <a:endCxn id="9" idx="2"/>
          </p:cNvCxnSpPr>
          <p:nvPr/>
        </p:nvCxnSpPr>
        <p:spPr>
          <a:xfrm rot="16200000" flipH="1">
            <a:off x="6231368" y="222709"/>
            <a:ext cx="12700" cy="5033396"/>
          </a:xfrm>
          <a:prstGeom prst="curvedConnector3">
            <a:avLst>
              <a:gd name="adj1" fmla="val 325455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7157F-54E1-0883-4043-1F87DBA6A824}"/>
              </a:ext>
            </a:extLst>
          </p:cNvPr>
          <p:cNvSpPr txBox="1"/>
          <p:nvPr/>
        </p:nvSpPr>
        <p:spPr>
          <a:xfrm>
            <a:off x="5718054" y="3029891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3C016D-27BD-BD64-EEDE-2E5B3C3E1C82}"/>
              </a:ext>
            </a:extLst>
          </p:cNvPr>
          <p:cNvSpPr/>
          <p:nvPr/>
        </p:nvSpPr>
        <p:spPr>
          <a:xfrm>
            <a:off x="3106468" y="4103536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44F25F-B8CD-1618-7E77-BA098BF9901B}"/>
              </a:ext>
            </a:extLst>
          </p:cNvPr>
          <p:cNvSpPr/>
          <p:nvPr/>
        </p:nvSpPr>
        <p:spPr>
          <a:xfrm>
            <a:off x="4364817" y="4103536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68924-D9C4-CAD1-5D6E-1D9723962EE8}"/>
              </a:ext>
            </a:extLst>
          </p:cNvPr>
          <p:cNvSpPr/>
          <p:nvPr/>
        </p:nvSpPr>
        <p:spPr>
          <a:xfrm>
            <a:off x="5623166" y="4103536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2310A-F3E8-A218-7008-11908A4DD473}"/>
              </a:ext>
            </a:extLst>
          </p:cNvPr>
          <p:cNvSpPr/>
          <p:nvPr/>
        </p:nvSpPr>
        <p:spPr>
          <a:xfrm>
            <a:off x="6881515" y="4103536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9E69E-D70C-AF6B-4E6D-12AA7CDF877F}"/>
              </a:ext>
            </a:extLst>
          </p:cNvPr>
          <p:cNvSpPr/>
          <p:nvPr/>
        </p:nvSpPr>
        <p:spPr>
          <a:xfrm>
            <a:off x="8139864" y="4103536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48066" y="1243091"/>
            <a:ext cx="0" cy="5399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097919" y="77429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최소값 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085FB-4A63-2B72-91A2-92DE898F8176}"/>
              </a:ext>
            </a:extLst>
          </p:cNvPr>
          <p:cNvSpPr txBox="1"/>
          <p:nvPr/>
        </p:nvSpPr>
        <p:spPr>
          <a:xfrm>
            <a:off x="6890583" y="319418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데이터와 최소값 교환</a:t>
            </a:r>
          </a:p>
        </p:txBody>
      </p:sp>
    </p:spTree>
    <p:extLst>
      <p:ext uri="{BB962C8B-B14F-4D97-AF65-F5344CB8AC3E}">
        <p14:creationId xmlns:p14="http://schemas.microsoft.com/office/powerpoint/2010/main" val="387674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442907" y="981481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2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0C5AF182-2D50-1633-E1DD-2F9EA72592C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894039" y="2739407"/>
            <a:ext cx="1343679" cy="6350"/>
          </a:xfrm>
          <a:prstGeom prst="curvedConnector4">
            <a:avLst>
              <a:gd name="adj1" fmla="val 3997"/>
              <a:gd name="adj2" fmla="val 3700000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7157F-54E1-0883-4043-1F87DBA6A824}"/>
              </a:ext>
            </a:extLst>
          </p:cNvPr>
          <p:cNvSpPr txBox="1"/>
          <p:nvPr/>
        </p:nvSpPr>
        <p:spPr>
          <a:xfrm>
            <a:off x="5116202" y="2978737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3C016D-27BD-BD64-EEDE-2E5B3C3E1C82}"/>
              </a:ext>
            </a:extLst>
          </p:cNvPr>
          <p:cNvSpPr/>
          <p:nvPr/>
        </p:nvSpPr>
        <p:spPr>
          <a:xfrm>
            <a:off x="3112818" y="178941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44F25F-B8CD-1618-7E77-BA098BF9901B}"/>
              </a:ext>
            </a:extLst>
          </p:cNvPr>
          <p:cNvSpPr/>
          <p:nvPr/>
        </p:nvSpPr>
        <p:spPr>
          <a:xfrm>
            <a:off x="4371167" y="178941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68924-D9C4-CAD1-5D6E-1D9723962EE8}"/>
              </a:ext>
            </a:extLst>
          </p:cNvPr>
          <p:cNvSpPr/>
          <p:nvPr/>
        </p:nvSpPr>
        <p:spPr>
          <a:xfrm>
            <a:off x="5629516" y="178941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2310A-F3E8-A218-7008-11908A4DD473}"/>
              </a:ext>
            </a:extLst>
          </p:cNvPr>
          <p:cNvSpPr/>
          <p:nvPr/>
        </p:nvSpPr>
        <p:spPr>
          <a:xfrm>
            <a:off x="6887865" y="178941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9E69E-D70C-AF6B-4E6D-12AA7CDF877F}"/>
              </a:ext>
            </a:extLst>
          </p:cNvPr>
          <p:cNvSpPr/>
          <p:nvPr/>
        </p:nvSpPr>
        <p:spPr>
          <a:xfrm>
            <a:off x="8146214" y="178941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</p:cNvCxnSpPr>
          <p:nvPr/>
        </p:nvCxnSpPr>
        <p:spPr>
          <a:xfrm>
            <a:off x="6237718" y="1229217"/>
            <a:ext cx="0" cy="5399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5587571" y="76041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최소값 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085FB-4A63-2B72-91A2-92DE898F8176}"/>
              </a:ext>
            </a:extLst>
          </p:cNvPr>
          <p:cNvSpPr txBox="1"/>
          <p:nvPr/>
        </p:nvSpPr>
        <p:spPr>
          <a:xfrm>
            <a:off x="6237718" y="308645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데이터와 최소값 교환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D3A24-8842-3BE6-4B85-8E56657BC723}"/>
              </a:ext>
            </a:extLst>
          </p:cNvPr>
          <p:cNvSpPr/>
          <p:nvPr/>
        </p:nvSpPr>
        <p:spPr>
          <a:xfrm>
            <a:off x="3112818" y="3842469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4C0CB8-3E54-7A0C-8F9D-A5E96E6C1ABF}"/>
              </a:ext>
            </a:extLst>
          </p:cNvPr>
          <p:cNvSpPr/>
          <p:nvPr/>
        </p:nvSpPr>
        <p:spPr>
          <a:xfrm>
            <a:off x="4371167" y="3842469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AFC3F5-898D-8C3F-8FB2-15FE674A38D8}"/>
              </a:ext>
            </a:extLst>
          </p:cNvPr>
          <p:cNvSpPr/>
          <p:nvPr/>
        </p:nvSpPr>
        <p:spPr>
          <a:xfrm>
            <a:off x="5629516" y="3842469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E04E92-7E0E-1542-5B70-98223E20F36A}"/>
              </a:ext>
            </a:extLst>
          </p:cNvPr>
          <p:cNvSpPr/>
          <p:nvPr/>
        </p:nvSpPr>
        <p:spPr>
          <a:xfrm>
            <a:off x="6887865" y="384246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3B692-C810-D234-C76C-485C8B0B7DFA}"/>
              </a:ext>
            </a:extLst>
          </p:cNvPr>
          <p:cNvSpPr/>
          <p:nvPr/>
        </p:nvSpPr>
        <p:spPr>
          <a:xfrm>
            <a:off x="8146214" y="384246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1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442907" y="981481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3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3C016D-27BD-BD64-EEDE-2E5B3C3E1C82}"/>
              </a:ext>
            </a:extLst>
          </p:cNvPr>
          <p:cNvSpPr/>
          <p:nvPr/>
        </p:nvSpPr>
        <p:spPr>
          <a:xfrm>
            <a:off x="3112818" y="178941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68924-D9C4-CAD1-5D6E-1D9723962EE8}"/>
              </a:ext>
            </a:extLst>
          </p:cNvPr>
          <p:cNvSpPr/>
          <p:nvPr/>
        </p:nvSpPr>
        <p:spPr>
          <a:xfrm>
            <a:off x="5629516" y="178941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2310A-F3E8-A218-7008-11908A4DD473}"/>
              </a:ext>
            </a:extLst>
          </p:cNvPr>
          <p:cNvSpPr/>
          <p:nvPr/>
        </p:nvSpPr>
        <p:spPr>
          <a:xfrm>
            <a:off x="6887865" y="178941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9E69E-D70C-AF6B-4E6D-12AA7CDF877F}"/>
              </a:ext>
            </a:extLst>
          </p:cNvPr>
          <p:cNvSpPr/>
          <p:nvPr/>
        </p:nvSpPr>
        <p:spPr>
          <a:xfrm>
            <a:off x="8146214" y="178941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</p:cNvCxnSpPr>
          <p:nvPr/>
        </p:nvCxnSpPr>
        <p:spPr>
          <a:xfrm>
            <a:off x="6237718" y="1229217"/>
            <a:ext cx="0" cy="5399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5587571" y="76041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최소값 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085FB-4A63-2B72-91A2-92DE898F8176}"/>
              </a:ext>
            </a:extLst>
          </p:cNvPr>
          <p:cNvSpPr txBox="1"/>
          <p:nvPr/>
        </p:nvSpPr>
        <p:spPr>
          <a:xfrm>
            <a:off x="5702009" y="286590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세번째 데이터와 최소값이 같으므로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D3A24-8842-3BE6-4B85-8E56657BC723}"/>
              </a:ext>
            </a:extLst>
          </p:cNvPr>
          <p:cNvSpPr/>
          <p:nvPr/>
        </p:nvSpPr>
        <p:spPr>
          <a:xfrm>
            <a:off x="3112818" y="3842469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4C0CB8-3E54-7A0C-8F9D-A5E96E6C1ABF}"/>
              </a:ext>
            </a:extLst>
          </p:cNvPr>
          <p:cNvSpPr/>
          <p:nvPr/>
        </p:nvSpPr>
        <p:spPr>
          <a:xfrm>
            <a:off x="4371167" y="178941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AFC3F5-898D-8C3F-8FB2-15FE674A38D8}"/>
              </a:ext>
            </a:extLst>
          </p:cNvPr>
          <p:cNvSpPr/>
          <p:nvPr/>
        </p:nvSpPr>
        <p:spPr>
          <a:xfrm>
            <a:off x="5629516" y="3842469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E04E92-7E0E-1542-5B70-98223E20F36A}"/>
              </a:ext>
            </a:extLst>
          </p:cNvPr>
          <p:cNvSpPr/>
          <p:nvPr/>
        </p:nvSpPr>
        <p:spPr>
          <a:xfrm>
            <a:off x="6887865" y="384246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3B692-C810-D234-C76C-485C8B0B7DFA}"/>
              </a:ext>
            </a:extLst>
          </p:cNvPr>
          <p:cNvSpPr/>
          <p:nvPr/>
        </p:nvSpPr>
        <p:spPr>
          <a:xfrm>
            <a:off x="8146214" y="384246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17D1EC-9815-4BF4-7E71-7646860EBB0A}"/>
              </a:ext>
            </a:extLst>
          </p:cNvPr>
          <p:cNvSpPr/>
          <p:nvPr/>
        </p:nvSpPr>
        <p:spPr>
          <a:xfrm>
            <a:off x="4371167" y="3842468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4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442907" y="981481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4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3C016D-27BD-BD64-EEDE-2E5B3C3E1C82}"/>
              </a:ext>
            </a:extLst>
          </p:cNvPr>
          <p:cNvSpPr/>
          <p:nvPr/>
        </p:nvSpPr>
        <p:spPr>
          <a:xfrm>
            <a:off x="3112818" y="178941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68924-D9C4-CAD1-5D6E-1D9723962EE8}"/>
              </a:ext>
            </a:extLst>
          </p:cNvPr>
          <p:cNvSpPr/>
          <p:nvPr/>
        </p:nvSpPr>
        <p:spPr>
          <a:xfrm>
            <a:off x="5629516" y="178941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2310A-F3E8-A218-7008-11908A4DD473}"/>
              </a:ext>
            </a:extLst>
          </p:cNvPr>
          <p:cNvSpPr/>
          <p:nvPr/>
        </p:nvSpPr>
        <p:spPr>
          <a:xfrm>
            <a:off x="6887865" y="178941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9E69E-D70C-AF6B-4E6D-12AA7CDF877F}"/>
              </a:ext>
            </a:extLst>
          </p:cNvPr>
          <p:cNvSpPr/>
          <p:nvPr/>
        </p:nvSpPr>
        <p:spPr>
          <a:xfrm>
            <a:off x="8146214" y="178941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</p:cNvCxnSpPr>
          <p:nvPr/>
        </p:nvCxnSpPr>
        <p:spPr>
          <a:xfrm>
            <a:off x="8754416" y="1265615"/>
            <a:ext cx="0" cy="5399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104269" y="7968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최소값 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085FB-4A63-2B72-91A2-92DE898F8176}"/>
              </a:ext>
            </a:extLst>
          </p:cNvPr>
          <p:cNvSpPr txBox="1"/>
          <p:nvPr/>
        </p:nvSpPr>
        <p:spPr>
          <a:xfrm>
            <a:off x="5702009" y="2865900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번째 데이터와 최소값 교환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D3A24-8842-3BE6-4B85-8E56657BC723}"/>
              </a:ext>
            </a:extLst>
          </p:cNvPr>
          <p:cNvSpPr/>
          <p:nvPr/>
        </p:nvSpPr>
        <p:spPr>
          <a:xfrm>
            <a:off x="3112818" y="3842469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4C0CB8-3E54-7A0C-8F9D-A5E96E6C1ABF}"/>
              </a:ext>
            </a:extLst>
          </p:cNvPr>
          <p:cNvSpPr/>
          <p:nvPr/>
        </p:nvSpPr>
        <p:spPr>
          <a:xfrm>
            <a:off x="4371167" y="178941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AFC3F5-898D-8C3F-8FB2-15FE674A38D8}"/>
              </a:ext>
            </a:extLst>
          </p:cNvPr>
          <p:cNvSpPr/>
          <p:nvPr/>
        </p:nvSpPr>
        <p:spPr>
          <a:xfrm>
            <a:off x="5629516" y="3842469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E04E92-7E0E-1542-5B70-98223E20F36A}"/>
              </a:ext>
            </a:extLst>
          </p:cNvPr>
          <p:cNvSpPr/>
          <p:nvPr/>
        </p:nvSpPr>
        <p:spPr>
          <a:xfrm>
            <a:off x="6887865" y="3842469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3B692-C810-D234-C76C-485C8B0B7DFA}"/>
              </a:ext>
            </a:extLst>
          </p:cNvPr>
          <p:cNvSpPr/>
          <p:nvPr/>
        </p:nvSpPr>
        <p:spPr>
          <a:xfrm>
            <a:off x="8146214" y="384246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17D1EC-9815-4BF4-7E71-7646860EBB0A}"/>
              </a:ext>
            </a:extLst>
          </p:cNvPr>
          <p:cNvSpPr/>
          <p:nvPr/>
        </p:nvSpPr>
        <p:spPr>
          <a:xfrm>
            <a:off x="4371167" y="3842468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607DA-065F-058E-D05D-CB7222C1C926}"/>
              </a:ext>
            </a:extLst>
          </p:cNvPr>
          <p:cNvSpPr txBox="1"/>
          <p:nvPr/>
        </p:nvSpPr>
        <p:spPr>
          <a:xfrm>
            <a:off x="5762922" y="503671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 완료</a:t>
            </a:r>
          </a:p>
        </p:txBody>
      </p:sp>
    </p:spTree>
    <p:extLst>
      <p:ext uri="{BB962C8B-B14F-4D97-AF65-F5344CB8AC3E}">
        <p14:creationId xmlns:p14="http://schemas.microsoft.com/office/powerpoint/2010/main" val="136264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/>
              <a:t>삽입 정렬</a:t>
            </a:r>
          </a:p>
        </p:txBody>
      </p:sp>
    </p:spTree>
    <p:extLst>
      <p:ext uri="{BB962C8B-B14F-4D97-AF65-F5344CB8AC3E}">
        <p14:creationId xmlns:p14="http://schemas.microsoft.com/office/powerpoint/2010/main" val="65531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삽입 정렬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62121" y="1542438"/>
            <a:ext cx="8334333" cy="170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삽입 정렬은 기본 정렬 중 가장 큰 효율성을 가집니다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일반적으로 버블 정렬보다 거의 </a:t>
            </a:r>
            <a:r>
              <a:rPr lang="en-US" altLang="ko-KR" dirty="0"/>
              <a:t>2</a:t>
            </a:r>
            <a:r>
              <a:rPr lang="ko-KR" altLang="en-US" dirty="0"/>
              <a:t>배 빠르며 선택 정렬보다도 약간 빠릅니다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일반적으로 </a:t>
            </a:r>
            <a:r>
              <a:rPr lang="ko-KR" altLang="en-US" dirty="0" err="1"/>
              <a:t>퀵</a:t>
            </a:r>
            <a:r>
              <a:rPr lang="ko-KR" altLang="en-US" dirty="0"/>
              <a:t> 정렬에서는 마지막 단계로 삽입 정렬을 쓰는데 그 이유는 </a:t>
            </a:r>
            <a:br>
              <a:rPr lang="en-US" altLang="ko-KR" dirty="0"/>
            </a:br>
            <a:r>
              <a:rPr lang="ko-KR" altLang="en-US" dirty="0"/>
              <a:t>삽입 정렬이 이미 어느 정도 정렬된 배열에서 아주 큰 효과를 내기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EA399-BD1F-B675-CB9C-47361C2A9DA8}"/>
              </a:ext>
            </a:extLst>
          </p:cNvPr>
          <p:cNvSpPr txBox="1"/>
          <p:nvPr/>
        </p:nvSpPr>
        <p:spPr>
          <a:xfrm>
            <a:off x="1997012" y="3608960"/>
            <a:ext cx="6865982" cy="2125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</a:t>
            </a:r>
            <a:r>
              <a:rPr lang="en-US" altLang="ko-KR" dirty="0"/>
              <a:t>index</a:t>
            </a:r>
            <a:r>
              <a:rPr lang="ko-KR" altLang="en-US" dirty="0"/>
              <a:t>에 있는 데이터를 선택한다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선택한 데이터가 정렬 범위 내에 삽입될 위치를 탐색한다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삽입 위치부터  </a:t>
            </a:r>
            <a:r>
              <a:rPr lang="en-US" altLang="ko-KR" dirty="0"/>
              <a:t>index</a:t>
            </a:r>
            <a:r>
              <a:rPr lang="ko-KR" altLang="en-US" dirty="0"/>
              <a:t>위치까지 </a:t>
            </a:r>
            <a:r>
              <a:rPr lang="en-US" altLang="ko-KR" dirty="0"/>
              <a:t>shift</a:t>
            </a:r>
            <a:r>
              <a:rPr lang="ko-KR" altLang="en-US" dirty="0"/>
              <a:t>연산을 수행한다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삽입 위치에 현재 데이터를 삽입하고 </a:t>
            </a:r>
            <a:r>
              <a:rPr lang="en-US" altLang="ko-KR" dirty="0"/>
              <a:t>index</a:t>
            </a:r>
            <a:r>
              <a:rPr lang="ko-KR" altLang="en-US" dirty="0"/>
              <a:t>를 증가시킨다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선택할 데이터가 없을 때까지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62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기본 정렬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DB1DC-B39B-5309-D9C6-226545088AE6}"/>
              </a:ext>
            </a:extLst>
          </p:cNvPr>
          <p:cNvSpPr txBox="1"/>
          <p:nvPr/>
        </p:nvSpPr>
        <p:spPr>
          <a:xfrm>
            <a:off x="1744910" y="1644243"/>
            <a:ext cx="26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* </a:t>
            </a:r>
            <a:r>
              <a:rPr lang="ko-KR" altLang="en-US" b="1" dirty="0">
                <a:solidFill>
                  <a:srgbClr val="FFFF00"/>
                </a:solidFill>
              </a:rPr>
              <a:t>버블 정렬 </a:t>
            </a:r>
            <a:r>
              <a:rPr lang="en-US" altLang="ko-KR" b="1" dirty="0">
                <a:solidFill>
                  <a:srgbClr val="FFFF00"/>
                </a:solidFill>
              </a:rPr>
              <a:t>(bubble sort)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0873-5DC1-7693-5994-0785E1A0D8C9}"/>
              </a:ext>
            </a:extLst>
          </p:cNvPr>
          <p:cNvSpPr txBox="1"/>
          <p:nvPr/>
        </p:nvSpPr>
        <p:spPr>
          <a:xfrm>
            <a:off x="1744910" y="3028965"/>
            <a:ext cx="27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* </a:t>
            </a:r>
            <a:r>
              <a:rPr lang="ko-KR" altLang="en-US" b="1" dirty="0">
                <a:solidFill>
                  <a:srgbClr val="FFFF00"/>
                </a:solidFill>
              </a:rPr>
              <a:t>선택 정렬 </a:t>
            </a:r>
            <a:r>
              <a:rPr lang="en-US" altLang="ko-KR" b="1" dirty="0">
                <a:solidFill>
                  <a:srgbClr val="FFFF00"/>
                </a:solidFill>
              </a:rPr>
              <a:t>(selection sort)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68A8E-A391-01F5-EFA9-081C97BFB21E}"/>
              </a:ext>
            </a:extLst>
          </p:cNvPr>
          <p:cNvSpPr txBox="1"/>
          <p:nvPr/>
        </p:nvSpPr>
        <p:spPr>
          <a:xfrm>
            <a:off x="2097248" y="2161505"/>
            <a:ext cx="767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데이터의 인접 요소끼리 비교하고</a:t>
            </a:r>
            <a:r>
              <a:rPr lang="en-US" altLang="ko-KR" dirty="0"/>
              <a:t>, swap</a:t>
            </a:r>
            <a:r>
              <a:rPr lang="ko-KR" altLang="en-US" dirty="0"/>
              <a:t>연산을 수행하며 정렬하는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시간 복잡도는 </a:t>
            </a:r>
            <a:r>
              <a:rPr lang="en-US" altLang="ko-KR" dirty="0"/>
              <a:t>O(N^2)</a:t>
            </a:r>
            <a:r>
              <a:rPr lang="ko-KR" altLang="en-US" dirty="0"/>
              <a:t>으로 다른 정렬보다 느린 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153D5-314D-CABC-223F-376ED8828469}"/>
              </a:ext>
            </a:extLst>
          </p:cNvPr>
          <p:cNvSpPr txBox="1"/>
          <p:nvPr/>
        </p:nvSpPr>
        <p:spPr>
          <a:xfrm>
            <a:off x="2097248" y="3611800"/>
            <a:ext cx="774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대상에서 가장 크거나 작은 데이터를 찾아가 선택을 반복하면서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구현이 복잡하고 시간 복잡도도 버블 정렬과 같아 잘 사용하지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B9FFB-E9D3-84E3-9A3E-1256B6ED1304}"/>
              </a:ext>
            </a:extLst>
          </p:cNvPr>
          <p:cNvSpPr txBox="1"/>
          <p:nvPr/>
        </p:nvSpPr>
        <p:spPr>
          <a:xfrm>
            <a:off x="1744910" y="4471634"/>
            <a:ext cx="279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* </a:t>
            </a:r>
            <a:r>
              <a:rPr lang="ko-KR" altLang="en-US" b="1" dirty="0">
                <a:solidFill>
                  <a:srgbClr val="FFFF00"/>
                </a:solidFill>
              </a:rPr>
              <a:t>삽입 정렬 </a:t>
            </a:r>
            <a:r>
              <a:rPr lang="en-US" altLang="ko-KR" b="1" dirty="0">
                <a:solidFill>
                  <a:srgbClr val="FFFF00"/>
                </a:solidFill>
              </a:rPr>
              <a:t>(insertion sort)</a:t>
            </a:r>
          </a:p>
          <a:p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2097248" y="4965147"/>
            <a:ext cx="8436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대상을 선택해 정렬된 영역에서 선택 데이터의 적절한 위치를 찾아 삽입하면서</a:t>
            </a:r>
            <a:br>
              <a:rPr lang="en-US" altLang="ko-KR" dirty="0"/>
            </a:br>
            <a:r>
              <a:rPr lang="ko-KR" altLang="en-US" dirty="0"/>
              <a:t>정렬하는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구현이 쉬우나 시간 복잡도는 버블 정렬과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1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930978" y="129354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13836" y="129353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096694" y="1293538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179552" y="1293538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262410" y="129353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</p:cNvCxnSpPr>
          <p:nvPr/>
        </p:nvCxnSpPr>
        <p:spPr>
          <a:xfrm>
            <a:off x="4492813" y="720442"/>
            <a:ext cx="0" cy="518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880798" y="1664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F61BD-714D-2144-6480-D0C7D28D50D6}"/>
              </a:ext>
            </a:extLst>
          </p:cNvPr>
          <p:cNvSpPr txBox="1"/>
          <p:nvPr/>
        </p:nvSpPr>
        <p:spPr>
          <a:xfrm>
            <a:off x="3776316" y="2041081"/>
            <a:ext cx="7351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타겟 데이터는 </a:t>
            </a:r>
            <a:r>
              <a:rPr lang="en-US" altLang="ko-KR" dirty="0"/>
              <a:t>2</a:t>
            </a:r>
            <a:r>
              <a:rPr lang="ko-KR" altLang="en-US" dirty="0"/>
              <a:t>번째 위치 데이터에서 시작하며 타겟 데이터를 백업 후</a:t>
            </a:r>
            <a:br>
              <a:rPr lang="en-US" altLang="ko-KR" dirty="0"/>
            </a:br>
            <a:r>
              <a:rPr lang="ko-KR" altLang="en-US" dirty="0"/>
              <a:t>타겟 기준으로 왼쪽에 있는 값들을 비교하면서 타겟보다</a:t>
            </a:r>
            <a:br>
              <a:rPr lang="en-US" altLang="ko-KR" dirty="0"/>
            </a:br>
            <a:r>
              <a:rPr lang="ko-KR" altLang="en-US" dirty="0"/>
              <a:t>크다면 왼쪽 데이터를 한 </a:t>
            </a:r>
            <a:r>
              <a:rPr lang="ko-KR" altLang="en-US" dirty="0" err="1"/>
              <a:t>칸씩</a:t>
            </a:r>
            <a:r>
              <a:rPr lang="ko-KR" altLang="en-US" dirty="0"/>
              <a:t> 오른쪽으로 이동</a:t>
            </a:r>
            <a:r>
              <a:rPr lang="en-US" altLang="ko-KR" dirty="0"/>
              <a:t>(shift)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30978" y="3320922"/>
            <a:ext cx="957954" cy="63686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13836" y="3320921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096694" y="3320920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179552" y="3320920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62410" y="332092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B7EC7C-F6E3-AA04-4D9A-71F73397256C}"/>
              </a:ext>
            </a:extLst>
          </p:cNvPr>
          <p:cNvCxnSpPr/>
          <p:nvPr/>
        </p:nvCxnSpPr>
        <p:spPr>
          <a:xfrm rot="16200000" flipH="1">
            <a:off x="3958526" y="3359041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3503129" y="4368174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왼쪽이 크므로 </a:t>
            </a:r>
            <a:r>
              <a:rPr lang="ko-KR" altLang="en-US" dirty="0" err="1">
                <a:solidFill>
                  <a:srgbClr val="FFFF00"/>
                </a:solidFill>
              </a:rPr>
              <a:t>왼쪽값</a:t>
            </a:r>
            <a:r>
              <a:rPr lang="ko-KR" altLang="en-US" dirty="0">
                <a:solidFill>
                  <a:srgbClr val="FFFF00"/>
                </a:solidFill>
              </a:rPr>
              <a:t> 이동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696894" y="535776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3DC052-993E-EABD-75A5-DA2EB55D609A}"/>
              </a:ext>
            </a:extLst>
          </p:cNvPr>
          <p:cNvSpPr/>
          <p:nvPr/>
        </p:nvSpPr>
        <p:spPr>
          <a:xfrm>
            <a:off x="2930978" y="4975241"/>
            <a:ext cx="957954" cy="63686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8A5F2F-02BE-24D8-775B-7E1762A1FB72}"/>
              </a:ext>
            </a:extLst>
          </p:cNvPr>
          <p:cNvSpPr/>
          <p:nvPr/>
        </p:nvSpPr>
        <p:spPr>
          <a:xfrm>
            <a:off x="4013836" y="4975240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FF36FB-7B3C-4561-A411-0347351E0145}"/>
              </a:ext>
            </a:extLst>
          </p:cNvPr>
          <p:cNvSpPr/>
          <p:nvPr/>
        </p:nvSpPr>
        <p:spPr>
          <a:xfrm>
            <a:off x="5096694" y="4975239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3DFD26-DE80-F0BB-939E-A204F89732F0}"/>
              </a:ext>
            </a:extLst>
          </p:cNvPr>
          <p:cNvSpPr/>
          <p:nvPr/>
        </p:nvSpPr>
        <p:spPr>
          <a:xfrm>
            <a:off x="6179552" y="4975239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30FB2C-D885-817A-4E6D-DB0FF307EBD4}"/>
              </a:ext>
            </a:extLst>
          </p:cNvPr>
          <p:cNvSpPr/>
          <p:nvPr/>
        </p:nvSpPr>
        <p:spPr>
          <a:xfrm>
            <a:off x="7262410" y="4975239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24E0B4-5D18-22EB-30D8-764740F272C7}"/>
              </a:ext>
            </a:extLst>
          </p:cNvPr>
          <p:cNvCxnSpPr>
            <a:cxnSpLocks/>
          </p:cNvCxnSpPr>
          <p:nvPr/>
        </p:nvCxnSpPr>
        <p:spPr>
          <a:xfrm>
            <a:off x="3344259" y="5712697"/>
            <a:ext cx="12497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FCC1FC-3893-A1AB-2C8B-549DC6585042}"/>
              </a:ext>
            </a:extLst>
          </p:cNvPr>
          <p:cNvSpPr txBox="1"/>
          <p:nvPr/>
        </p:nvSpPr>
        <p:spPr>
          <a:xfrm>
            <a:off x="1428864" y="413808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1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994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429435" y="15485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272021" y="191790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3DC052-993E-EABD-75A5-DA2EB55D609A}"/>
              </a:ext>
            </a:extLst>
          </p:cNvPr>
          <p:cNvSpPr/>
          <p:nvPr/>
        </p:nvSpPr>
        <p:spPr>
          <a:xfrm>
            <a:off x="2857087" y="2792137"/>
            <a:ext cx="957954" cy="63686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8A5F2F-02BE-24D8-775B-7E1762A1FB72}"/>
              </a:ext>
            </a:extLst>
          </p:cNvPr>
          <p:cNvSpPr/>
          <p:nvPr/>
        </p:nvSpPr>
        <p:spPr>
          <a:xfrm>
            <a:off x="3939945" y="2792136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FF36FB-7B3C-4561-A411-0347351E0145}"/>
              </a:ext>
            </a:extLst>
          </p:cNvPr>
          <p:cNvSpPr/>
          <p:nvPr/>
        </p:nvSpPr>
        <p:spPr>
          <a:xfrm>
            <a:off x="5022803" y="2792135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3DFD26-DE80-F0BB-939E-A204F89732F0}"/>
              </a:ext>
            </a:extLst>
          </p:cNvPr>
          <p:cNvSpPr/>
          <p:nvPr/>
        </p:nvSpPr>
        <p:spPr>
          <a:xfrm>
            <a:off x="6105661" y="2792135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30FB2C-D885-817A-4E6D-DB0FF307EBD4}"/>
              </a:ext>
            </a:extLst>
          </p:cNvPr>
          <p:cNvSpPr/>
          <p:nvPr/>
        </p:nvSpPr>
        <p:spPr>
          <a:xfrm>
            <a:off x="7188519" y="2792135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24E0B4-5D18-22EB-30D8-764740F272C7}"/>
              </a:ext>
            </a:extLst>
          </p:cNvPr>
          <p:cNvCxnSpPr>
            <a:cxnSpLocks/>
          </p:cNvCxnSpPr>
          <p:nvPr/>
        </p:nvCxnSpPr>
        <p:spPr>
          <a:xfrm>
            <a:off x="3270368" y="3529593"/>
            <a:ext cx="12497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753DDF-B697-AA15-07BB-33909D731BB5}"/>
              </a:ext>
            </a:extLst>
          </p:cNvPr>
          <p:cNvSpPr txBox="1"/>
          <p:nvPr/>
        </p:nvSpPr>
        <p:spPr>
          <a:xfrm>
            <a:off x="2304910" y="3887802"/>
            <a:ext cx="780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계속 왼쪽을 확인하며 타겟</a:t>
            </a:r>
            <a:r>
              <a:rPr lang="en-US" altLang="ko-KR" dirty="0"/>
              <a:t>( temp )</a:t>
            </a:r>
            <a:r>
              <a:rPr lang="ko-KR" altLang="en-US" dirty="0"/>
              <a:t>보다 크면 지속적으로 우측이동을 하는데</a:t>
            </a:r>
            <a:endParaRPr lang="en-US" altLang="ko-KR" dirty="0"/>
          </a:p>
          <a:p>
            <a:r>
              <a:rPr lang="ko-KR" altLang="en-US" dirty="0"/>
              <a:t>크지 않으면 중단하고 그 위치에 타겟을 삽입한다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45F58F2-375C-DE02-651E-200D80540D90}"/>
              </a:ext>
            </a:extLst>
          </p:cNvPr>
          <p:cNvCxnSpPr>
            <a:endCxn id="34" idx="0"/>
          </p:cNvCxnSpPr>
          <p:nvPr/>
        </p:nvCxnSpPr>
        <p:spPr>
          <a:xfrm rot="10800000" flipV="1">
            <a:off x="3336065" y="2111805"/>
            <a:ext cx="4935957" cy="680332"/>
          </a:xfrm>
          <a:prstGeom prst="curved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930978" y="129354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13836" y="1293539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096694" y="1293538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179552" y="1293538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262410" y="129353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</p:cNvCxnSpPr>
          <p:nvPr/>
        </p:nvCxnSpPr>
        <p:spPr>
          <a:xfrm>
            <a:off x="5575671" y="775412"/>
            <a:ext cx="0" cy="518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880798" y="1664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30978" y="2347022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13836" y="2347021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096694" y="2347020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179552" y="2347020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62410" y="234702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B7EC7C-F6E3-AA04-4D9A-71F73397256C}"/>
              </a:ext>
            </a:extLst>
          </p:cNvPr>
          <p:cNvCxnSpPr/>
          <p:nvPr/>
        </p:nvCxnSpPr>
        <p:spPr>
          <a:xfrm rot="16200000" flipH="1">
            <a:off x="5090343" y="2392307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3409955" y="34681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왼쪽이 크므로 </a:t>
            </a:r>
            <a:r>
              <a:rPr lang="ko-KR" altLang="en-US" dirty="0" err="1">
                <a:solidFill>
                  <a:srgbClr val="FFFF00"/>
                </a:solidFill>
              </a:rPr>
              <a:t>왼쪽값</a:t>
            </a:r>
            <a:r>
              <a:rPr lang="ko-KR" altLang="en-US" dirty="0">
                <a:solidFill>
                  <a:srgbClr val="FFFF00"/>
                </a:solidFill>
              </a:rPr>
              <a:t> 이동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696894" y="535776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3DC052-993E-EABD-75A5-DA2EB55D609A}"/>
              </a:ext>
            </a:extLst>
          </p:cNvPr>
          <p:cNvSpPr/>
          <p:nvPr/>
        </p:nvSpPr>
        <p:spPr>
          <a:xfrm>
            <a:off x="2930978" y="392875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8A5F2F-02BE-24D8-775B-7E1762A1FB72}"/>
              </a:ext>
            </a:extLst>
          </p:cNvPr>
          <p:cNvSpPr/>
          <p:nvPr/>
        </p:nvSpPr>
        <p:spPr>
          <a:xfrm>
            <a:off x="4013836" y="392874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FF36FB-7B3C-4561-A411-0347351E0145}"/>
              </a:ext>
            </a:extLst>
          </p:cNvPr>
          <p:cNvSpPr/>
          <p:nvPr/>
        </p:nvSpPr>
        <p:spPr>
          <a:xfrm>
            <a:off x="5096694" y="3928748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3DFD26-DE80-F0BB-939E-A204F89732F0}"/>
              </a:ext>
            </a:extLst>
          </p:cNvPr>
          <p:cNvSpPr/>
          <p:nvPr/>
        </p:nvSpPr>
        <p:spPr>
          <a:xfrm>
            <a:off x="6179552" y="3928748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30FB2C-D885-817A-4E6D-DB0FF307EBD4}"/>
              </a:ext>
            </a:extLst>
          </p:cNvPr>
          <p:cNvSpPr/>
          <p:nvPr/>
        </p:nvSpPr>
        <p:spPr>
          <a:xfrm>
            <a:off x="7262410" y="392874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24E0B4-5D18-22EB-30D8-764740F272C7}"/>
              </a:ext>
            </a:extLst>
          </p:cNvPr>
          <p:cNvCxnSpPr>
            <a:cxnSpLocks/>
          </p:cNvCxnSpPr>
          <p:nvPr/>
        </p:nvCxnSpPr>
        <p:spPr>
          <a:xfrm>
            <a:off x="4467518" y="4767806"/>
            <a:ext cx="12497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2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37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880798" y="1664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30978" y="2347022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13836" y="2347021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096694" y="234702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179552" y="2347020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62410" y="234702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B7EC7C-F6E3-AA04-4D9A-71F73397256C}"/>
              </a:ext>
            </a:extLst>
          </p:cNvPr>
          <p:cNvCxnSpPr>
            <a:cxnSpLocks/>
            <a:stCxn id="22" idx="0"/>
            <a:endCxn id="33" idx="1"/>
          </p:cNvCxnSpPr>
          <p:nvPr/>
        </p:nvCxnSpPr>
        <p:spPr>
          <a:xfrm rot="5400000" flipH="1" flipV="1">
            <a:off x="5307018" y="-1042853"/>
            <a:ext cx="1492813" cy="5286939"/>
          </a:xfrm>
          <a:prstGeom prst="curvedConnector2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4847777" y="138131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왼쪽이 크므로 왼쪽 값 이동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696894" y="535776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3DC052-993E-EABD-75A5-DA2EB55D609A}"/>
              </a:ext>
            </a:extLst>
          </p:cNvPr>
          <p:cNvSpPr/>
          <p:nvPr/>
        </p:nvSpPr>
        <p:spPr>
          <a:xfrm>
            <a:off x="2930978" y="3429002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8A5F2F-02BE-24D8-775B-7E1762A1FB72}"/>
              </a:ext>
            </a:extLst>
          </p:cNvPr>
          <p:cNvSpPr/>
          <p:nvPr/>
        </p:nvSpPr>
        <p:spPr>
          <a:xfrm>
            <a:off x="4013836" y="3429001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FF36FB-7B3C-4561-A411-0347351E0145}"/>
              </a:ext>
            </a:extLst>
          </p:cNvPr>
          <p:cNvSpPr/>
          <p:nvPr/>
        </p:nvSpPr>
        <p:spPr>
          <a:xfrm>
            <a:off x="5096694" y="342900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3DFD26-DE80-F0BB-939E-A204F89732F0}"/>
              </a:ext>
            </a:extLst>
          </p:cNvPr>
          <p:cNvSpPr/>
          <p:nvPr/>
        </p:nvSpPr>
        <p:spPr>
          <a:xfrm>
            <a:off x="6179552" y="3429000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30FB2C-D885-817A-4E6D-DB0FF307EBD4}"/>
              </a:ext>
            </a:extLst>
          </p:cNvPr>
          <p:cNvSpPr/>
          <p:nvPr/>
        </p:nvSpPr>
        <p:spPr>
          <a:xfrm>
            <a:off x="7262410" y="342900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2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512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723383" y="138988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800053" y="364934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3882911" y="364934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4965769" y="364934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048627" y="3649347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131485" y="364934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B7EC7C-F6E3-AA04-4D9A-71F73397256C}"/>
              </a:ext>
            </a:extLst>
          </p:cNvPr>
          <p:cNvCxnSpPr>
            <a:cxnSpLocks/>
            <a:stCxn id="22" idx="0"/>
            <a:endCxn id="33" idx="1"/>
          </p:cNvCxnSpPr>
          <p:nvPr/>
        </p:nvCxnSpPr>
        <p:spPr>
          <a:xfrm rot="5400000" flipH="1" flipV="1">
            <a:off x="5176093" y="259474"/>
            <a:ext cx="1492813" cy="5286939"/>
          </a:xfrm>
          <a:prstGeom prst="curvedConnector2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4716852" y="268364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더 비교대상이 왼쪽에 없으므로 </a:t>
            </a:r>
            <a:r>
              <a:rPr lang="en-US" altLang="ko-KR" dirty="0">
                <a:solidFill>
                  <a:srgbClr val="FFFF00"/>
                </a:solidFill>
              </a:rPr>
              <a:t>24 </a:t>
            </a:r>
            <a:r>
              <a:rPr lang="ko-KR" altLang="en-US" dirty="0">
                <a:solidFill>
                  <a:srgbClr val="FFFF00"/>
                </a:solidFill>
              </a:rPr>
              <a:t>삽입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565969" y="1838103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2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2040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930978" y="239266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13836" y="2392666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096694" y="2392665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179552" y="2392665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262410" y="2392665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</p:cNvCxnSpPr>
          <p:nvPr/>
        </p:nvCxnSpPr>
        <p:spPr>
          <a:xfrm>
            <a:off x="6656326" y="1886487"/>
            <a:ext cx="0" cy="518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880798" y="126557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30978" y="3446149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13836" y="344614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096694" y="3446147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179552" y="3446147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62410" y="344614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B7EC7C-F6E3-AA04-4D9A-71F73397256C}"/>
              </a:ext>
            </a:extLst>
          </p:cNvPr>
          <p:cNvCxnSpPr/>
          <p:nvPr/>
        </p:nvCxnSpPr>
        <p:spPr>
          <a:xfrm rot="16200000" flipH="1">
            <a:off x="6173202" y="3447488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4368800" y="4492702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오른쪽이 크므로 비교중단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696894" y="1634903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3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7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967924" y="1650299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50782" y="165029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133640" y="165029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216498" y="165029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299356" y="1650297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40D56F-45B8-C532-2D49-520E5ABB8E22}"/>
              </a:ext>
            </a:extLst>
          </p:cNvPr>
          <p:cNvCxnSpPr>
            <a:cxnSpLocks/>
          </p:cNvCxnSpPr>
          <p:nvPr/>
        </p:nvCxnSpPr>
        <p:spPr>
          <a:xfrm>
            <a:off x="7764690" y="1132171"/>
            <a:ext cx="0" cy="518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917744" y="5232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67924" y="2703781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50782" y="270378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133640" y="2703779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216498" y="270377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99356" y="270377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B7EC7C-F6E3-AA04-4D9A-71F73397256C}"/>
              </a:ext>
            </a:extLst>
          </p:cNvPr>
          <p:cNvCxnSpPr/>
          <p:nvPr/>
        </p:nvCxnSpPr>
        <p:spPr>
          <a:xfrm rot="16200000" flipH="1">
            <a:off x="7327606" y="2705120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4405746" y="375033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왼쪽이 크므로 왼쪽 값 우측으로 이동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733840" y="892535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4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F37C3F-568B-B0C2-64D4-94FB6AC0B0D5}"/>
              </a:ext>
            </a:extLst>
          </p:cNvPr>
          <p:cNvSpPr/>
          <p:nvPr/>
        </p:nvSpPr>
        <p:spPr>
          <a:xfrm>
            <a:off x="2967924" y="4210924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46305-5902-0071-1EB4-A37637CBF0C8}"/>
              </a:ext>
            </a:extLst>
          </p:cNvPr>
          <p:cNvSpPr/>
          <p:nvPr/>
        </p:nvSpPr>
        <p:spPr>
          <a:xfrm>
            <a:off x="4050782" y="4210923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0DD752-994F-098F-4C9A-ECDA6D390304}"/>
              </a:ext>
            </a:extLst>
          </p:cNvPr>
          <p:cNvSpPr/>
          <p:nvPr/>
        </p:nvSpPr>
        <p:spPr>
          <a:xfrm>
            <a:off x="5133640" y="4210922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2846FF-556B-AD04-08DC-03282EC861C4}"/>
              </a:ext>
            </a:extLst>
          </p:cNvPr>
          <p:cNvSpPr/>
          <p:nvPr/>
        </p:nvSpPr>
        <p:spPr>
          <a:xfrm>
            <a:off x="6216498" y="4210922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B4BD62-0CBF-848A-CA22-AC0A90120DA7}"/>
              </a:ext>
            </a:extLst>
          </p:cNvPr>
          <p:cNvSpPr/>
          <p:nvPr/>
        </p:nvSpPr>
        <p:spPr>
          <a:xfrm>
            <a:off x="7299356" y="4210922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9E35FB-7092-69FE-FA42-FA2B432EBDA6}"/>
              </a:ext>
            </a:extLst>
          </p:cNvPr>
          <p:cNvCxnSpPr>
            <a:cxnSpLocks/>
          </p:cNvCxnSpPr>
          <p:nvPr/>
        </p:nvCxnSpPr>
        <p:spPr>
          <a:xfrm>
            <a:off x="6674460" y="5109551"/>
            <a:ext cx="12497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33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921742" y="253699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04600" y="2536989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087458" y="2536988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170316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253174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871562" y="140989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21742" y="3590472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04600" y="3590471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087458" y="3590470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170316" y="3590470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53174" y="359047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3972665" y="159952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왼쪽이 크므로 왼쪽 값 우측으로 이동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687658" y="1779226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4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E2E1772-398F-A516-9943-88988F74EF7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6890196" y="728267"/>
            <a:ext cx="484960" cy="3132482"/>
          </a:xfrm>
          <a:prstGeom prst="curvedConnector2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5A1418-88F9-E924-9B12-A3C1A0CFABBF}"/>
              </a:ext>
            </a:extLst>
          </p:cNvPr>
          <p:cNvCxnSpPr>
            <a:cxnSpLocks/>
          </p:cNvCxnSpPr>
          <p:nvPr/>
        </p:nvCxnSpPr>
        <p:spPr>
          <a:xfrm>
            <a:off x="5566435" y="4481478"/>
            <a:ext cx="12497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5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921742" y="253699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04600" y="253698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087458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170316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253174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871562" y="140989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21742" y="3590472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04600" y="3590471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087458" y="3590470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170316" y="359047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53174" y="359047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3972665" y="159952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왼쪽이 크므로 왼쪽 값 우측으로 이동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687658" y="1779226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4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E2E1772-398F-A516-9943-88988F74EF71}"/>
              </a:ext>
            </a:extLst>
          </p:cNvPr>
          <p:cNvCxnSpPr>
            <a:cxnSpLocks/>
            <a:stCxn id="5" idx="0"/>
            <a:endCxn id="33" idx="1"/>
          </p:cNvCxnSpPr>
          <p:nvPr/>
        </p:nvCxnSpPr>
        <p:spPr>
          <a:xfrm rot="5400000" flipH="1" flipV="1">
            <a:off x="6365952" y="215284"/>
            <a:ext cx="439330" cy="4204081"/>
          </a:xfrm>
          <a:prstGeom prst="curvedConnector2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5A1418-88F9-E924-9B12-A3C1A0CFABBF}"/>
              </a:ext>
            </a:extLst>
          </p:cNvPr>
          <p:cNvCxnSpPr>
            <a:cxnSpLocks/>
          </p:cNvCxnSpPr>
          <p:nvPr/>
        </p:nvCxnSpPr>
        <p:spPr>
          <a:xfrm>
            <a:off x="4483576" y="4435296"/>
            <a:ext cx="12497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1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921742" y="2536990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04600" y="2536989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087458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170316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253174" y="253698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871562" y="140989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921742" y="3590472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4004600" y="3590471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5087458" y="359047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170316" y="359047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253174" y="3590470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3972665" y="159952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비교 </a:t>
            </a:r>
            <a:r>
              <a:rPr lang="en-US" altLang="ko-KR" dirty="0">
                <a:solidFill>
                  <a:srgbClr val="FFFF00"/>
                </a:solidFill>
              </a:rPr>
              <a:t>– </a:t>
            </a:r>
            <a:r>
              <a:rPr lang="ko-KR" altLang="en-US" dirty="0">
                <a:solidFill>
                  <a:srgbClr val="FFFF00"/>
                </a:solidFill>
              </a:rPr>
              <a:t>왼쪽이 크므로 왼쪽 값 우측으로 이동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687658" y="1779226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4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E2E1772-398F-A516-9943-88988F74EF71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5824523" y="-326144"/>
            <a:ext cx="439331" cy="5286939"/>
          </a:xfrm>
          <a:prstGeom prst="curvedConnector2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5A1418-88F9-E924-9B12-A3C1A0CFABBF}"/>
              </a:ext>
            </a:extLst>
          </p:cNvPr>
          <p:cNvCxnSpPr>
            <a:cxnSpLocks/>
          </p:cNvCxnSpPr>
          <p:nvPr/>
        </p:nvCxnSpPr>
        <p:spPr>
          <a:xfrm>
            <a:off x="3400719" y="4435296"/>
            <a:ext cx="12497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4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버블 정렬</a:t>
            </a:r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80616BC-2119-7524-8937-1408CBA2D49D}"/>
              </a:ext>
            </a:extLst>
          </p:cNvPr>
          <p:cNvSpPr txBox="1"/>
          <p:nvPr/>
        </p:nvSpPr>
        <p:spPr>
          <a:xfrm>
            <a:off x="8723383" y="138988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800053" y="364934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3882911" y="364934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4965769" y="364934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048627" y="3649347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131485" y="364934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B7EC7C-F6E3-AA04-4D9A-71F73397256C}"/>
              </a:ext>
            </a:extLst>
          </p:cNvPr>
          <p:cNvCxnSpPr>
            <a:cxnSpLocks/>
            <a:stCxn id="22" idx="0"/>
            <a:endCxn id="33" idx="1"/>
          </p:cNvCxnSpPr>
          <p:nvPr/>
        </p:nvCxnSpPr>
        <p:spPr>
          <a:xfrm rot="5400000" flipH="1" flipV="1">
            <a:off x="5176093" y="259474"/>
            <a:ext cx="1492813" cy="5286939"/>
          </a:xfrm>
          <a:prstGeom prst="curvedConnector2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31AA1-AB60-BA1A-BAC8-DF16BF3B5D75}"/>
              </a:ext>
            </a:extLst>
          </p:cNvPr>
          <p:cNvSpPr txBox="1"/>
          <p:nvPr/>
        </p:nvSpPr>
        <p:spPr>
          <a:xfrm>
            <a:off x="4716852" y="268364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더 비교대상이 왼쪽에 없으므로 </a:t>
            </a:r>
            <a:r>
              <a:rPr lang="en-US" altLang="ko-KR" dirty="0">
                <a:solidFill>
                  <a:srgbClr val="FFFF00"/>
                </a:solidFill>
              </a:rPr>
              <a:t>15 </a:t>
            </a:r>
            <a:r>
              <a:rPr lang="ko-KR" altLang="en-US" dirty="0">
                <a:solidFill>
                  <a:srgbClr val="FFFF00"/>
                </a:solidFill>
              </a:rPr>
              <a:t>삽입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D5FA9-D013-04E2-E112-0C6E7C61FBA1}"/>
              </a:ext>
            </a:extLst>
          </p:cNvPr>
          <p:cNvSpPr/>
          <p:nvPr/>
        </p:nvSpPr>
        <p:spPr>
          <a:xfrm>
            <a:off x="8565969" y="1838103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4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711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F5E2A-9428-DB2D-175B-A260496EDDB5}"/>
              </a:ext>
            </a:extLst>
          </p:cNvPr>
          <p:cNvSpPr/>
          <p:nvPr/>
        </p:nvSpPr>
        <p:spPr>
          <a:xfrm>
            <a:off x="2800053" y="3649349"/>
            <a:ext cx="957954" cy="63686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C2E4-10D4-2EB7-1734-9B99B4BC2E6F}"/>
              </a:ext>
            </a:extLst>
          </p:cNvPr>
          <p:cNvSpPr/>
          <p:nvPr/>
        </p:nvSpPr>
        <p:spPr>
          <a:xfrm>
            <a:off x="3882911" y="3649348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3557B-BE8D-335F-926D-AF0469F73544}"/>
              </a:ext>
            </a:extLst>
          </p:cNvPr>
          <p:cNvSpPr/>
          <p:nvPr/>
        </p:nvSpPr>
        <p:spPr>
          <a:xfrm>
            <a:off x="4965769" y="364934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D5BCD-9D92-E04A-C16D-744B12032E42}"/>
              </a:ext>
            </a:extLst>
          </p:cNvPr>
          <p:cNvSpPr/>
          <p:nvPr/>
        </p:nvSpPr>
        <p:spPr>
          <a:xfrm>
            <a:off x="6048627" y="3649347"/>
            <a:ext cx="957954" cy="63686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0C147-A3E1-FC43-ADDF-B7E6F42E93DE}"/>
              </a:ext>
            </a:extLst>
          </p:cNvPr>
          <p:cNvSpPr/>
          <p:nvPr/>
        </p:nvSpPr>
        <p:spPr>
          <a:xfrm>
            <a:off x="7131485" y="3649347"/>
            <a:ext cx="957954" cy="63686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94F1-3F18-B05A-FC3C-6B817C86EB15}"/>
              </a:ext>
            </a:extLst>
          </p:cNvPr>
          <p:cNvSpPr txBox="1"/>
          <p:nvPr/>
        </p:nvSpPr>
        <p:spPr>
          <a:xfrm>
            <a:off x="1239361" y="52320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5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9E9EBC9-81B2-2646-CE2E-25B5CD2ADE9F}"/>
              </a:ext>
            </a:extLst>
          </p:cNvPr>
          <p:cNvCxnSpPr>
            <a:cxnSpLocks/>
          </p:cNvCxnSpPr>
          <p:nvPr/>
        </p:nvCxnSpPr>
        <p:spPr>
          <a:xfrm>
            <a:off x="8854581" y="2831662"/>
            <a:ext cx="0" cy="518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C78204-35D9-955C-B86C-EB80505FB435}"/>
              </a:ext>
            </a:extLst>
          </p:cNvPr>
          <p:cNvSpPr txBox="1"/>
          <p:nvPr/>
        </p:nvSpPr>
        <p:spPr>
          <a:xfrm>
            <a:off x="3759463" y="2839319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삽입 타겟이 없으므로 정렬 종료</a:t>
            </a:r>
          </a:p>
        </p:txBody>
      </p:sp>
    </p:spTree>
    <p:extLst>
      <p:ext uri="{BB962C8B-B14F-4D97-AF65-F5344CB8AC3E}">
        <p14:creationId xmlns:p14="http://schemas.microsoft.com/office/powerpoint/2010/main" val="204673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버블 정렬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62121" y="1542438"/>
            <a:ext cx="866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버블 정렬은 가장 기본적인 정렬방법으로서 서로 인접한 자료들을 서로 자리바꿈</a:t>
            </a:r>
            <a:br>
              <a:rPr lang="en-US" altLang="ko-KR" dirty="0"/>
            </a:br>
            <a:r>
              <a:rPr lang="ko-KR" altLang="en-US" dirty="0"/>
              <a:t>하면서 뒤에서부터 정렬되는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EA399-BD1F-B675-CB9C-47361C2A9DA8}"/>
              </a:ext>
            </a:extLst>
          </p:cNvPr>
          <p:cNvSpPr txBox="1"/>
          <p:nvPr/>
        </p:nvSpPr>
        <p:spPr>
          <a:xfrm>
            <a:off x="1997012" y="2676088"/>
            <a:ext cx="7673896" cy="253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비교 연산이 필요한 루프 범위를 설정한다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인접한 데이터 값을 비교한다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Swap</a:t>
            </a:r>
            <a:r>
              <a:rPr lang="ko-KR" altLang="en-US" dirty="0"/>
              <a:t>조건에 부합하면 </a:t>
            </a:r>
            <a:r>
              <a:rPr lang="en-US" altLang="ko-KR" dirty="0"/>
              <a:t>swap</a:t>
            </a:r>
            <a:r>
              <a:rPr lang="ko-KR" altLang="en-US" dirty="0"/>
              <a:t>연산을 수행한다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루프 범위가 끝날 때까지 </a:t>
            </a:r>
            <a:r>
              <a:rPr lang="en-US" altLang="ko-KR" dirty="0"/>
              <a:t>2~3</a:t>
            </a:r>
            <a:r>
              <a:rPr lang="ko-KR" altLang="en-US" dirty="0"/>
              <a:t>을 반복한다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정렬 영역을 설정합니다</a:t>
            </a:r>
            <a:r>
              <a:rPr lang="en-US" altLang="ko-KR" dirty="0"/>
              <a:t>. </a:t>
            </a:r>
            <a:r>
              <a:rPr lang="ko-KR" altLang="en-US" dirty="0"/>
              <a:t>다음 루프를 실행할 때는 이 영역을 제외한다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비교 대상이 없을 때까지 </a:t>
            </a:r>
            <a:r>
              <a:rPr lang="en-US" altLang="ko-KR" dirty="0"/>
              <a:t>1 ~ 5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84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3106468" y="178306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364817" y="178306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623166" y="178306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881515" y="178306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8139864" y="178306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442907" y="981481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1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0C5AF182-2D50-1633-E1DD-2F9EA72592C4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6200000" flipH="1">
            <a:off x="4343844" y="2110232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7157F-54E1-0883-4043-1F87DBA6A824}"/>
              </a:ext>
            </a:extLst>
          </p:cNvPr>
          <p:cNvSpPr txBox="1"/>
          <p:nvPr/>
        </p:nvSpPr>
        <p:spPr>
          <a:xfrm>
            <a:off x="3851503" y="3036241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3C016D-27BD-BD64-EEDE-2E5B3C3E1C82}"/>
              </a:ext>
            </a:extLst>
          </p:cNvPr>
          <p:cNvSpPr/>
          <p:nvPr/>
        </p:nvSpPr>
        <p:spPr>
          <a:xfrm>
            <a:off x="3106468" y="383815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44F25F-B8CD-1618-7E77-BA098BF9901B}"/>
              </a:ext>
            </a:extLst>
          </p:cNvPr>
          <p:cNvSpPr/>
          <p:nvPr/>
        </p:nvSpPr>
        <p:spPr>
          <a:xfrm>
            <a:off x="4364817" y="3838153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68924-D9C4-CAD1-5D6E-1D9723962EE8}"/>
              </a:ext>
            </a:extLst>
          </p:cNvPr>
          <p:cNvSpPr/>
          <p:nvPr/>
        </p:nvSpPr>
        <p:spPr>
          <a:xfrm>
            <a:off x="5623166" y="3838153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2310A-F3E8-A218-7008-11908A4DD473}"/>
              </a:ext>
            </a:extLst>
          </p:cNvPr>
          <p:cNvSpPr/>
          <p:nvPr/>
        </p:nvSpPr>
        <p:spPr>
          <a:xfrm>
            <a:off x="6881515" y="383815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9E69E-D70C-AF6B-4E6D-12AA7CDF877F}"/>
              </a:ext>
            </a:extLst>
          </p:cNvPr>
          <p:cNvSpPr/>
          <p:nvPr/>
        </p:nvSpPr>
        <p:spPr>
          <a:xfrm>
            <a:off x="8139864" y="383815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76A70777-4C2E-316A-E7EF-91E604F23B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2193" y="4140254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0E2F98-8B10-F2FB-0C08-3476450BC041}"/>
              </a:ext>
            </a:extLst>
          </p:cNvPr>
          <p:cNvSpPr txBox="1"/>
          <p:nvPr/>
        </p:nvSpPr>
        <p:spPr>
          <a:xfrm>
            <a:off x="5109852" y="5066263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8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820141" y="76706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4078490" y="76706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336839" y="76706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595188" y="76706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853537" y="76706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0C5AF182-2D50-1633-E1DD-2F9EA72592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4215" y="1090922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7157F-54E1-0883-4043-1F87DBA6A824}"/>
              </a:ext>
            </a:extLst>
          </p:cNvPr>
          <p:cNvSpPr txBox="1"/>
          <p:nvPr/>
        </p:nvSpPr>
        <p:spPr>
          <a:xfrm>
            <a:off x="5785318" y="2030722"/>
            <a:ext cx="1619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</a:rPr>
              <a:t>No swap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3C016D-27BD-BD64-EEDE-2E5B3C3E1C82}"/>
              </a:ext>
            </a:extLst>
          </p:cNvPr>
          <p:cNvSpPr/>
          <p:nvPr/>
        </p:nvSpPr>
        <p:spPr>
          <a:xfrm>
            <a:off x="2820141" y="282215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44F25F-B8CD-1618-7E77-BA098BF9901B}"/>
              </a:ext>
            </a:extLst>
          </p:cNvPr>
          <p:cNvSpPr/>
          <p:nvPr/>
        </p:nvSpPr>
        <p:spPr>
          <a:xfrm>
            <a:off x="4078490" y="282215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68924-D9C4-CAD1-5D6E-1D9723962EE8}"/>
              </a:ext>
            </a:extLst>
          </p:cNvPr>
          <p:cNvSpPr/>
          <p:nvPr/>
        </p:nvSpPr>
        <p:spPr>
          <a:xfrm>
            <a:off x="5336839" y="282215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2310A-F3E8-A218-7008-11908A4DD473}"/>
              </a:ext>
            </a:extLst>
          </p:cNvPr>
          <p:cNvSpPr/>
          <p:nvPr/>
        </p:nvSpPr>
        <p:spPr>
          <a:xfrm>
            <a:off x="6595188" y="2822153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9E69E-D70C-AF6B-4E6D-12AA7CDF877F}"/>
              </a:ext>
            </a:extLst>
          </p:cNvPr>
          <p:cNvSpPr/>
          <p:nvPr/>
        </p:nvSpPr>
        <p:spPr>
          <a:xfrm>
            <a:off x="7853537" y="2822153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76A70777-4C2E-316A-E7EF-91E604F23B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1860" y="3142974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0E2F98-8B10-F2FB-0C08-3476450BC041}"/>
              </a:ext>
            </a:extLst>
          </p:cNvPr>
          <p:cNvSpPr txBox="1"/>
          <p:nvPr/>
        </p:nvSpPr>
        <p:spPr>
          <a:xfrm>
            <a:off x="7309519" y="4068983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38BA9FEF-94B9-4050-F876-AC170084887D}"/>
              </a:ext>
            </a:extLst>
          </p:cNvPr>
          <p:cNvSpPr/>
          <p:nvPr/>
        </p:nvSpPr>
        <p:spPr>
          <a:xfrm>
            <a:off x="6359661" y="1856509"/>
            <a:ext cx="471054" cy="362525"/>
          </a:xfrm>
          <a:prstGeom prst="mathMultiply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F7096-723D-F91C-5BA8-8CFD44F1E661}"/>
              </a:ext>
            </a:extLst>
          </p:cNvPr>
          <p:cNvSpPr/>
          <p:nvPr/>
        </p:nvSpPr>
        <p:spPr>
          <a:xfrm>
            <a:off x="2863951" y="472214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BFC9C2-A261-9567-82E0-6227E740F66B}"/>
              </a:ext>
            </a:extLst>
          </p:cNvPr>
          <p:cNvSpPr/>
          <p:nvPr/>
        </p:nvSpPr>
        <p:spPr>
          <a:xfrm>
            <a:off x="4122300" y="472214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68DF2E-8CAE-26E6-E63F-EFA8C9671526}"/>
              </a:ext>
            </a:extLst>
          </p:cNvPr>
          <p:cNvSpPr/>
          <p:nvPr/>
        </p:nvSpPr>
        <p:spPr>
          <a:xfrm>
            <a:off x="5380649" y="472214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659CF9-9018-65C7-FE47-051E97FAB428}"/>
              </a:ext>
            </a:extLst>
          </p:cNvPr>
          <p:cNvSpPr/>
          <p:nvPr/>
        </p:nvSpPr>
        <p:spPr>
          <a:xfrm>
            <a:off x="6638998" y="4722143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EB6F69-F721-2241-674A-F08F3A6EE54E}"/>
              </a:ext>
            </a:extLst>
          </p:cNvPr>
          <p:cNvSpPr/>
          <p:nvPr/>
        </p:nvSpPr>
        <p:spPr>
          <a:xfrm>
            <a:off x="7897347" y="4722143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A1152-9172-DDAF-9574-BDA4822286FE}"/>
              </a:ext>
            </a:extLst>
          </p:cNvPr>
          <p:cNvSpPr txBox="1"/>
          <p:nvPr/>
        </p:nvSpPr>
        <p:spPr>
          <a:xfrm>
            <a:off x="9254837" y="501564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회차</a:t>
            </a:r>
            <a:r>
              <a:rPr lang="ko-KR" altLang="en-US" dirty="0"/>
              <a:t> 정렬 완료</a:t>
            </a:r>
          </a:p>
        </p:txBody>
      </p:sp>
    </p:spTree>
    <p:extLst>
      <p:ext uri="{BB962C8B-B14F-4D97-AF65-F5344CB8AC3E}">
        <p14:creationId xmlns:p14="http://schemas.microsoft.com/office/powerpoint/2010/main" val="415010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372197" y="630500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2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B926C8-D6DF-260D-7780-3B7E75C08FDE}"/>
              </a:ext>
            </a:extLst>
          </p:cNvPr>
          <p:cNvSpPr/>
          <p:nvPr/>
        </p:nvSpPr>
        <p:spPr>
          <a:xfrm>
            <a:off x="2669988" y="1784980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CA7E5E-D3D7-3456-C9FD-CB58E02905E6}"/>
              </a:ext>
            </a:extLst>
          </p:cNvPr>
          <p:cNvSpPr/>
          <p:nvPr/>
        </p:nvSpPr>
        <p:spPr>
          <a:xfrm>
            <a:off x="3928337" y="1784980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49E090-A2E7-E134-F883-6FECAF2FB0A3}"/>
              </a:ext>
            </a:extLst>
          </p:cNvPr>
          <p:cNvSpPr/>
          <p:nvPr/>
        </p:nvSpPr>
        <p:spPr>
          <a:xfrm>
            <a:off x="5186686" y="1784980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6F79B-1E79-B0DF-2B1E-981896658EA7}"/>
              </a:ext>
            </a:extLst>
          </p:cNvPr>
          <p:cNvSpPr/>
          <p:nvPr/>
        </p:nvSpPr>
        <p:spPr>
          <a:xfrm>
            <a:off x="6445035" y="1784980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BBD069-FE14-DBCB-DA22-F9E0EE8F3D43}"/>
              </a:ext>
            </a:extLst>
          </p:cNvPr>
          <p:cNvSpPr/>
          <p:nvPr/>
        </p:nvSpPr>
        <p:spPr>
          <a:xfrm>
            <a:off x="7703384" y="1784980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62B90CB9-E537-B56A-0DFF-4F9FA9BC7382}"/>
              </a:ext>
            </a:extLst>
          </p:cNvPr>
          <p:cNvCxnSpPr/>
          <p:nvPr/>
        </p:nvCxnSpPr>
        <p:spPr>
          <a:xfrm rot="16200000" flipH="1">
            <a:off x="3954330" y="2118500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025AD-05DE-E24C-F226-E12D009D17B2}"/>
              </a:ext>
            </a:extLst>
          </p:cNvPr>
          <p:cNvSpPr txBox="1"/>
          <p:nvPr/>
        </p:nvSpPr>
        <p:spPr>
          <a:xfrm>
            <a:off x="3461989" y="3044509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18272B-379A-CE0B-AEF5-883280D0DC13}"/>
              </a:ext>
            </a:extLst>
          </p:cNvPr>
          <p:cNvSpPr/>
          <p:nvPr/>
        </p:nvSpPr>
        <p:spPr>
          <a:xfrm>
            <a:off x="2628043" y="378465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F99792-03E8-EEEB-A587-776A62F173B7}"/>
              </a:ext>
            </a:extLst>
          </p:cNvPr>
          <p:cNvSpPr/>
          <p:nvPr/>
        </p:nvSpPr>
        <p:spPr>
          <a:xfrm>
            <a:off x="3886392" y="378465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84D9BE-51EE-73D8-44BB-3638E4D3ADED}"/>
              </a:ext>
            </a:extLst>
          </p:cNvPr>
          <p:cNvSpPr/>
          <p:nvPr/>
        </p:nvSpPr>
        <p:spPr>
          <a:xfrm>
            <a:off x="5144741" y="378465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4BDA82-4437-A75B-810B-C58676B0DE5C}"/>
              </a:ext>
            </a:extLst>
          </p:cNvPr>
          <p:cNvSpPr/>
          <p:nvPr/>
        </p:nvSpPr>
        <p:spPr>
          <a:xfrm>
            <a:off x="6403090" y="378465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B1B86D-98C5-9DEF-94CB-FC85160C9FCC}"/>
              </a:ext>
            </a:extLst>
          </p:cNvPr>
          <p:cNvSpPr/>
          <p:nvPr/>
        </p:nvSpPr>
        <p:spPr>
          <a:xfrm>
            <a:off x="7661439" y="378465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F1C08-3FEA-5D53-4316-D57B203669D0}"/>
              </a:ext>
            </a:extLst>
          </p:cNvPr>
          <p:cNvCxnSpPr/>
          <p:nvPr/>
        </p:nvCxnSpPr>
        <p:spPr>
          <a:xfrm flipH="1">
            <a:off x="7647460" y="1341581"/>
            <a:ext cx="41945" cy="41748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140052-B683-7DDD-0E31-6702A5FD7C1A}"/>
              </a:ext>
            </a:extLst>
          </p:cNvPr>
          <p:cNvCxnSpPr>
            <a:cxnSpLocks/>
          </p:cNvCxnSpPr>
          <p:nvPr/>
        </p:nvCxnSpPr>
        <p:spPr>
          <a:xfrm>
            <a:off x="2691360" y="1569356"/>
            <a:ext cx="4906762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4AB556-DD8D-3EDD-6B3D-4C802308BB05}"/>
              </a:ext>
            </a:extLst>
          </p:cNvPr>
          <p:cNvSpPr txBox="1"/>
          <p:nvPr/>
        </p:nvSpPr>
        <p:spPr>
          <a:xfrm>
            <a:off x="3685309" y="1153720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이 안에서만 루프 실행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B9277A4-D8C3-F5C9-3344-DF46EC1E08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3768" y="4118172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06EDB7-526D-F9F1-B37E-EB76A76B8B91}"/>
              </a:ext>
            </a:extLst>
          </p:cNvPr>
          <p:cNvSpPr txBox="1"/>
          <p:nvPr/>
        </p:nvSpPr>
        <p:spPr>
          <a:xfrm>
            <a:off x="4334871" y="5057972"/>
            <a:ext cx="1619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</a:rPr>
              <a:t>No swap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EBB1DA29-BFE0-164A-9D09-F2E3EE9849D0}"/>
              </a:ext>
            </a:extLst>
          </p:cNvPr>
          <p:cNvSpPr/>
          <p:nvPr/>
        </p:nvSpPr>
        <p:spPr>
          <a:xfrm>
            <a:off x="4909214" y="4883759"/>
            <a:ext cx="471054" cy="362525"/>
          </a:xfrm>
          <a:prstGeom prst="mathMultiply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3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B926C8-D6DF-260D-7780-3B7E75C08FDE}"/>
              </a:ext>
            </a:extLst>
          </p:cNvPr>
          <p:cNvSpPr/>
          <p:nvPr/>
        </p:nvSpPr>
        <p:spPr>
          <a:xfrm>
            <a:off x="2669988" y="1784980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CA7E5E-D3D7-3456-C9FD-CB58E02905E6}"/>
              </a:ext>
            </a:extLst>
          </p:cNvPr>
          <p:cNvSpPr/>
          <p:nvPr/>
        </p:nvSpPr>
        <p:spPr>
          <a:xfrm>
            <a:off x="3928337" y="1784980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49E090-A2E7-E134-F883-6FECAF2FB0A3}"/>
              </a:ext>
            </a:extLst>
          </p:cNvPr>
          <p:cNvSpPr/>
          <p:nvPr/>
        </p:nvSpPr>
        <p:spPr>
          <a:xfrm>
            <a:off x="5186686" y="1784980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6F79B-1E79-B0DF-2B1E-981896658EA7}"/>
              </a:ext>
            </a:extLst>
          </p:cNvPr>
          <p:cNvSpPr/>
          <p:nvPr/>
        </p:nvSpPr>
        <p:spPr>
          <a:xfrm>
            <a:off x="6445035" y="1784980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BBD069-FE14-DBCB-DA22-F9E0EE8F3D43}"/>
              </a:ext>
            </a:extLst>
          </p:cNvPr>
          <p:cNvSpPr/>
          <p:nvPr/>
        </p:nvSpPr>
        <p:spPr>
          <a:xfrm>
            <a:off x="7703384" y="1784980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62B90CB9-E537-B56A-0DFF-4F9FA9BC7382}"/>
              </a:ext>
            </a:extLst>
          </p:cNvPr>
          <p:cNvCxnSpPr/>
          <p:nvPr/>
        </p:nvCxnSpPr>
        <p:spPr>
          <a:xfrm rot="16200000" flipH="1">
            <a:off x="6368778" y="2104272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025AD-05DE-E24C-F226-E12D009D17B2}"/>
              </a:ext>
            </a:extLst>
          </p:cNvPr>
          <p:cNvSpPr txBox="1"/>
          <p:nvPr/>
        </p:nvSpPr>
        <p:spPr>
          <a:xfrm>
            <a:off x="5876437" y="3030281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18272B-379A-CE0B-AEF5-883280D0DC13}"/>
              </a:ext>
            </a:extLst>
          </p:cNvPr>
          <p:cNvSpPr/>
          <p:nvPr/>
        </p:nvSpPr>
        <p:spPr>
          <a:xfrm>
            <a:off x="2628043" y="378465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F99792-03E8-EEEB-A587-776A62F173B7}"/>
              </a:ext>
            </a:extLst>
          </p:cNvPr>
          <p:cNvSpPr/>
          <p:nvPr/>
        </p:nvSpPr>
        <p:spPr>
          <a:xfrm>
            <a:off x="3886392" y="378465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84D9BE-51EE-73D8-44BB-3638E4D3ADED}"/>
              </a:ext>
            </a:extLst>
          </p:cNvPr>
          <p:cNvSpPr/>
          <p:nvPr/>
        </p:nvSpPr>
        <p:spPr>
          <a:xfrm>
            <a:off x="5144741" y="378465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4BDA82-4437-A75B-810B-C58676B0DE5C}"/>
              </a:ext>
            </a:extLst>
          </p:cNvPr>
          <p:cNvSpPr/>
          <p:nvPr/>
        </p:nvSpPr>
        <p:spPr>
          <a:xfrm>
            <a:off x="6403090" y="378465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B1B86D-98C5-9DEF-94CB-FC85160C9FCC}"/>
              </a:ext>
            </a:extLst>
          </p:cNvPr>
          <p:cNvSpPr/>
          <p:nvPr/>
        </p:nvSpPr>
        <p:spPr>
          <a:xfrm>
            <a:off x="7661439" y="378465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F1C08-3FEA-5D53-4316-D57B203669D0}"/>
              </a:ext>
            </a:extLst>
          </p:cNvPr>
          <p:cNvCxnSpPr/>
          <p:nvPr/>
        </p:nvCxnSpPr>
        <p:spPr>
          <a:xfrm flipH="1">
            <a:off x="7647460" y="1341581"/>
            <a:ext cx="41945" cy="41748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140052-B683-7DDD-0E31-6702A5FD7C1A}"/>
              </a:ext>
            </a:extLst>
          </p:cNvPr>
          <p:cNvCxnSpPr>
            <a:cxnSpLocks/>
          </p:cNvCxnSpPr>
          <p:nvPr/>
        </p:nvCxnSpPr>
        <p:spPr>
          <a:xfrm>
            <a:off x="2691360" y="1569356"/>
            <a:ext cx="4906762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4AB556-DD8D-3EDD-6B3D-4C802308BB05}"/>
              </a:ext>
            </a:extLst>
          </p:cNvPr>
          <p:cNvSpPr txBox="1"/>
          <p:nvPr/>
        </p:nvSpPr>
        <p:spPr>
          <a:xfrm>
            <a:off x="3685309" y="1153720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이 안에서만 루프 실행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35B6AF-AEEC-AABA-8C52-8A5B0C61B9FF}"/>
              </a:ext>
            </a:extLst>
          </p:cNvPr>
          <p:cNvSpPr txBox="1"/>
          <p:nvPr/>
        </p:nvSpPr>
        <p:spPr>
          <a:xfrm>
            <a:off x="8975720" y="407815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회차</a:t>
            </a:r>
            <a:r>
              <a:rPr lang="ko-KR" altLang="en-US" dirty="0"/>
              <a:t> 정렬 완료</a:t>
            </a:r>
          </a:p>
        </p:txBody>
      </p:sp>
    </p:spTree>
    <p:extLst>
      <p:ext uri="{BB962C8B-B14F-4D97-AF65-F5344CB8AC3E}">
        <p14:creationId xmlns:p14="http://schemas.microsoft.com/office/powerpoint/2010/main" val="60838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372197" y="630500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3</a:t>
            </a:r>
            <a:r>
              <a:rPr lang="ko-KR" altLang="en-US" sz="2800" dirty="0"/>
              <a:t>번째 루프 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B926C8-D6DF-260D-7780-3B7E75C08FDE}"/>
              </a:ext>
            </a:extLst>
          </p:cNvPr>
          <p:cNvSpPr/>
          <p:nvPr/>
        </p:nvSpPr>
        <p:spPr>
          <a:xfrm>
            <a:off x="2669988" y="1784980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CA7E5E-D3D7-3456-C9FD-CB58E02905E6}"/>
              </a:ext>
            </a:extLst>
          </p:cNvPr>
          <p:cNvSpPr/>
          <p:nvPr/>
        </p:nvSpPr>
        <p:spPr>
          <a:xfrm>
            <a:off x="3928337" y="1784980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49E090-A2E7-E134-F883-6FECAF2FB0A3}"/>
              </a:ext>
            </a:extLst>
          </p:cNvPr>
          <p:cNvSpPr/>
          <p:nvPr/>
        </p:nvSpPr>
        <p:spPr>
          <a:xfrm>
            <a:off x="5186686" y="1784980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6F79B-1E79-B0DF-2B1E-981896658EA7}"/>
              </a:ext>
            </a:extLst>
          </p:cNvPr>
          <p:cNvSpPr/>
          <p:nvPr/>
        </p:nvSpPr>
        <p:spPr>
          <a:xfrm>
            <a:off x="6445035" y="1784980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BBD069-FE14-DBCB-DA22-F9E0EE8F3D43}"/>
              </a:ext>
            </a:extLst>
          </p:cNvPr>
          <p:cNvSpPr/>
          <p:nvPr/>
        </p:nvSpPr>
        <p:spPr>
          <a:xfrm>
            <a:off x="7703384" y="1784980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62B90CB9-E537-B56A-0DFF-4F9FA9BC7382}"/>
              </a:ext>
            </a:extLst>
          </p:cNvPr>
          <p:cNvCxnSpPr/>
          <p:nvPr/>
        </p:nvCxnSpPr>
        <p:spPr>
          <a:xfrm rot="16200000" flipH="1">
            <a:off x="5079898" y="4118173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025AD-05DE-E24C-F226-E12D009D17B2}"/>
              </a:ext>
            </a:extLst>
          </p:cNvPr>
          <p:cNvSpPr txBox="1"/>
          <p:nvPr/>
        </p:nvSpPr>
        <p:spPr>
          <a:xfrm>
            <a:off x="4587557" y="5044182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</a:rPr>
              <a:t>swap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18272B-379A-CE0B-AEF5-883280D0DC13}"/>
              </a:ext>
            </a:extLst>
          </p:cNvPr>
          <p:cNvSpPr/>
          <p:nvPr/>
        </p:nvSpPr>
        <p:spPr>
          <a:xfrm>
            <a:off x="2628043" y="3784652"/>
            <a:ext cx="1216404" cy="95634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F99792-03E8-EEEB-A587-776A62F173B7}"/>
              </a:ext>
            </a:extLst>
          </p:cNvPr>
          <p:cNvSpPr/>
          <p:nvPr/>
        </p:nvSpPr>
        <p:spPr>
          <a:xfrm>
            <a:off x="3886392" y="378465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84D9BE-51EE-73D8-44BB-3638E4D3ADED}"/>
              </a:ext>
            </a:extLst>
          </p:cNvPr>
          <p:cNvSpPr/>
          <p:nvPr/>
        </p:nvSpPr>
        <p:spPr>
          <a:xfrm>
            <a:off x="5144741" y="3784652"/>
            <a:ext cx="1216404" cy="95634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4BDA82-4437-A75B-810B-C58676B0DE5C}"/>
              </a:ext>
            </a:extLst>
          </p:cNvPr>
          <p:cNvSpPr/>
          <p:nvPr/>
        </p:nvSpPr>
        <p:spPr>
          <a:xfrm>
            <a:off x="6403090" y="378465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B1B86D-98C5-9DEF-94CB-FC85160C9FCC}"/>
              </a:ext>
            </a:extLst>
          </p:cNvPr>
          <p:cNvSpPr/>
          <p:nvPr/>
        </p:nvSpPr>
        <p:spPr>
          <a:xfrm>
            <a:off x="7661439" y="3784652"/>
            <a:ext cx="1216404" cy="956345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F1C08-3FEA-5D53-4316-D57B203669D0}"/>
              </a:ext>
            </a:extLst>
          </p:cNvPr>
          <p:cNvCxnSpPr/>
          <p:nvPr/>
        </p:nvCxnSpPr>
        <p:spPr>
          <a:xfrm flipH="1">
            <a:off x="6373844" y="1429908"/>
            <a:ext cx="41945" cy="41748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140052-B683-7DDD-0E31-6702A5FD7C1A}"/>
              </a:ext>
            </a:extLst>
          </p:cNvPr>
          <p:cNvCxnSpPr>
            <a:cxnSpLocks/>
          </p:cNvCxnSpPr>
          <p:nvPr/>
        </p:nvCxnSpPr>
        <p:spPr>
          <a:xfrm>
            <a:off x="2691360" y="1569356"/>
            <a:ext cx="366978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4AB556-DD8D-3EDD-6B3D-4C802308BB05}"/>
              </a:ext>
            </a:extLst>
          </p:cNvPr>
          <p:cNvSpPr txBox="1"/>
          <p:nvPr/>
        </p:nvSpPr>
        <p:spPr>
          <a:xfrm>
            <a:off x="3039328" y="1107691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이 안에서만 루프 실행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B9277A4-D8C3-F5C9-3344-DF46EC1E08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4665" y="2100553"/>
            <a:ext cx="12700" cy="1258349"/>
          </a:xfrm>
          <a:prstGeom prst="curvedConnector3">
            <a:avLst>
              <a:gd name="adj1" fmla="val 2818181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06EDB7-526D-F9F1-B37E-EB76A76B8B91}"/>
              </a:ext>
            </a:extLst>
          </p:cNvPr>
          <p:cNvSpPr txBox="1"/>
          <p:nvPr/>
        </p:nvSpPr>
        <p:spPr>
          <a:xfrm>
            <a:off x="3105768" y="3040353"/>
            <a:ext cx="1619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</a:rPr>
              <a:t>No swap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EBB1DA29-BFE0-164A-9D09-F2E3EE9849D0}"/>
              </a:ext>
            </a:extLst>
          </p:cNvPr>
          <p:cNvSpPr/>
          <p:nvPr/>
        </p:nvSpPr>
        <p:spPr>
          <a:xfrm>
            <a:off x="3680111" y="2866140"/>
            <a:ext cx="471054" cy="362525"/>
          </a:xfrm>
          <a:prstGeom prst="mathMultiply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29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1013</TotalTime>
  <Words>884</Words>
  <Application>Microsoft Office PowerPoint</Application>
  <PresentationFormat>와이드스크린</PresentationFormat>
  <Paragraphs>354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Arial</vt:lpstr>
      <vt:lpstr>Tw Cen MT</vt:lpstr>
      <vt:lpstr>회로</vt:lpstr>
      <vt:lpstr>자료구조와 알고리즘</vt:lpstr>
      <vt:lpstr>PowerPoint 프레젠테이션</vt:lpstr>
      <vt:lpstr>1. 버블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선택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삽입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43</cp:revision>
  <dcterms:created xsi:type="dcterms:W3CDTF">2018-10-20T06:14:34Z</dcterms:created>
  <dcterms:modified xsi:type="dcterms:W3CDTF">2022-06-12T19:32:43Z</dcterms:modified>
</cp:coreProperties>
</file>