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9" r:id="rId3"/>
    <p:sldId id="323" r:id="rId4"/>
    <p:sldId id="324" r:id="rId5"/>
    <p:sldId id="366" r:id="rId6"/>
    <p:sldId id="367" r:id="rId7"/>
    <p:sldId id="368" r:id="rId8"/>
    <p:sldId id="369" r:id="rId9"/>
    <p:sldId id="370" r:id="rId10"/>
    <p:sldId id="37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2FD9F994-7378-4F5B-8B85-FD9711228BB3}" type="datetimeFigureOut">
              <a:rPr lang="ko-KR" altLang="en-US" smtClean="0"/>
              <a:t>2022-06-16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97666DFE-6077-43A3-93A1-58111BD0D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6751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9F994-7378-4F5B-8B85-FD9711228BB3}" type="datetimeFigureOut">
              <a:rPr lang="ko-KR" altLang="en-US" smtClean="0"/>
              <a:t>2022-06-16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66DFE-6077-43A3-93A1-58111BD0D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9066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9F994-7378-4F5B-8B85-FD9711228BB3}" type="datetimeFigureOut">
              <a:rPr lang="ko-KR" altLang="en-US" smtClean="0"/>
              <a:t>2022-06-16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66DFE-6077-43A3-93A1-58111BD0D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0351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9F994-7378-4F5B-8B85-FD9711228BB3}" type="datetimeFigureOut">
              <a:rPr lang="ko-KR" altLang="en-US" smtClean="0"/>
              <a:t>2022-06-16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66DFE-6077-43A3-93A1-58111BD0DF0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978233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9F994-7378-4F5B-8B85-FD9711228BB3}" type="datetimeFigureOut">
              <a:rPr lang="ko-KR" altLang="en-US" smtClean="0"/>
              <a:t>2022-06-16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66DFE-6077-43A3-93A1-58111BD0D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27857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9F994-7378-4F5B-8B85-FD9711228BB3}" type="datetimeFigureOut">
              <a:rPr lang="ko-KR" altLang="en-US" smtClean="0"/>
              <a:t>2022-06-16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66DFE-6077-43A3-93A1-58111BD0D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8128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9F994-7378-4F5B-8B85-FD9711228BB3}" type="datetimeFigureOut">
              <a:rPr lang="ko-KR" altLang="en-US" smtClean="0"/>
              <a:t>2022-06-16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66DFE-6077-43A3-93A1-58111BD0D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2631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9F994-7378-4F5B-8B85-FD9711228BB3}" type="datetimeFigureOut">
              <a:rPr lang="ko-KR" altLang="en-US" smtClean="0"/>
              <a:t>2022-06-16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66DFE-6077-43A3-93A1-58111BD0D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64657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9F994-7378-4F5B-8B85-FD9711228BB3}" type="datetimeFigureOut">
              <a:rPr lang="ko-KR" altLang="en-US" smtClean="0"/>
              <a:t>2022-06-16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66DFE-6077-43A3-93A1-58111BD0D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7813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9F994-7378-4F5B-8B85-FD9711228BB3}" type="datetimeFigureOut">
              <a:rPr lang="ko-KR" altLang="en-US" smtClean="0"/>
              <a:t>2022-06-16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66DFE-6077-43A3-93A1-58111BD0D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5917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9F994-7378-4F5B-8B85-FD9711228BB3}" type="datetimeFigureOut">
              <a:rPr lang="ko-KR" altLang="en-US" smtClean="0"/>
              <a:t>2022-06-16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66DFE-6077-43A3-93A1-58111BD0D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8832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9F994-7378-4F5B-8B85-FD9711228BB3}" type="datetimeFigureOut">
              <a:rPr lang="ko-KR" altLang="en-US" smtClean="0"/>
              <a:t>2022-06-16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66DFE-6077-43A3-93A1-58111BD0D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7175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9F994-7378-4F5B-8B85-FD9711228BB3}" type="datetimeFigureOut">
              <a:rPr lang="ko-KR" altLang="en-US" smtClean="0"/>
              <a:t>2022-06-16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66DFE-6077-43A3-93A1-58111BD0D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993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9F994-7378-4F5B-8B85-FD9711228BB3}" type="datetimeFigureOut">
              <a:rPr lang="ko-KR" altLang="en-US" smtClean="0"/>
              <a:t>2022-06-16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66DFE-6077-43A3-93A1-58111BD0D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4818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9F994-7378-4F5B-8B85-FD9711228BB3}" type="datetimeFigureOut">
              <a:rPr lang="ko-KR" altLang="en-US" smtClean="0"/>
              <a:t>2022-06-16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66DFE-6077-43A3-93A1-58111BD0D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3533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9F994-7378-4F5B-8B85-FD9711228BB3}" type="datetimeFigureOut">
              <a:rPr lang="ko-KR" altLang="en-US" smtClean="0"/>
              <a:t>2022-06-16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66DFE-6077-43A3-93A1-58111BD0D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4251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9F994-7378-4F5B-8B85-FD9711228BB3}" type="datetimeFigureOut">
              <a:rPr lang="ko-KR" altLang="en-US" smtClean="0"/>
              <a:t>2022-06-16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66DFE-6077-43A3-93A1-58111BD0D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9136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D9F994-7378-4F5B-8B85-FD9711228BB3}" type="datetimeFigureOut">
              <a:rPr lang="ko-KR" altLang="en-US" smtClean="0"/>
              <a:t>2022-06-16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66DFE-6077-43A3-93A1-58111BD0D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65170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FA22DD-C5E3-4D63-B543-629D6DCFCD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6693" y="510803"/>
            <a:ext cx="4069306" cy="5339736"/>
          </a:xfrm>
        </p:spPr>
        <p:txBody>
          <a:bodyPr anchor="ctr">
            <a:normAutofit/>
          </a:bodyPr>
          <a:lstStyle/>
          <a:p>
            <a:r>
              <a:rPr lang="ko-KR" altLang="en-US" sz="5400" dirty="0"/>
              <a:t>자료구조와 알고리즘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20DE37FF-B828-4FDD-9B01-DC2DFD1520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3807" y="2709248"/>
            <a:ext cx="3670194" cy="2354863"/>
          </a:xfrm>
        </p:spPr>
        <p:txBody>
          <a:bodyPr>
            <a:normAutofit/>
          </a:bodyPr>
          <a:lstStyle/>
          <a:p>
            <a:pPr algn="l"/>
            <a:endParaRPr lang="en-US" altLang="ko-KR" sz="2000" dirty="0">
              <a:solidFill>
                <a:schemeClr val="tx1"/>
              </a:solidFill>
            </a:endParaRPr>
          </a:p>
          <a:p>
            <a:pPr algn="l"/>
            <a:r>
              <a:rPr lang="en-US" altLang="ko-KR" sz="2000" dirty="0">
                <a:solidFill>
                  <a:schemeClr val="tx1"/>
                </a:solidFill>
              </a:rPr>
              <a:t>8</a:t>
            </a:r>
            <a:r>
              <a:rPr lang="ko-KR" altLang="en-US" sz="2000" dirty="0">
                <a:solidFill>
                  <a:schemeClr val="tx1"/>
                </a:solidFill>
              </a:rPr>
              <a:t>강 </a:t>
            </a:r>
            <a:r>
              <a:rPr lang="en-US" altLang="ko-KR" sz="2000" dirty="0">
                <a:solidFill>
                  <a:schemeClr val="tx1"/>
                </a:solidFill>
              </a:rPr>
              <a:t>– </a:t>
            </a:r>
            <a:r>
              <a:rPr lang="ko-KR" altLang="en-US" dirty="0">
                <a:solidFill>
                  <a:schemeClr val="tx1"/>
                </a:solidFill>
              </a:rPr>
              <a:t>기본 탐색 알고리즘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algn="l"/>
            <a:endParaRPr lang="en-US" altLang="ko-KR" sz="2000" dirty="0">
              <a:solidFill>
                <a:schemeClr val="tx1"/>
              </a:solidFill>
            </a:endParaRPr>
          </a:p>
          <a:p>
            <a:pPr algn="l"/>
            <a:r>
              <a:rPr lang="en-US" altLang="ko-KR" sz="2000" dirty="0">
                <a:solidFill>
                  <a:schemeClr val="tx1"/>
                </a:solidFill>
              </a:rPr>
              <a:t>Lectured by Soongu Hong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13086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E4112FEB-D604-ECB9-762D-6C4F6B2A8789}"/>
              </a:ext>
            </a:extLst>
          </p:cNvPr>
          <p:cNvSpPr/>
          <p:nvPr/>
        </p:nvSpPr>
        <p:spPr>
          <a:xfrm>
            <a:off x="1265639" y="2163273"/>
            <a:ext cx="987358" cy="616401"/>
          </a:xfrm>
          <a:prstGeom prst="rect">
            <a:avLst/>
          </a:prstGeom>
          <a:solidFill>
            <a:schemeClr val="accent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2"/>
                </a:solidFill>
              </a:rPr>
              <a:t>3</a:t>
            </a:r>
            <a:endParaRPr lang="ko-KR" altLang="en-US" sz="3600" dirty="0">
              <a:solidFill>
                <a:schemeClr val="bg2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8047918-4B05-F34F-74E5-ADF463C303DE}"/>
              </a:ext>
            </a:extLst>
          </p:cNvPr>
          <p:cNvSpPr/>
          <p:nvPr/>
        </p:nvSpPr>
        <p:spPr>
          <a:xfrm>
            <a:off x="2252997" y="2163273"/>
            <a:ext cx="987358" cy="616401"/>
          </a:xfrm>
          <a:prstGeom prst="rect">
            <a:avLst/>
          </a:prstGeom>
          <a:solidFill>
            <a:schemeClr val="accent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2"/>
                </a:solidFill>
              </a:rPr>
              <a:t>7</a:t>
            </a:r>
            <a:endParaRPr lang="ko-KR" altLang="en-US" sz="3600" dirty="0">
              <a:solidFill>
                <a:schemeClr val="bg2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E8B3547-A55B-1940-3C07-33A8D62CE9B1}"/>
              </a:ext>
            </a:extLst>
          </p:cNvPr>
          <p:cNvSpPr/>
          <p:nvPr/>
        </p:nvSpPr>
        <p:spPr>
          <a:xfrm>
            <a:off x="3244426" y="2163272"/>
            <a:ext cx="987358" cy="616401"/>
          </a:xfrm>
          <a:prstGeom prst="rect">
            <a:avLst/>
          </a:prstGeom>
          <a:solidFill>
            <a:schemeClr val="accent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2"/>
                </a:solidFill>
              </a:rPr>
              <a:t>11</a:t>
            </a:r>
            <a:endParaRPr lang="ko-KR" altLang="en-US" sz="3600" dirty="0">
              <a:solidFill>
                <a:schemeClr val="bg2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BE35948-B50B-0092-1D92-066DCA2D60BC}"/>
              </a:ext>
            </a:extLst>
          </p:cNvPr>
          <p:cNvSpPr/>
          <p:nvPr/>
        </p:nvSpPr>
        <p:spPr>
          <a:xfrm>
            <a:off x="4236102" y="2163272"/>
            <a:ext cx="987358" cy="616401"/>
          </a:xfrm>
          <a:prstGeom prst="rect">
            <a:avLst/>
          </a:prstGeom>
          <a:solidFill>
            <a:schemeClr val="accent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2"/>
                </a:solidFill>
              </a:rPr>
              <a:t>12</a:t>
            </a:r>
            <a:endParaRPr lang="ko-KR" altLang="en-US" sz="3600" dirty="0">
              <a:solidFill>
                <a:schemeClr val="bg2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9298815-730F-950E-9436-4B3EDE845E1C}"/>
              </a:ext>
            </a:extLst>
          </p:cNvPr>
          <p:cNvSpPr/>
          <p:nvPr/>
        </p:nvSpPr>
        <p:spPr>
          <a:xfrm>
            <a:off x="5223213" y="2163272"/>
            <a:ext cx="987358" cy="616401"/>
          </a:xfrm>
          <a:prstGeom prst="rect">
            <a:avLst/>
          </a:prstGeom>
          <a:solidFill>
            <a:schemeClr val="accent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2"/>
                </a:solidFill>
              </a:rPr>
              <a:t>27</a:t>
            </a:r>
            <a:endParaRPr lang="ko-KR" altLang="en-US" sz="3600" dirty="0">
              <a:solidFill>
                <a:schemeClr val="bg2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A291CC9-E2B8-C770-2B4F-A2D7AFBF75FD}"/>
              </a:ext>
            </a:extLst>
          </p:cNvPr>
          <p:cNvSpPr/>
          <p:nvPr/>
        </p:nvSpPr>
        <p:spPr>
          <a:xfrm>
            <a:off x="6210571" y="2163273"/>
            <a:ext cx="987358" cy="616401"/>
          </a:xfrm>
          <a:prstGeom prst="rect">
            <a:avLst/>
          </a:prstGeom>
          <a:solidFill>
            <a:schemeClr val="accent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2"/>
                </a:solidFill>
              </a:rPr>
              <a:t>49</a:t>
            </a:r>
            <a:endParaRPr lang="ko-KR" altLang="en-US" sz="3600" dirty="0">
              <a:solidFill>
                <a:schemeClr val="bg2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955DBEB-586C-6A68-A421-B17AFB20F497}"/>
              </a:ext>
            </a:extLst>
          </p:cNvPr>
          <p:cNvSpPr/>
          <p:nvPr/>
        </p:nvSpPr>
        <p:spPr>
          <a:xfrm>
            <a:off x="7197929" y="2163273"/>
            <a:ext cx="987358" cy="616401"/>
          </a:xfrm>
          <a:prstGeom prst="rect">
            <a:avLst/>
          </a:prstGeom>
          <a:solidFill>
            <a:schemeClr val="accent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2"/>
                </a:solidFill>
              </a:rPr>
              <a:t>53</a:t>
            </a:r>
            <a:endParaRPr lang="ko-KR" altLang="en-US" sz="3600" dirty="0">
              <a:solidFill>
                <a:schemeClr val="bg2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CFE5ED3-E072-14D9-895F-385040C90E2C}"/>
              </a:ext>
            </a:extLst>
          </p:cNvPr>
          <p:cNvSpPr/>
          <p:nvPr/>
        </p:nvSpPr>
        <p:spPr>
          <a:xfrm>
            <a:off x="8189358" y="2163272"/>
            <a:ext cx="987358" cy="616401"/>
          </a:xfrm>
          <a:prstGeom prst="rect">
            <a:avLst/>
          </a:prstGeom>
          <a:solidFill>
            <a:schemeClr val="accent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2"/>
                </a:solidFill>
              </a:rPr>
              <a:t>68</a:t>
            </a:r>
            <a:endParaRPr lang="ko-KR" altLang="en-US" sz="3600" dirty="0">
              <a:solidFill>
                <a:schemeClr val="bg2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E1E06EF-613F-E571-9DD9-969DAAB8F2DF}"/>
              </a:ext>
            </a:extLst>
          </p:cNvPr>
          <p:cNvSpPr/>
          <p:nvPr/>
        </p:nvSpPr>
        <p:spPr>
          <a:xfrm>
            <a:off x="9181034" y="2163272"/>
            <a:ext cx="987358" cy="616401"/>
          </a:xfrm>
          <a:prstGeom prst="rect">
            <a:avLst/>
          </a:prstGeom>
          <a:solidFill>
            <a:schemeClr val="accent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2"/>
                </a:solidFill>
              </a:rPr>
              <a:t>72</a:t>
            </a:r>
            <a:endParaRPr lang="ko-KR" altLang="en-US" sz="3600" dirty="0">
              <a:solidFill>
                <a:schemeClr val="bg2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61D8804-452B-2C89-76B5-93C686306482}"/>
              </a:ext>
            </a:extLst>
          </p:cNvPr>
          <p:cNvSpPr/>
          <p:nvPr/>
        </p:nvSpPr>
        <p:spPr>
          <a:xfrm>
            <a:off x="10168145" y="2163272"/>
            <a:ext cx="987358" cy="616401"/>
          </a:xfrm>
          <a:prstGeom prst="rect">
            <a:avLst/>
          </a:prstGeom>
          <a:solidFill>
            <a:schemeClr val="accent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2"/>
                </a:solidFill>
              </a:rPr>
              <a:t>91</a:t>
            </a:r>
            <a:endParaRPr lang="ko-KR" altLang="en-US" sz="3600" dirty="0">
              <a:solidFill>
                <a:schemeClr val="bg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CB5CA41-3506-49B6-7CB3-D6D3FE906B27}"/>
              </a:ext>
            </a:extLst>
          </p:cNvPr>
          <p:cNvSpPr txBox="1"/>
          <p:nvPr/>
        </p:nvSpPr>
        <p:spPr>
          <a:xfrm>
            <a:off x="1413165" y="2992578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[ 0 ]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BF1AAF1-7832-BCB5-F830-382DD768DBBE}"/>
              </a:ext>
            </a:extLst>
          </p:cNvPr>
          <p:cNvSpPr txBox="1"/>
          <p:nvPr/>
        </p:nvSpPr>
        <p:spPr>
          <a:xfrm>
            <a:off x="2432327" y="2992578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[ 1 ]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E19FDC7-F063-0FE2-A378-CA5BA4FBA024}"/>
              </a:ext>
            </a:extLst>
          </p:cNvPr>
          <p:cNvSpPr txBox="1"/>
          <p:nvPr/>
        </p:nvSpPr>
        <p:spPr>
          <a:xfrm>
            <a:off x="3455278" y="2992519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[ 2 ]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DD23FD5-07F3-4DE0-2299-E10E9A4ACEF9}"/>
              </a:ext>
            </a:extLst>
          </p:cNvPr>
          <p:cNvSpPr txBox="1"/>
          <p:nvPr/>
        </p:nvSpPr>
        <p:spPr>
          <a:xfrm>
            <a:off x="4474440" y="2992519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[ 3 ]</a:t>
            </a:r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EC92F02-2535-7ED2-14E7-28B26DF7E9BA}"/>
              </a:ext>
            </a:extLst>
          </p:cNvPr>
          <p:cNvSpPr txBox="1"/>
          <p:nvPr/>
        </p:nvSpPr>
        <p:spPr>
          <a:xfrm>
            <a:off x="5399175" y="2992578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[ 4 ]</a:t>
            </a:r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67B5EEC-1C6C-9D10-A4E7-2471FCC2871A}"/>
              </a:ext>
            </a:extLst>
          </p:cNvPr>
          <p:cNvSpPr txBox="1"/>
          <p:nvPr/>
        </p:nvSpPr>
        <p:spPr>
          <a:xfrm>
            <a:off x="6418337" y="2992578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[ 5 ]</a:t>
            </a:r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DB72BC0-C7BB-57D4-9EB1-F6FBCF7415DB}"/>
              </a:ext>
            </a:extLst>
          </p:cNvPr>
          <p:cNvSpPr txBox="1"/>
          <p:nvPr/>
        </p:nvSpPr>
        <p:spPr>
          <a:xfrm>
            <a:off x="7441288" y="2992519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[ 6 ]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4AD5068-29A4-C86C-BBA7-7F3C68DCE238}"/>
              </a:ext>
            </a:extLst>
          </p:cNvPr>
          <p:cNvSpPr txBox="1"/>
          <p:nvPr/>
        </p:nvSpPr>
        <p:spPr>
          <a:xfrm>
            <a:off x="8460450" y="2992519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[ 7 ]</a:t>
            </a:r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B330EF6-5C09-DDAB-BB63-B484059FE803}"/>
              </a:ext>
            </a:extLst>
          </p:cNvPr>
          <p:cNvSpPr txBox="1"/>
          <p:nvPr/>
        </p:nvSpPr>
        <p:spPr>
          <a:xfrm>
            <a:off x="9388974" y="2992519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[ 8 ]</a:t>
            </a:r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D189E83-4228-3D55-5502-544BCECED61F}"/>
              </a:ext>
            </a:extLst>
          </p:cNvPr>
          <p:cNvSpPr txBox="1"/>
          <p:nvPr/>
        </p:nvSpPr>
        <p:spPr>
          <a:xfrm>
            <a:off x="10408136" y="2992519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[ 9 ]</a:t>
            </a:r>
            <a:endParaRPr lang="ko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51BD2EA-E715-1313-2A8F-1673D8C84CBF}"/>
              </a:ext>
            </a:extLst>
          </p:cNvPr>
          <p:cNvSpPr/>
          <p:nvPr/>
        </p:nvSpPr>
        <p:spPr>
          <a:xfrm>
            <a:off x="1716669" y="505352"/>
            <a:ext cx="987358" cy="616401"/>
          </a:xfrm>
          <a:prstGeom prst="rect">
            <a:avLst/>
          </a:prstGeom>
          <a:solidFill>
            <a:srgbClr val="00B0F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2"/>
                </a:solidFill>
              </a:rPr>
              <a:t>53</a:t>
            </a:r>
            <a:endParaRPr lang="ko-KR" altLang="en-US" sz="3600" dirty="0">
              <a:solidFill>
                <a:schemeClr val="bg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E01381-49B3-4DE7-A15F-0CF820F611C8}"/>
              </a:ext>
            </a:extLst>
          </p:cNvPr>
          <p:cNvSpPr txBox="1"/>
          <p:nvPr/>
        </p:nvSpPr>
        <p:spPr>
          <a:xfrm>
            <a:off x="1759318" y="142670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찾을 값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3FEAD6-C09D-272B-BEB8-76DD73D8AF8B}"/>
              </a:ext>
            </a:extLst>
          </p:cNvPr>
          <p:cNvSpPr txBox="1"/>
          <p:nvPr/>
        </p:nvSpPr>
        <p:spPr>
          <a:xfrm>
            <a:off x="6870568" y="1267730"/>
            <a:ext cx="6591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FFFF00"/>
                </a:solidFill>
              </a:rPr>
              <a:t>left,</a:t>
            </a:r>
            <a:endParaRPr lang="ko-KR" altLang="en-US" sz="2400" dirty="0">
              <a:solidFill>
                <a:srgbClr val="FFFF00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7175A62-C4B6-F2AF-D71A-78761596E91A}"/>
              </a:ext>
            </a:extLst>
          </p:cNvPr>
          <p:cNvSpPr txBox="1"/>
          <p:nvPr/>
        </p:nvSpPr>
        <p:spPr>
          <a:xfrm>
            <a:off x="7406314" y="1246944"/>
            <a:ext cx="6270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FFFF00"/>
                </a:solidFill>
              </a:rPr>
              <a:t>mid</a:t>
            </a:r>
            <a:endParaRPr lang="ko-KR" altLang="en-US" sz="2400" dirty="0">
              <a:solidFill>
                <a:srgbClr val="FFFF00"/>
              </a:solidFill>
            </a:endParaRP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8A005C24-8868-7CDE-2629-7FEA95089311}"/>
              </a:ext>
            </a:extLst>
          </p:cNvPr>
          <p:cNvCxnSpPr>
            <a:cxnSpLocks/>
          </p:cNvCxnSpPr>
          <p:nvPr/>
        </p:nvCxnSpPr>
        <p:spPr>
          <a:xfrm>
            <a:off x="7670357" y="1715497"/>
            <a:ext cx="0" cy="45454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998057B1-DD72-8F7F-E588-ADB2246BAACF}"/>
              </a:ext>
            </a:extLst>
          </p:cNvPr>
          <p:cNvSpPr txBox="1"/>
          <p:nvPr/>
        </p:nvSpPr>
        <p:spPr>
          <a:xfrm>
            <a:off x="7923335" y="1243479"/>
            <a:ext cx="8947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FFFF00"/>
                </a:solidFill>
              </a:rPr>
              <a:t>, right</a:t>
            </a:r>
            <a:endParaRPr lang="ko-KR" altLang="en-US" sz="2400" dirty="0">
              <a:solidFill>
                <a:srgbClr val="FFFF00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66A2CDA-F486-F8E9-567F-6F5933C48CB1}"/>
              </a:ext>
            </a:extLst>
          </p:cNvPr>
          <p:cNvSpPr txBox="1"/>
          <p:nvPr/>
        </p:nvSpPr>
        <p:spPr>
          <a:xfrm>
            <a:off x="1715575" y="3906947"/>
            <a:ext cx="6857968" cy="4613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이제 찾고자 하는 값과 </a:t>
            </a:r>
            <a:r>
              <a:rPr lang="en-US" altLang="ko-KR" dirty="0"/>
              <a:t>mid</a:t>
            </a:r>
            <a:r>
              <a:rPr lang="ko-KR" altLang="en-US" dirty="0"/>
              <a:t>값이 같기 때문에 탐색을 종료합니다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3146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FA22DD-C5E3-4D63-B543-629D6DCFCD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6693" y="510803"/>
            <a:ext cx="8820272" cy="5339736"/>
          </a:xfrm>
        </p:spPr>
        <p:txBody>
          <a:bodyPr anchor="ctr">
            <a:normAutofit/>
          </a:bodyPr>
          <a:lstStyle/>
          <a:p>
            <a:r>
              <a:rPr lang="en-US" altLang="ko-KR" sz="5400" dirty="0"/>
              <a:t>1. </a:t>
            </a:r>
            <a:r>
              <a:rPr lang="ko-KR" altLang="en-US" sz="5400" dirty="0"/>
              <a:t>선형 탐색 </a:t>
            </a:r>
          </a:p>
        </p:txBody>
      </p:sp>
    </p:spTree>
    <p:extLst>
      <p:ext uri="{BB962C8B-B14F-4D97-AF65-F5344CB8AC3E}">
        <p14:creationId xmlns:p14="http://schemas.microsoft.com/office/powerpoint/2010/main" val="697360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1936F01-F478-15F9-6F1C-77DEFC63997D}"/>
              </a:ext>
            </a:extLst>
          </p:cNvPr>
          <p:cNvSpPr txBox="1"/>
          <p:nvPr/>
        </p:nvSpPr>
        <p:spPr>
          <a:xfrm>
            <a:off x="1143001" y="596207"/>
            <a:ext cx="9905998" cy="8634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2800" b="1" cap="all" dirty="0">
                <a:latin typeface="+mj-lt"/>
                <a:ea typeface="+mj-ea"/>
                <a:cs typeface="+mj-cs"/>
              </a:rPr>
              <a:t>* </a:t>
            </a:r>
            <a:r>
              <a:rPr lang="ko-KR" altLang="en-US" sz="2800" b="1" cap="all" dirty="0">
                <a:latin typeface="+mj-lt"/>
                <a:ea typeface="+mj-ea"/>
                <a:cs typeface="+mj-cs"/>
              </a:rPr>
              <a:t>선형 탐색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07CD38-5A8C-28A8-FF27-0CD8C08E8DA2}"/>
              </a:ext>
            </a:extLst>
          </p:cNvPr>
          <p:cNvSpPr txBox="1"/>
          <p:nvPr/>
        </p:nvSpPr>
        <p:spPr>
          <a:xfrm>
            <a:off x="1762121" y="1542438"/>
            <a:ext cx="9078126" cy="3785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선형 탐색</a:t>
            </a:r>
            <a:r>
              <a:rPr lang="en-US" altLang="ko-KR" dirty="0"/>
              <a:t>(Linear Search)</a:t>
            </a:r>
            <a:r>
              <a:rPr lang="ko-KR" altLang="en-US" dirty="0"/>
              <a:t>은 순차 탐색이라고도 하며</a:t>
            </a:r>
            <a:r>
              <a:rPr lang="en-US" altLang="ko-KR" dirty="0"/>
              <a:t>,  </a:t>
            </a:r>
            <a:r>
              <a:rPr lang="ko-KR" altLang="en-US" dirty="0"/>
              <a:t>이러한 탐색방법은 흔히 주어진</a:t>
            </a:r>
            <a:br>
              <a:rPr lang="en-US" altLang="ko-KR" dirty="0"/>
            </a:br>
            <a:r>
              <a:rPr lang="ko-KR" altLang="en-US" dirty="0"/>
              <a:t>자료에서 처음부터 탐색키에 해당하는 레코드를 순차적으로 비교하여 찾는 가장</a:t>
            </a:r>
            <a:br>
              <a:rPr lang="en-US" altLang="ko-KR" dirty="0"/>
            </a:br>
            <a:r>
              <a:rPr lang="ko-KR" altLang="en-US" dirty="0"/>
              <a:t>단순한 방법입니다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선형 탐색은 특히 </a:t>
            </a:r>
            <a:r>
              <a:rPr lang="ko-KR" altLang="en-US" dirty="0">
                <a:solidFill>
                  <a:srgbClr val="FFC000"/>
                </a:solidFill>
              </a:rPr>
              <a:t>정렬되지 않은</a:t>
            </a:r>
            <a:r>
              <a:rPr lang="ko-KR" altLang="en-US" dirty="0"/>
              <a:t> 리스트와 같이 자료들이 특별히 조직화 되어 있지</a:t>
            </a:r>
            <a:br>
              <a:rPr lang="en-US" altLang="ko-KR" dirty="0"/>
            </a:br>
            <a:r>
              <a:rPr lang="ko-KR" altLang="en-US" dirty="0"/>
              <a:t>않은 구조에서 가장 적합합니다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일반적으로 선형 탐색의 탐색 시간은 </a:t>
            </a:r>
            <a:r>
              <a:rPr lang="en-US" altLang="ko-KR" dirty="0"/>
              <a:t>O(N)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  <a:r>
              <a:rPr lang="ko-KR" altLang="en-US" dirty="0"/>
              <a:t>최악의 경우 찾고자 하는 자료가</a:t>
            </a:r>
            <a:br>
              <a:rPr lang="en-US" altLang="ko-KR" dirty="0"/>
            </a:br>
            <a:r>
              <a:rPr lang="ko-KR" altLang="en-US" dirty="0"/>
              <a:t>존재하지 않거나 맨 마지막에 있는 경우 </a:t>
            </a:r>
            <a:r>
              <a:rPr lang="en-US" altLang="ko-KR" dirty="0"/>
              <a:t>N</a:t>
            </a:r>
            <a:r>
              <a:rPr lang="ko-KR" altLang="en-US" dirty="0"/>
              <a:t>번의 비교가 필요하기 때문입니다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선형 탐색의 최대 단점은 시간이 너무 오래 걸린다는 것이고</a:t>
            </a:r>
            <a:r>
              <a:rPr lang="en-US" altLang="ko-KR" dirty="0"/>
              <a:t>, </a:t>
            </a:r>
            <a:r>
              <a:rPr lang="ko-KR" altLang="en-US" dirty="0"/>
              <a:t>장점은 굉장히 간단해서</a:t>
            </a:r>
            <a:br>
              <a:rPr lang="en-US" altLang="ko-KR" dirty="0"/>
            </a:br>
            <a:r>
              <a:rPr lang="ko-KR" altLang="en-US" dirty="0"/>
              <a:t>프로그래밍하기 쉬우며 단순한 자료구조로도 가능하다는 것입니다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1844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id="{EA8ADA9F-99E3-4964-8962-1118D1439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366C3164-AA9F-47E3-913A-4F002BC0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3FFBAC2-26D2-48B6-B2AA-34AEA0E79E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3" name="Rectangle 5">
                <a:extLst>
                  <a:ext uri="{FF2B5EF4-FFF2-40B4-BE49-F238E27FC236}">
                    <a16:creationId xmlns:a16="http://schemas.microsoft.com/office/drawing/2014/main" id="{9B164BCB-27D3-4B8C-AC13-0A6F461082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6">
                <a:extLst>
                  <a:ext uri="{FF2B5EF4-FFF2-40B4-BE49-F238E27FC236}">
                    <a16:creationId xmlns:a16="http://schemas.microsoft.com/office/drawing/2014/main" id="{10B247BE-F4A2-4259-9B20-FB9A555D28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7">
                <a:extLst>
                  <a:ext uri="{FF2B5EF4-FFF2-40B4-BE49-F238E27FC236}">
                    <a16:creationId xmlns:a16="http://schemas.microsoft.com/office/drawing/2014/main" id="{39322C5A-DB6D-4B28-8C1C-1B1E896789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8">
                <a:extLst>
                  <a:ext uri="{FF2B5EF4-FFF2-40B4-BE49-F238E27FC236}">
                    <a16:creationId xmlns:a16="http://schemas.microsoft.com/office/drawing/2014/main" id="{67009B08-E345-4516-96EC-ED0AB1F30B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9">
                <a:extLst>
                  <a:ext uri="{FF2B5EF4-FFF2-40B4-BE49-F238E27FC236}">
                    <a16:creationId xmlns:a16="http://schemas.microsoft.com/office/drawing/2014/main" id="{DFE2793C-165C-4635-A26E-C569C8E0C5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0">
                <a:extLst>
                  <a:ext uri="{FF2B5EF4-FFF2-40B4-BE49-F238E27FC236}">
                    <a16:creationId xmlns:a16="http://schemas.microsoft.com/office/drawing/2014/main" id="{ECDFEF2C-7B0A-41A1-BB61-C92CB3E3A7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1">
                <a:extLst>
                  <a:ext uri="{FF2B5EF4-FFF2-40B4-BE49-F238E27FC236}">
                    <a16:creationId xmlns:a16="http://schemas.microsoft.com/office/drawing/2014/main" id="{0012A396-1946-4B40-AA39-0790157CE9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2">
                <a:extLst>
                  <a:ext uri="{FF2B5EF4-FFF2-40B4-BE49-F238E27FC236}">
                    <a16:creationId xmlns:a16="http://schemas.microsoft.com/office/drawing/2014/main" id="{CD6C6024-F73D-4991-97B9-BE53FF24E3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3">
                <a:extLst>
                  <a:ext uri="{FF2B5EF4-FFF2-40B4-BE49-F238E27FC236}">
                    <a16:creationId xmlns:a16="http://schemas.microsoft.com/office/drawing/2014/main" id="{5977EDD1-3D10-43FA-B800-7A7C8112B7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4">
                <a:extLst>
                  <a:ext uri="{FF2B5EF4-FFF2-40B4-BE49-F238E27FC236}">
                    <a16:creationId xmlns:a16="http://schemas.microsoft.com/office/drawing/2014/main" id="{D37988CF-9FC6-48F5-82F8-D2EB0178A3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5">
                <a:extLst>
                  <a:ext uri="{FF2B5EF4-FFF2-40B4-BE49-F238E27FC236}">
                    <a16:creationId xmlns:a16="http://schemas.microsoft.com/office/drawing/2014/main" id="{EC5BB05B-491C-414A-91C3-B1CAB785A8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Line 16">
                <a:extLst>
                  <a:ext uri="{FF2B5EF4-FFF2-40B4-BE49-F238E27FC236}">
                    <a16:creationId xmlns:a16="http://schemas.microsoft.com/office/drawing/2014/main" id="{F3180CB6-F8D2-4596-B6CB-F9CEF5D389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5" name="Freeform 17">
                <a:extLst>
                  <a:ext uri="{FF2B5EF4-FFF2-40B4-BE49-F238E27FC236}">
                    <a16:creationId xmlns:a16="http://schemas.microsoft.com/office/drawing/2014/main" id="{DF338DD3-80F8-4F68-AC7C-361ABF2A9B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18">
                <a:extLst>
                  <a:ext uri="{FF2B5EF4-FFF2-40B4-BE49-F238E27FC236}">
                    <a16:creationId xmlns:a16="http://schemas.microsoft.com/office/drawing/2014/main" id="{9666E4DB-B855-4A4E-BB50-1880738C11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Freeform 19">
                <a:extLst>
                  <a:ext uri="{FF2B5EF4-FFF2-40B4-BE49-F238E27FC236}">
                    <a16:creationId xmlns:a16="http://schemas.microsoft.com/office/drawing/2014/main" id="{F570FD9C-B435-4EF1-962C-621F1261AA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0">
                <a:extLst>
                  <a:ext uri="{FF2B5EF4-FFF2-40B4-BE49-F238E27FC236}">
                    <a16:creationId xmlns:a16="http://schemas.microsoft.com/office/drawing/2014/main" id="{E236AF0B-3BDC-43C3-8FFC-2A94121E94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Rectangle 21">
                <a:extLst>
                  <a:ext uri="{FF2B5EF4-FFF2-40B4-BE49-F238E27FC236}">
                    <a16:creationId xmlns:a16="http://schemas.microsoft.com/office/drawing/2014/main" id="{3BA2C208-5097-4497-AA2C-ADDDAB48B6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2">
                <a:extLst>
                  <a:ext uri="{FF2B5EF4-FFF2-40B4-BE49-F238E27FC236}">
                    <a16:creationId xmlns:a16="http://schemas.microsoft.com/office/drawing/2014/main" id="{6A45DD96-8D07-43CA-B036-6FDA880A17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3">
                <a:extLst>
                  <a:ext uri="{FF2B5EF4-FFF2-40B4-BE49-F238E27FC236}">
                    <a16:creationId xmlns:a16="http://schemas.microsoft.com/office/drawing/2014/main" id="{AF7F7CBB-E154-4CD5-9ED0-D5DDC1DFEA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4">
                <a:extLst>
                  <a:ext uri="{FF2B5EF4-FFF2-40B4-BE49-F238E27FC236}">
                    <a16:creationId xmlns:a16="http://schemas.microsoft.com/office/drawing/2014/main" id="{EFF4AB16-41DD-4877-8C28-ED78F4CA7F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5">
                <a:extLst>
                  <a:ext uri="{FF2B5EF4-FFF2-40B4-BE49-F238E27FC236}">
                    <a16:creationId xmlns:a16="http://schemas.microsoft.com/office/drawing/2014/main" id="{30BCBD5D-92EB-487E-B1D0-F9000D45D1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6">
                <a:extLst>
                  <a:ext uri="{FF2B5EF4-FFF2-40B4-BE49-F238E27FC236}">
                    <a16:creationId xmlns:a16="http://schemas.microsoft.com/office/drawing/2014/main" id="{DA07BDB8-9827-4EBF-9B99-6C503EA0BC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7">
                <a:extLst>
                  <a:ext uri="{FF2B5EF4-FFF2-40B4-BE49-F238E27FC236}">
                    <a16:creationId xmlns:a16="http://schemas.microsoft.com/office/drawing/2014/main" id="{7F41FB05-1B3F-450A-A1A7-8C8BD182A5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8">
                <a:extLst>
                  <a:ext uri="{FF2B5EF4-FFF2-40B4-BE49-F238E27FC236}">
                    <a16:creationId xmlns:a16="http://schemas.microsoft.com/office/drawing/2014/main" id="{0629E219-1F32-41C1-B921-05E4561179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9">
                <a:extLst>
                  <a:ext uri="{FF2B5EF4-FFF2-40B4-BE49-F238E27FC236}">
                    <a16:creationId xmlns:a16="http://schemas.microsoft.com/office/drawing/2014/main" id="{8081FB28-486E-4C09-9D15-0B2657B56F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30">
                <a:extLst>
                  <a:ext uri="{FF2B5EF4-FFF2-40B4-BE49-F238E27FC236}">
                    <a16:creationId xmlns:a16="http://schemas.microsoft.com/office/drawing/2014/main" id="{CB547EFB-F29D-4336-9644-0AE7A94EA4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31">
                <a:extLst>
                  <a:ext uri="{FF2B5EF4-FFF2-40B4-BE49-F238E27FC236}">
                    <a16:creationId xmlns:a16="http://schemas.microsoft.com/office/drawing/2014/main" id="{BB2793F4-FAD7-459A-BC46-06BB1D4FAA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FC01589C-0235-4B21-B264-777746D4D5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3" name="Freeform 32">
                <a:extLst>
                  <a:ext uri="{FF2B5EF4-FFF2-40B4-BE49-F238E27FC236}">
                    <a16:creationId xmlns:a16="http://schemas.microsoft.com/office/drawing/2014/main" id="{678F5669-8CE7-445E-8D54-49C5E2013B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3">
                <a:extLst>
                  <a:ext uri="{FF2B5EF4-FFF2-40B4-BE49-F238E27FC236}">
                    <a16:creationId xmlns:a16="http://schemas.microsoft.com/office/drawing/2014/main" id="{E93A3F8E-D876-485E-9EDC-43E315DE1E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4">
                <a:extLst>
                  <a:ext uri="{FF2B5EF4-FFF2-40B4-BE49-F238E27FC236}">
                    <a16:creationId xmlns:a16="http://schemas.microsoft.com/office/drawing/2014/main" id="{B4F848A6-931A-4CC9-9B29-C7A9CEA3AC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5">
                <a:extLst>
                  <a:ext uri="{FF2B5EF4-FFF2-40B4-BE49-F238E27FC236}">
                    <a16:creationId xmlns:a16="http://schemas.microsoft.com/office/drawing/2014/main" id="{5C4204D4-6782-4DB1-8FF8-86CC698AF2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6">
                <a:extLst>
                  <a:ext uri="{FF2B5EF4-FFF2-40B4-BE49-F238E27FC236}">
                    <a16:creationId xmlns:a16="http://schemas.microsoft.com/office/drawing/2014/main" id="{3907C583-5764-43DC-8AF9-992D3472F6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7">
                <a:extLst>
                  <a:ext uri="{FF2B5EF4-FFF2-40B4-BE49-F238E27FC236}">
                    <a16:creationId xmlns:a16="http://schemas.microsoft.com/office/drawing/2014/main" id="{56CE3D6E-1121-4EF2-9DFB-7F3937FCCD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8">
                <a:extLst>
                  <a:ext uri="{FF2B5EF4-FFF2-40B4-BE49-F238E27FC236}">
                    <a16:creationId xmlns:a16="http://schemas.microsoft.com/office/drawing/2014/main" id="{3AEB7245-E197-4AE5-BCFC-7821E49EFE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9">
                <a:extLst>
                  <a:ext uri="{FF2B5EF4-FFF2-40B4-BE49-F238E27FC236}">
                    <a16:creationId xmlns:a16="http://schemas.microsoft.com/office/drawing/2014/main" id="{801E9C76-F4FB-4C4D-9350-B526F294E0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40">
                <a:extLst>
                  <a:ext uri="{FF2B5EF4-FFF2-40B4-BE49-F238E27FC236}">
                    <a16:creationId xmlns:a16="http://schemas.microsoft.com/office/drawing/2014/main" id="{F9C0C5DE-6C8C-4CD0-9C91-6A132A06DA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Rectangle 41">
                <a:extLst>
                  <a:ext uri="{FF2B5EF4-FFF2-40B4-BE49-F238E27FC236}">
                    <a16:creationId xmlns:a16="http://schemas.microsoft.com/office/drawing/2014/main" id="{955A7039-8B66-4CF0-8048-0AD0F4A5B8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51" name="Picture 2">
            <a:extLst>
              <a:ext uri="{FF2B5EF4-FFF2-40B4-BE49-F238E27FC236}">
                <a16:creationId xmlns:a16="http://schemas.microsoft.com/office/drawing/2014/main" id="{43BCD4D4-0FCB-418E-9D58-033B2DB415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BC3E363D-4793-4E9B-88F5-58007346C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5" name="Picture 2">
            <a:extLst>
              <a:ext uri="{FF2B5EF4-FFF2-40B4-BE49-F238E27FC236}">
                <a16:creationId xmlns:a16="http://schemas.microsoft.com/office/drawing/2014/main" id="{AA3F2319-3466-4D84-ABE4-77BC773F3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49226A8-0FA5-B64D-3896-9CA13F6833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4473" y="965201"/>
            <a:ext cx="7523053" cy="4927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90880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FA22DD-C5E3-4D63-B543-629D6DCFCD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6693" y="510803"/>
            <a:ext cx="8820272" cy="5339736"/>
          </a:xfrm>
        </p:spPr>
        <p:txBody>
          <a:bodyPr anchor="ctr">
            <a:normAutofit/>
          </a:bodyPr>
          <a:lstStyle/>
          <a:p>
            <a:r>
              <a:rPr lang="en-US" altLang="ko-KR" sz="5400" dirty="0"/>
              <a:t>2. </a:t>
            </a:r>
            <a:r>
              <a:rPr lang="ko-KR" altLang="en-US" sz="5400" dirty="0"/>
              <a:t>이진 탐색 </a:t>
            </a:r>
          </a:p>
        </p:txBody>
      </p:sp>
    </p:spTree>
    <p:extLst>
      <p:ext uri="{BB962C8B-B14F-4D97-AF65-F5344CB8AC3E}">
        <p14:creationId xmlns:p14="http://schemas.microsoft.com/office/powerpoint/2010/main" val="393579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1936F01-F478-15F9-6F1C-77DEFC63997D}"/>
              </a:ext>
            </a:extLst>
          </p:cNvPr>
          <p:cNvSpPr txBox="1"/>
          <p:nvPr/>
        </p:nvSpPr>
        <p:spPr>
          <a:xfrm>
            <a:off x="1143001" y="596207"/>
            <a:ext cx="9905998" cy="8634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2800" b="1" cap="all" dirty="0">
                <a:latin typeface="+mj-lt"/>
                <a:ea typeface="+mj-ea"/>
                <a:cs typeface="+mj-cs"/>
              </a:rPr>
              <a:t>* </a:t>
            </a:r>
            <a:r>
              <a:rPr lang="ko-KR" altLang="en-US" sz="2800" b="1" cap="all" dirty="0">
                <a:latin typeface="+mj-lt"/>
                <a:ea typeface="+mj-ea"/>
                <a:cs typeface="+mj-cs"/>
              </a:rPr>
              <a:t>이진 탐색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07CD38-5A8C-28A8-FF27-0CD8C08E8DA2}"/>
              </a:ext>
            </a:extLst>
          </p:cNvPr>
          <p:cNvSpPr txBox="1"/>
          <p:nvPr/>
        </p:nvSpPr>
        <p:spPr>
          <a:xfrm>
            <a:off x="1762121" y="1542438"/>
            <a:ext cx="8552341" cy="33716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이진 탐색</a:t>
            </a:r>
            <a:r>
              <a:rPr lang="en-US" altLang="ko-KR" dirty="0"/>
              <a:t>(Binary Search)</a:t>
            </a:r>
            <a:r>
              <a:rPr lang="ko-KR" altLang="en-US" dirty="0"/>
              <a:t>은 </a:t>
            </a:r>
            <a:r>
              <a:rPr lang="ko-KR" altLang="en-US" dirty="0">
                <a:solidFill>
                  <a:srgbClr val="FFC000"/>
                </a:solidFill>
              </a:rPr>
              <a:t>정렬되어 있는 </a:t>
            </a:r>
            <a:r>
              <a:rPr lang="ko-KR" altLang="en-US" dirty="0"/>
              <a:t>자료들의 집합에서 특정한 자료를</a:t>
            </a:r>
            <a:br>
              <a:rPr lang="en-US" altLang="ko-KR" dirty="0"/>
            </a:br>
            <a:r>
              <a:rPr lang="ko-KR" altLang="en-US" dirty="0"/>
              <a:t>찾고자 할 때 사용되는 매우 빠른 탐색 알고리즘입니다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이진 탐색은 선형 탐색과는 달리 자료를 정렬이라는 방법으로 조직하기 때문에</a:t>
            </a:r>
            <a:br>
              <a:rPr lang="en-US" altLang="ko-KR" dirty="0"/>
            </a:br>
            <a:r>
              <a:rPr lang="ko-KR" altLang="en-US" dirty="0"/>
              <a:t>탐색은 간단하지만</a:t>
            </a:r>
            <a:r>
              <a:rPr lang="en-US" altLang="ko-KR" dirty="0"/>
              <a:t>, </a:t>
            </a:r>
            <a:r>
              <a:rPr lang="ko-KR" altLang="en-US" dirty="0"/>
              <a:t>새로운 데이터의 삽입이나 삭제 시에 자료구조의 정렬을 </a:t>
            </a:r>
            <a:br>
              <a:rPr lang="en-US" altLang="ko-KR" dirty="0"/>
            </a:br>
            <a:r>
              <a:rPr lang="ko-KR" altLang="en-US" dirty="0"/>
              <a:t>깨뜨리지 않아야 하는 어려움이 존재합니다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이진 탐색은 분할 후 정복 알고리즘을 사용합니다</a:t>
            </a:r>
            <a:r>
              <a:rPr lang="en-US" altLang="ko-KR" dirty="0"/>
              <a:t>. </a:t>
            </a:r>
            <a:r>
              <a:rPr lang="ko-KR" altLang="en-US" dirty="0"/>
              <a:t>이 알고리즘은 크기를 절반씩</a:t>
            </a:r>
            <a:br>
              <a:rPr lang="en-US" altLang="ko-KR" dirty="0"/>
            </a:br>
            <a:r>
              <a:rPr lang="ko-KR" altLang="en-US" dirty="0"/>
              <a:t>나누어 해결해가는 방법이기 때문에 실행시간은 </a:t>
            </a:r>
            <a:r>
              <a:rPr lang="en-US" altLang="ko-KR" dirty="0"/>
              <a:t>log</a:t>
            </a:r>
            <a:r>
              <a:rPr lang="ko-KR" altLang="en-US" dirty="0"/>
              <a:t>의 성질을 가집니다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이진 탐색의 탐색 시간은 </a:t>
            </a:r>
            <a:r>
              <a:rPr lang="en-US" altLang="ko-KR" dirty="0"/>
              <a:t>O(</a:t>
            </a:r>
            <a:r>
              <a:rPr lang="en-US" altLang="ko-KR" err="1"/>
              <a:t>logN</a:t>
            </a:r>
            <a:r>
              <a:rPr lang="en-US" altLang="ko-KR"/>
              <a:t>)</a:t>
            </a:r>
            <a:r>
              <a:rPr lang="ko-KR" altLang="en-US"/>
              <a:t>의 </a:t>
            </a:r>
            <a:r>
              <a:rPr lang="ko-KR" altLang="en-US" dirty="0"/>
              <a:t>시간 복잡도를 가집니다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8846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E4112FEB-D604-ECB9-762D-6C4F6B2A8789}"/>
              </a:ext>
            </a:extLst>
          </p:cNvPr>
          <p:cNvSpPr/>
          <p:nvPr/>
        </p:nvSpPr>
        <p:spPr>
          <a:xfrm>
            <a:off x="1265639" y="2163273"/>
            <a:ext cx="987358" cy="616401"/>
          </a:xfrm>
          <a:prstGeom prst="rect">
            <a:avLst/>
          </a:prstGeom>
          <a:solidFill>
            <a:schemeClr val="accent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2"/>
                </a:solidFill>
              </a:rPr>
              <a:t>3</a:t>
            </a:r>
            <a:endParaRPr lang="ko-KR" altLang="en-US" sz="3600" dirty="0">
              <a:solidFill>
                <a:schemeClr val="bg2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8047918-4B05-F34F-74E5-ADF463C303DE}"/>
              </a:ext>
            </a:extLst>
          </p:cNvPr>
          <p:cNvSpPr/>
          <p:nvPr/>
        </p:nvSpPr>
        <p:spPr>
          <a:xfrm>
            <a:off x="2252997" y="2163273"/>
            <a:ext cx="987358" cy="616401"/>
          </a:xfrm>
          <a:prstGeom prst="rect">
            <a:avLst/>
          </a:prstGeom>
          <a:solidFill>
            <a:schemeClr val="accent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2"/>
                </a:solidFill>
              </a:rPr>
              <a:t>7</a:t>
            </a:r>
            <a:endParaRPr lang="ko-KR" altLang="en-US" sz="3600" dirty="0">
              <a:solidFill>
                <a:schemeClr val="bg2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E8B3547-A55B-1940-3C07-33A8D62CE9B1}"/>
              </a:ext>
            </a:extLst>
          </p:cNvPr>
          <p:cNvSpPr/>
          <p:nvPr/>
        </p:nvSpPr>
        <p:spPr>
          <a:xfrm>
            <a:off x="3244426" y="2163272"/>
            <a:ext cx="987358" cy="616401"/>
          </a:xfrm>
          <a:prstGeom prst="rect">
            <a:avLst/>
          </a:prstGeom>
          <a:solidFill>
            <a:schemeClr val="accent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2"/>
                </a:solidFill>
              </a:rPr>
              <a:t>11</a:t>
            </a:r>
            <a:endParaRPr lang="ko-KR" altLang="en-US" sz="3600" dirty="0">
              <a:solidFill>
                <a:schemeClr val="bg2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BE35948-B50B-0092-1D92-066DCA2D60BC}"/>
              </a:ext>
            </a:extLst>
          </p:cNvPr>
          <p:cNvSpPr/>
          <p:nvPr/>
        </p:nvSpPr>
        <p:spPr>
          <a:xfrm>
            <a:off x="4236102" y="2163272"/>
            <a:ext cx="987358" cy="616401"/>
          </a:xfrm>
          <a:prstGeom prst="rect">
            <a:avLst/>
          </a:prstGeom>
          <a:solidFill>
            <a:schemeClr val="accent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2"/>
                </a:solidFill>
              </a:rPr>
              <a:t>12</a:t>
            </a:r>
            <a:endParaRPr lang="ko-KR" altLang="en-US" sz="3600" dirty="0">
              <a:solidFill>
                <a:schemeClr val="bg2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9298815-730F-950E-9436-4B3EDE845E1C}"/>
              </a:ext>
            </a:extLst>
          </p:cNvPr>
          <p:cNvSpPr/>
          <p:nvPr/>
        </p:nvSpPr>
        <p:spPr>
          <a:xfrm>
            <a:off x="5223213" y="2163272"/>
            <a:ext cx="987358" cy="616401"/>
          </a:xfrm>
          <a:prstGeom prst="rect">
            <a:avLst/>
          </a:prstGeom>
          <a:solidFill>
            <a:schemeClr val="accent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2"/>
                </a:solidFill>
              </a:rPr>
              <a:t>27</a:t>
            </a:r>
            <a:endParaRPr lang="ko-KR" altLang="en-US" sz="3600" dirty="0">
              <a:solidFill>
                <a:schemeClr val="bg2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A291CC9-E2B8-C770-2B4F-A2D7AFBF75FD}"/>
              </a:ext>
            </a:extLst>
          </p:cNvPr>
          <p:cNvSpPr/>
          <p:nvPr/>
        </p:nvSpPr>
        <p:spPr>
          <a:xfrm>
            <a:off x="6210571" y="2163273"/>
            <a:ext cx="987358" cy="616401"/>
          </a:xfrm>
          <a:prstGeom prst="rect">
            <a:avLst/>
          </a:prstGeom>
          <a:solidFill>
            <a:schemeClr val="accent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2"/>
                </a:solidFill>
              </a:rPr>
              <a:t>49</a:t>
            </a:r>
            <a:endParaRPr lang="ko-KR" altLang="en-US" sz="3600" dirty="0">
              <a:solidFill>
                <a:schemeClr val="bg2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955DBEB-586C-6A68-A421-B17AFB20F497}"/>
              </a:ext>
            </a:extLst>
          </p:cNvPr>
          <p:cNvSpPr/>
          <p:nvPr/>
        </p:nvSpPr>
        <p:spPr>
          <a:xfrm>
            <a:off x="7197929" y="2163273"/>
            <a:ext cx="987358" cy="616401"/>
          </a:xfrm>
          <a:prstGeom prst="rect">
            <a:avLst/>
          </a:prstGeom>
          <a:solidFill>
            <a:schemeClr val="accent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2"/>
                </a:solidFill>
              </a:rPr>
              <a:t>53</a:t>
            </a:r>
            <a:endParaRPr lang="ko-KR" altLang="en-US" sz="3600" dirty="0">
              <a:solidFill>
                <a:schemeClr val="bg2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CFE5ED3-E072-14D9-895F-385040C90E2C}"/>
              </a:ext>
            </a:extLst>
          </p:cNvPr>
          <p:cNvSpPr/>
          <p:nvPr/>
        </p:nvSpPr>
        <p:spPr>
          <a:xfrm>
            <a:off x="8189358" y="2163272"/>
            <a:ext cx="987358" cy="616401"/>
          </a:xfrm>
          <a:prstGeom prst="rect">
            <a:avLst/>
          </a:prstGeom>
          <a:solidFill>
            <a:schemeClr val="accent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2"/>
                </a:solidFill>
              </a:rPr>
              <a:t>68</a:t>
            </a:r>
            <a:endParaRPr lang="ko-KR" altLang="en-US" sz="3600" dirty="0">
              <a:solidFill>
                <a:schemeClr val="bg2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E1E06EF-613F-E571-9DD9-969DAAB8F2DF}"/>
              </a:ext>
            </a:extLst>
          </p:cNvPr>
          <p:cNvSpPr/>
          <p:nvPr/>
        </p:nvSpPr>
        <p:spPr>
          <a:xfrm>
            <a:off x="9181034" y="2163272"/>
            <a:ext cx="987358" cy="616401"/>
          </a:xfrm>
          <a:prstGeom prst="rect">
            <a:avLst/>
          </a:prstGeom>
          <a:solidFill>
            <a:schemeClr val="accent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2"/>
                </a:solidFill>
              </a:rPr>
              <a:t>72</a:t>
            </a:r>
            <a:endParaRPr lang="ko-KR" altLang="en-US" sz="3600" dirty="0">
              <a:solidFill>
                <a:schemeClr val="bg2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61D8804-452B-2C89-76B5-93C686306482}"/>
              </a:ext>
            </a:extLst>
          </p:cNvPr>
          <p:cNvSpPr/>
          <p:nvPr/>
        </p:nvSpPr>
        <p:spPr>
          <a:xfrm>
            <a:off x="10168145" y="2163272"/>
            <a:ext cx="987358" cy="616401"/>
          </a:xfrm>
          <a:prstGeom prst="rect">
            <a:avLst/>
          </a:prstGeom>
          <a:solidFill>
            <a:schemeClr val="accent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2"/>
                </a:solidFill>
              </a:rPr>
              <a:t>91</a:t>
            </a:r>
            <a:endParaRPr lang="ko-KR" altLang="en-US" sz="3600" dirty="0">
              <a:solidFill>
                <a:schemeClr val="bg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CB5CA41-3506-49B6-7CB3-D6D3FE906B27}"/>
              </a:ext>
            </a:extLst>
          </p:cNvPr>
          <p:cNvSpPr txBox="1"/>
          <p:nvPr/>
        </p:nvSpPr>
        <p:spPr>
          <a:xfrm>
            <a:off x="1413165" y="2992578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[ 0 ]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BF1AAF1-7832-BCB5-F830-382DD768DBBE}"/>
              </a:ext>
            </a:extLst>
          </p:cNvPr>
          <p:cNvSpPr txBox="1"/>
          <p:nvPr/>
        </p:nvSpPr>
        <p:spPr>
          <a:xfrm>
            <a:off x="2432327" y="2992578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[ 1 ]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E19FDC7-F063-0FE2-A378-CA5BA4FBA024}"/>
              </a:ext>
            </a:extLst>
          </p:cNvPr>
          <p:cNvSpPr txBox="1"/>
          <p:nvPr/>
        </p:nvSpPr>
        <p:spPr>
          <a:xfrm>
            <a:off x="3455278" y="2992519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[ 2 ]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DD23FD5-07F3-4DE0-2299-E10E9A4ACEF9}"/>
              </a:ext>
            </a:extLst>
          </p:cNvPr>
          <p:cNvSpPr txBox="1"/>
          <p:nvPr/>
        </p:nvSpPr>
        <p:spPr>
          <a:xfrm>
            <a:off x="4474440" y="2992519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[ 3 ]</a:t>
            </a:r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EC92F02-2535-7ED2-14E7-28B26DF7E9BA}"/>
              </a:ext>
            </a:extLst>
          </p:cNvPr>
          <p:cNvSpPr txBox="1"/>
          <p:nvPr/>
        </p:nvSpPr>
        <p:spPr>
          <a:xfrm>
            <a:off x="5399175" y="2992578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[ 4 ]</a:t>
            </a:r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67B5EEC-1C6C-9D10-A4E7-2471FCC2871A}"/>
              </a:ext>
            </a:extLst>
          </p:cNvPr>
          <p:cNvSpPr txBox="1"/>
          <p:nvPr/>
        </p:nvSpPr>
        <p:spPr>
          <a:xfrm>
            <a:off x="6418337" y="2992578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[ 5 ]</a:t>
            </a:r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DB72BC0-C7BB-57D4-9EB1-F6FBCF7415DB}"/>
              </a:ext>
            </a:extLst>
          </p:cNvPr>
          <p:cNvSpPr txBox="1"/>
          <p:nvPr/>
        </p:nvSpPr>
        <p:spPr>
          <a:xfrm>
            <a:off x="7441288" y="2992519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[ 6 ]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4AD5068-29A4-C86C-BBA7-7F3C68DCE238}"/>
              </a:ext>
            </a:extLst>
          </p:cNvPr>
          <p:cNvSpPr txBox="1"/>
          <p:nvPr/>
        </p:nvSpPr>
        <p:spPr>
          <a:xfrm>
            <a:off x="8460450" y="2992519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[ 7 ]</a:t>
            </a:r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B330EF6-5C09-DDAB-BB63-B484059FE803}"/>
              </a:ext>
            </a:extLst>
          </p:cNvPr>
          <p:cNvSpPr txBox="1"/>
          <p:nvPr/>
        </p:nvSpPr>
        <p:spPr>
          <a:xfrm>
            <a:off x="9388974" y="2992519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[ 8 ]</a:t>
            </a:r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D189E83-4228-3D55-5502-544BCECED61F}"/>
              </a:ext>
            </a:extLst>
          </p:cNvPr>
          <p:cNvSpPr txBox="1"/>
          <p:nvPr/>
        </p:nvSpPr>
        <p:spPr>
          <a:xfrm>
            <a:off x="10408136" y="2992519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[ 9 ]</a:t>
            </a:r>
            <a:endParaRPr lang="ko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51BD2EA-E715-1313-2A8F-1673D8C84CBF}"/>
              </a:ext>
            </a:extLst>
          </p:cNvPr>
          <p:cNvSpPr/>
          <p:nvPr/>
        </p:nvSpPr>
        <p:spPr>
          <a:xfrm>
            <a:off x="1716669" y="505352"/>
            <a:ext cx="987358" cy="616401"/>
          </a:xfrm>
          <a:prstGeom prst="rect">
            <a:avLst/>
          </a:prstGeom>
          <a:solidFill>
            <a:srgbClr val="00B0F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2"/>
                </a:solidFill>
              </a:rPr>
              <a:t>53</a:t>
            </a:r>
            <a:endParaRPr lang="ko-KR" altLang="en-US" sz="3600" dirty="0">
              <a:solidFill>
                <a:schemeClr val="bg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E01381-49B3-4DE7-A15F-0CF820F611C8}"/>
              </a:ext>
            </a:extLst>
          </p:cNvPr>
          <p:cNvSpPr txBox="1"/>
          <p:nvPr/>
        </p:nvSpPr>
        <p:spPr>
          <a:xfrm>
            <a:off x="1759318" y="142670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찾을 값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C73AAB2E-D63F-D835-ABD8-9514879522EE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1759318" y="1708727"/>
            <a:ext cx="0" cy="45454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63FEAD6-C09D-272B-BEB8-76DD73D8AF8B}"/>
              </a:ext>
            </a:extLst>
          </p:cNvPr>
          <p:cNvSpPr txBox="1"/>
          <p:nvPr/>
        </p:nvSpPr>
        <p:spPr>
          <a:xfrm>
            <a:off x="1413165" y="1316039"/>
            <a:ext cx="5918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FFFF00"/>
                </a:solidFill>
              </a:rPr>
              <a:t>left</a:t>
            </a:r>
            <a:endParaRPr lang="ko-KR" altLang="en-US" sz="2400" dirty="0">
              <a:solidFill>
                <a:srgbClr val="FFFF00"/>
              </a:solidFill>
            </a:endParaRP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851E7B5D-4CA6-279F-3E7C-76DB4AE27E83}"/>
              </a:ext>
            </a:extLst>
          </p:cNvPr>
          <p:cNvCxnSpPr>
            <a:cxnSpLocks/>
          </p:cNvCxnSpPr>
          <p:nvPr/>
        </p:nvCxnSpPr>
        <p:spPr>
          <a:xfrm>
            <a:off x="5679476" y="1724580"/>
            <a:ext cx="0" cy="45454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97175A62-C4B6-F2AF-D71A-78761596E91A}"/>
              </a:ext>
            </a:extLst>
          </p:cNvPr>
          <p:cNvSpPr txBox="1"/>
          <p:nvPr/>
        </p:nvSpPr>
        <p:spPr>
          <a:xfrm>
            <a:off x="5333323" y="1331892"/>
            <a:ext cx="6270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FFFF00"/>
                </a:solidFill>
              </a:rPr>
              <a:t>mid</a:t>
            </a:r>
            <a:endParaRPr lang="ko-KR" altLang="en-US" sz="2400" dirty="0">
              <a:solidFill>
                <a:srgbClr val="FFFF00"/>
              </a:solidFill>
            </a:endParaRP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8A005C24-8868-7CDE-2629-7FEA95089311}"/>
              </a:ext>
            </a:extLst>
          </p:cNvPr>
          <p:cNvCxnSpPr>
            <a:cxnSpLocks/>
          </p:cNvCxnSpPr>
          <p:nvPr/>
        </p:nvCxnSpPr>
        <p:spPr>
          <a:xfrm>
            <a:off x="10637456" y="1708727"/>
            <a:ext cx="0" cy="45454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998057B1-DD72-8F7F-E588-ADB2246BAACF}"/>
              </a:ext>
            </a:extLst>
          </p:cNvPr>
          <p:cNvSpPr txBox="1"/>
          <p:nvPr/>
        </p:nvSpPr>
        <p:spPr>
          <a:xfrm>
            <a:off x="10271138" y="1247062"/>
            <a:ext cx="7425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FFFF00"/>
                </a:solidFill>
              </a:rPr>
              <a:t>right</a:t>
            </a:r>
            <a:endParaRPr lang="ko-KR" altLang="en-US" sz="2400" dirty="0">
              <a:solidFill>
                <a:srgbClr val="FFFF00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66A2CDA-F486-F8E9-567F-6F5933C48CB1}"/>
              </a:ext>
            </a:extLst>
          </p:cNvPr>
          <p:cNvSpPr txBox="1"/>
          <p:nvPr/>
        </p:nvSpPr>
        <p:spPr>
          <a:xfrm>
            <a:off x="1715575" y="3906947"/>
            <a:ext cx="7701147" cy="1294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/>
              <a:t>53</a:t>
            </a:r>
            <a:r>
              <a:rPr lang="ko-KR" altLang="en-US" dirty="0"/>
              <a:t>을 탐색한다고 했을 때 </a:t>
            </a:r>
            <a:r>
              <a:rPr lang="en-US" altLang="ko-KR" dirty="0"/>
              <a:t>mid </a:t>
            </a:r>
            <a:r>
              <a:rPr lang="ko-KR" altLang="en-US" dirty="0"/>
              <a:t>인덱스를 구해서 해당 자료를 확인해보면 </a:t>
            </a:r>
            <a:br>
              <a:rPr lang="en-US" altLang="ko-KR" dirty="0"/>
            </a:br>
            <a:r>
              <a:rPr lang="en-US" altLang="ko-KR" dirty="0"/>
              <a:t>27</a:t>
            </a:r>
            <a:r>
              <a:rPr lang="ko-KR" altLang="en-US" dirty="0"/>
              <a:t>을 확인할 수 있습니다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/>
              <a:t>27</a:t>
            </a:r>
            <a:r>
              <a:rPr lang="ko-KR" altLang="en-US" dirty="0"/>
              <a:t>은 찾을 값인 </a:t>
            </a:r>
            <a:r>
              <a:rPr lang="en-US" altLang="ko-KR" dirty="0"/>
              <a:t>53</a:t>
            </a:r>
            <a:r>
              <a:rPr lang="ko-KR" altLang="en-US" dirty="0"/>
              <a:t>보다 작기 때문에 </a:t>
            </a:r>
            <a:r>
              <a:rPr lang="en-US" altLang="ko-KR" dirty="0"/>
              <a:t>left</a:t>
            </a:r>
            <a:r>
              <a:rPr lang="ko-KR" altLang="en-US" dirty="0"/>
              <a:t>를 </a:t>
            </a:r>
            <a:r>
              <a:rPr lang="en-US" altLang="ko-KR" dirty="0"/>
              <a:t>mid + 1</a:t>
            </a:r>
            <a:r>
              <a:rPr lang="ko-KR" altLang="en-US" dirty="0"/>
              <a:t>인 </a:t>
            </a:r>
            <a:r>
              <a:rPr lang="en-US" altLang="ko-KR" dirty="0"/>
              <a:t>49</a:t>
            </a:r>
            <a:r>
              <a:rPr lang="ko-KR" altLang="en-US" dirty="0"/>
              <a:t>로 재설정합니다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4747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E4112FEB-D604-ECB9-762D-6C4F6B2A8789}"/>
              </a:ext>
            </a:extLst>
          </p:cNvPr>
          <p:cNvSpPr/>
          <p:nvPr/>
        </p:nvSpPr>
        <p:spPr>
          <a:xfrm>
            <a:off x="1265639" y="2163273"/>
            <a:ext cx="987358" cy="616401"/>
          </a:xfrm>
          <a:prstGeom prst="rect">
            <a:avLst/>
          </a:prstGeom>
          <a:solidFill>
            <a:schemeClr val="accent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2"/>
                </a:solidFill>
              </a:rPr>
              <a:t>3</a:t>
            </a:r>
            <a:endParaRPr lang="ko-KR" altLang="en-US" sz="3600" dirty="0">
              <a:solidFill>
                <a:schemeClr val="bg2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8047918-4B05-F34F-74E5-ADF463C303DE}"/>
              </a:ext>
            </a:extLst>
          </p:cNvPr>
          <p:cNvSpPr/>
          <p:nvPr/>
        </p:nvSpPr>
        <p:spPr>
          <a:xfrm>
            <a:off x="2252997" y="2163273"/>
            <a:ext cx="987358" cy="616401"/>
          </a:xfrm>
          <a:prstGeom prst="rect">
            <a:avLst/>
          </a:prstGeom>
          <a:solidFill>
            <a:schemeClr val="accent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2"/>
                </a:solidFill>
              </a:rPr>
              <a:t>7</a:t>
            </a:r>
            <a:endParaRPr lang="ko-KR" altLang="en-US" sz="3600" dirty="0">
              <a:solidFill>
                <a:schemeClr val="bg2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E8B3547-A55B-1940-3C07-33A8D62CE9B1}"/>
              </a:ext>
            </a:extLst>
          </p:cNvPr>
          <p:cNvSpPr/>
          <p:nvPr/>
        </p:nvSpPr>
        <p:spPr>
          <a:xfrm>
            <a:off x="3244426" y="2163272"/>
            <a:ext cx="987358" cy="616401"/>
          </a:xfrm>
          <a:prstGeom prst="rect">
            <a:avLst/>
          </a:prstGeom>
          <a:solidFill>
            <a:schemeClr val="accent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2"/>
                </a:solidFill>
              </a:rPr>
              <a:t>11</a:t>
            </a:r>
            <a:endParaRPr lang="ko-KR" altLang="en-US" sz="3600" dirty="0">
              <a:solidFill>
                <a:schemeClr val="bg2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BE35948-B50B-0092-1D92-066DCA2D60BC}"/>
              </a:ext>
            </a:extLst>
          </p:cNvPr>
          <p:cNvSpPr/>
          <p:nvPr/>
        </p:nvSpPr>
        <p:spPr>
          <a:xfrm>
            <a:off x="4236102" y="2163272"/>
            <a:ext cx="987358" cy="616401"/>
          </a:xfrm>
          <a:prstGeom prst="rect">
            <a:avLst/>
          </a:prstGeom>
          <a:solidFill>
            <a:schemeClr val="accent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2"/>
                </a:solidFill>
              </a:rPr>
              <a:t>12</a:t>
            </a:r>
            <a:endParaRPr lang="ko-KR" altLang="en-US" sz="3600" dirty="0">
              <a:solidFill>
                <a:schemeClr val="bg2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9298815-730F-950E-9436-4B3EDE845E1C}"/>
              </a:ext>
            </a:extLst>
          </p:cNvPr>
          <p:cNvSpPr/>
          <p:nvPr/>
        </p:nvSpPr>
        <p:spPr>
          <a:xfrm>
            <a:off x="5223213" y="2163272"/>
            <a:ext cx="987358" cy="616401"/>
          </a:xfrm>
          <a:prstGeom prst="rect">
            <a:avLst/>
          </a:prstGeom>
          <a:solidFill>
            <a:schemeClr val="accent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2"/>
                </a:solidFill>
              </a:rPr>
              <a:t>27</a:t>
            </a:r>
            <a:endParaRPr lang="ko-KR" altLang="en-US" sz="3600" dirty="0">
              <a:solidFill>
                <a:schemeClr val="bg2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A291CC9-E2B8-C770-2B4F-A2D7AFBF75FD}"/>
              </a:ext>
            </a:extLst>
          </p:cNvPr>
          <p:cNvSpPr/>
          <p:nvPr/>
        </p:nvSpPr>
        <p:spPr>
          <a:xfrm>
            <a:off x="6210571" y="2163273"/>
            <a:ext cx="987358" cy="616401"/>
          </a:xfrm>
          <a:prstGeom prst="rect">
            <a:avLst/>
          </a:prstGeom>
          <a:solidFill>
            <a:schemeClr val="accent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2"/>
                </a:solidFill>
              </a:rPr>
              <a:t>49</a:t>
            </a:r>
            <a:endParaRPr lang="ko-KR" altLang="en-US" sz="3600" dirty="0">
              <a:solidFill>
                <a:schemeClr val="bg2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955DBEB-586C-6A68-A421-B17AFB20F497}"/>
              </a:ext>
            </a:extLst>
          </p:cNvPr>
          <p:cNvSpPr/>
          <p:nvPr/>
        </p:nvSpPr>
        <p:spPr>
          <a:xfrm>
            <a:off x="7197929" y="2163273"/>
            <a:ext cx="987358" cy="616401"/>
          </a:xfrm>
          <a:prstGeom prst="rect">
            <a:avLst/>
          </a:prstGeom>
          <a:solidFill>
            <a:schemeClr val="accent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2"/>
                </a:solidFill>
              </a:rPr>
              <a:t>53</a:t>
            </a:r>
            <a:endParaRPr lang="ko-KR" altLang="en-US" sz="3600" dirty="0">
              <a:solidFill>
                <a:schemeClr val="bg2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CFE5ED3-E072-14D9-895F-385040C90E2C}"/>
              </a:ext>
            </a:extLst>
          </p:cNvPr>
          <p:cNvSpPr/>
          <p:nvPr/>
        </p:nvSpPr>
        <p:spPr>
          <a:xfrm>
            <a:off x="8189358" y="2163272"/>
            <a:ext cx="987358" cy="616401"/>
          </a:xfrm>
          <a:prstGeom prst="rect">
            <a:avLst/>
          </a:prstGeom>
          <a:solidFill>
            <a:schemeClr val="accent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2"/>
                </a:solidFill>
              </a:rPr>
              <a:t>68</a:t>
            </a:r>
            <a:endParaRPr lang="ko-KR" altLang="en-US" sz="3600" dirty="0">
              <a:solidFill>
                <a:schemeClr val="bg2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E1E06EF-613F-E571-9DD9-969DAAB8F2DF}"/>
              </a:ext>
            </a:extLst>
          </p:cNvPr>
          <p:cNvSpPr/>
          <p:nvPr/>
        </p:nvSpPr>
        <p:spPr>
          <a:xfrm>
            <a:off x="9181034" y="2163272"/>
            <a:ext cx="987358" cy="616401"/>
          </a:xfrm>
          <a:prstGeom prst="rect">
            <a:avLst/>
          </a:prstGeom>
          <a:solidFill>
            <a:schemeClr val="accent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2"/>
                </a:solidFill>
              </a:rPr>
              <a:t>72</a:t>
            </a:r>
            <a:endParaRPr lang="ko-KR" altLang="en-US" sz="3600" dirty="0">
              <a:solidFill>
                <a:schemeClr val="bg2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61D8804-452B-2C89-76B5-93C686306482}"/>
              </a:ext>
            </a:extLst>
          </p:cNvPr>
          <p:cNvSpPr/>
          <p:nvPr/>
        </p:nvSpPr>
        <p:spPr>
          <a:xfrm>
            <a:off x="10168145" y="2163272"/>
            <a:ext cx="987358" cy="616401"/>
          </a:xfrm>
          <a:prstGeom prst="rect">
            <a:avLst/>
          </a:prstGeom>
          <a:solidFill>
            <a:schemeClr val="accent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2"/>
                </a:solidFill>
              </a:rPr>
              <a:t>91</a:t>
            </a:r>
            <a:endParaRPr lang="ko-KR" altLang="en-US" sz="3600" dirty="0">
              <a:solidFill>
                <a:schemeClr val="bg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CB5CA41-3506-49B6-7CB3-D6D3FE906B27}"/>
              </a:ext>
            </a:extLst>
          </p:cNvPr>
          <p:cNvSpPr txBox="1"/>
          <p:nvPr/>
        </p:nvSpPr>
        <p:spPr>
          <a:xfrm>
            <a:off x="1413165" y="2992578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[ 0 ]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BF1AAF1-7832-BCB5-F830-382DD768DBBE}"/>
              </a:ext>
            </a:extLst>
          </p:cNvPr>
          <p:cNvSpPr txBox="1"/>
          <p:nvPr/>
        </p:nvSpPr>
        <p:spPr>
          <a:xfrm>
            <a:off x="2432327" y="2992578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[ 1 ]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E19FDC7-F063-0FE2-A378-CA5BA4FBA024}"/>
              </a:ext>
            </a:extLst>
          </p:cNvPr>
          <p:cNvSpPr txBox="1"/>
          <p:nvPr/>
        </p:nvSpPr>
        <p:spPr>
          <a:xfrm>
            <a:off x="3455278" y="2992519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[ 2 ]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DD23FD5-07F3-4DE0-2299-E10E9A4ACEF9}"/>
              </a:ext>
            </a:extLst>
          </p:cNvPr>
          <p:cNvSpPr txBox="1"/>
          <p:nvPr/>
        </p:nvSpPr>
        <p:spPr>
          <a:xfrm>
            <a:off x="4474440" y="2992519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[ 3 ]</a:t>
            </a:r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EC92F02-2535-7ED2-14E7-28B26DF7E9BA}"/>
              </a:ext>
            </a:extLst>
          </p:cNvPr>
          <p:cNvSpPr txBox="1"/>
          <p:nvPr/>
        </p:nvSpPr>
        <p:spPr>
          <a:xfrm>
            <a:off x="5399175" y="2992578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[ 4 ]</a:t>
            </a:r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67B5EEC-1C6C-9D10-A4E7-2471FCC2871A}"/>
              </a:ext>
            </a:extLst>
          </p:cNvPr>
          <p:cNvSpPr txBox="1"/>
          <p:nvPr/>
        </p:nvSpPr>
        <p:spPr>
          <a:xfrm>
            <a:off x="6418337" y="2992578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[ 5 ]</a:t>
            </a:r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DB72BC0-C7BB-57D4-9EB1-F6FBCF7415DB}"/>
              </a:ext>
            </a:extLst>
          </p:cNvPr>
          <p:cNvSpPr txBox="1"/>
          <p:nvPr/>
        </p:nvSpPr>
        <p:spPr>
          <a:xfrm>
            <a:off x="7441288" y="2992519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[ 6 ]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4AD5068-29A4-C86C-BBA7-7F3C68DCE238}"/>
              </a:ext>
            </a:extLst>
          </p:cNvPr>
          <p:cNvSpPr txBox="1"/>
          <p:nvPr/>
        </p:nvSpPr>
        <p:spPr>
          <a:xfrm>
            <a:off x="8460450" y="2992519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[ 7 ]</a:t>
            </a:r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B330EF6-5C09-DDAB-BB63-B484059FE803}"/>
              </a:ext>
            </a:extLst>
          </p:cNvPr>
          <p:cNvSpPr txBox="1"/>
          <p:nvPr/>
        </p:nvSpPr>
        <p:spPr>
          <a:xfrm>
            <a:off x="9388974" y="2992519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[ 8 ]</a:t>
            </a:r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D189E83-4228-3D55-5502-544BCECED61F}"/>
              </a:ext>
            </a:extLst>
          </p:cNvPr>
          <p:cNvSpPr txBox="1"/>
          <p:nvPr/>
        </p:nvSpPr>
        <p:spPr>
          <a:xfrm>
            <a:off x="10408136" y="2992519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[ 9 ]</a:t>
            </a:r>
            <a:endParaRPr lang="ko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51BD2EA-E715-1313-2A8F-1673D8C84CBF}"/>
              </a:ext>
            </a:extLst>
          </p:cNvPr>
          <p:cNvSpPr/>
          <p:nvPr/>
        </p:nvSpPr>
        <p:spPr>
          <a:xfrm>
            <a:off x="1716669" y="505352"/>
            <a:ext cx="987358" cy="616401"/>
          </a:xfrm>
          <a:prstGeom prst="rect">
            <a:avLst/>
          </a:prstGeom>
          <a:solidFill>
            <a:srgbClr val="00B0F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2"/>
                </a:solidFill>
              </a:rPr>
              <a:t>53</a:t>
            </a:r>
            <a:endParaRPr lang="ko-KR" altLang="en-US" sz="3600" dirty="0">
              <a:solidFill>
                <a:schemeClr val="bg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E01381-49B3-4DE7-A15F-0CF820F611C8}"/>
              </a:ext>
            </a:extLst>
          </p:cNvPr>
          <p:cNvSpPr txBox="1"/>
          <p:nvPr/>
        </p:nvSpPr>
        <p:spPr>
          <a:xfrm>
            <a:off x="1759318" y="142670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찾을 값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C73AAB2E-D63F-D835-ABD8-9514879522EE}"/>
              </a:ext>
            </a:extLst>
          </p:cNvPr>
          <p:cNvCxnSpPr>
            <a:cxnSpLocks/>
          </p:cNvCxnSpPr>
          <p:nvPr/>
        </p:nvCxnSpPr>
        <p:spPr>
          <a:xfrm>
            <a:off x="6688741" y="1715497"/>
            <a:ext cx="0" cy="45454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63FEAD6-C09D-272B-BEB8-76DD73D8AF8B}"/>
              </a:ext>
            </a:extLst>
          </p:cNvPr>
          <p:cNvSpPr txBox="1"/>
          <p:nvPr/>
        </p:nvSpPr>
        <p:spPr>
          <a:xfrm>
            <a:off x="6342588" y="1322809"/>
            <a:ext cx="5918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FFFF00"/>
                </a:solidFill>
              </a:rPr>
              <a:t>left</a:t>
            </a:r>
            <a:endParaRPr lang="ko-KR" altLang="en-US" sz="2400" dirty="0">
              <a:solidFill>
                <a:srgbClr val="FFFF00"/>
              </a:solidFill>
            </a:endParaRP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851E7B5D-4CA6-279F-3E7C-76DB4AE27E83}"/>
              </a:ext>
            </a:extLst>
          </p:cNvPr>
          <p:cNvCxnSpPr>
            <a:cxnSpLocks/>
          </p:cNvCxnSpPr>
          <p:nvPr/>
        </p:nvCxnSpPr>
        <p:spPr>
          <a:xfrm>
            <a:off x="8661848" y="1708270"/>
            <a:ext cx="0" cy="45454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97175A62-C4B6-F2AF-D71A-78761596E91A}"/>
              </a:ext>
            </a:extLst>
          </p:cNvPr>
          <p:cNvSpPr txBox="1"/>
          <p:nvPr/>
        </p:nvSpPr>
        <p:spPr>
          <a:xfrm>
            <a:off x="8315695" y="1315582"/>
            <a:ext cx="6270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FFFF00"/>
                </a:solidFill>
              </a:rPr>
              <a:t>mid</a:t>
            </a:r>
            <a:endParaRPr lang="ko-KR" altLang="en-US" sz="2400" dirty="0">
              <a:solidFill>
                <a:srgbClr val="FFFF00"/>
              </a:solidFill>
            </a:endParaRP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8A005C24-8868-7CDE-2629-7FEA95089311}"/>
              </a:ext>
            </a:extLst>
          </p:cNvPr>
          <p:cNvCxnSpPr>
            <a:cxnSpLocks/>
          </p:cNvCxnSpPr>
          <p:nvPr/>
        </p:nvCxnSpPr>
        <p:spPr>
          <a:xfrm>
            <a:off x="10637456" y="1708727"/>
            <a:ext cx="0" cy="45454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998057B1-DD72-8F7F-E588-ADB2246BAACF}"/>
              </a:ext>
            </a:extLst>
          </p:cNvPr>
          <p:cNvSpPr txBox="1"/>
          <p:nvPr/>
        </p:nvSpPr>
        <p:spPr>
          <a:xfrm>
            <a:off x="10271138" y="1247062"/>
            <a:ext cx="7425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FFFF00"/>
                </a:solidFill>
              </a:rPr>
              <a:t>right</a:t>
            </a:r>
            <a:endParaRPr lang="ko-KR" altLang="en-US" sz="2400" dirty="0">
              <a:solidFill>
                <a:srgbClr val="FFFF00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66A2CDA-F486-F8E9-567F-6F5933C48CB1}"/>
              </a:ext>
            </a:extLst>
          </p:cNvPr>
          <p:cNvSpPr txBox="1"/>
          <p:nvPr/>
        </p:nvSpPr>
        <p:spPr>
          <a:xfrm>
            <a:off x="1715575" y="3906947"/>
            <a:ext cx="7018268" cy="8787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다음으로 새로운 </a:t>
            </a:r>
            <a:r>
              <a:rPr lang="en-US" altLang="ko-KR" dirty="0"/>
              <a:t>mid</a:t>
            </a:r>
            <a:r>
              <a:rPr lang="ko-KR" altLang="en-US" dirty="0"/>
              <a:t>가 가리키는 </a:t>
            </a:r>
            <a:r>
              <a:rPr lang="en-US" altLang="ko-KR" dirty="0"/>
              <a:t>68</a:t>
            </a:r>
            <a:r>
              <a:rPr lang="ko-KR" altLang="en-US" dirty="0"/>
              <a:t>과 찾을 값 </a:t>
            </a:r>
            <a:r>
              <a:rPr lang="en-US" altLang="ko-KR" dirty="0"/>
              <a:t>53</a:t>
            </a:r>
            <a:r>
              <a:rPr lang="ko-KR" altLang="en-US" dirty="0"/>
              <a:t>을 비교합니다</a:t>
            </a:r>
            <a:r>
              <a:rPr lang="en-US" altLang="ko-KR" dirty="0"/>
              <a:t>.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/>
              <a:t>53</a:t>
            </a:r>
            <a:r>
              <a:rPr lang="ko-KR" altLang="en-US" dirty="0"/>
              <a:t>은 </a:t>
            </a:r>
            <a:r>
              <a:rPr lang="en-US" altLang="ko-KR" dirty="0"/>
              <a:t>68</a:t>
            </a:r>
            <a:r>
              <a:rPr lang="ko-KR" altLang="en-US" dirty="0"/>
              <a:t>보다 작기 때문에 </a:t>
            </a:r>
            <a:r>
              <a:rPr lang="en-US" altLang="ko-KR" dirty="0"/>
              <a:t>right</a:t>
            </a:r>
            <a:r>
              <a:rPr lang="ko-KR" altLang="en-US" dirty="0"/>
              <a:t>를 </a:t>
            </a:r>
            <a:r>
              <a:rPr lang="en-US" altLang="ko-KR" dirty="0"/>
              <a:t>mid – 1</a:t>
            </a:r>
            <a:r>
              <a:rPr lang="ko-KR" altLang="en-US" dirty="0"/>
              <a:t>인 </a:t>
            </a:r>
            <a:r>
              <a:rPr lang="en-US" altLang="ko-KR" dirty="0"/>
              <a:t>53</a:t>
            </a:r>
            <a:r>
              <a:rPr lang="ko-KR" altLang="en-US" dirty="0"/>
              <a:t>으로 설정합니다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8555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E4112FEB-D604-ECB9-762D-6C4F6B2A8789}"/>
              </a:ext>
            </a:extLst>
          </p:cNvPr>
          <p:cNvSpPr/>
          <p:nvPr/>
        </p:nvSpPr>
        <p:spPr>
          <a:xfrm>
            <a:off x="1265639" y="2163273"/>
            <a:ext cx="987358" cy="616401"/>
          </a:xfrm>
          <a:prstGeom prst="rect">
            <a:avLst/>
          </a:prstGeom>
          <a:solidFill>
            <a:schemeClr val="accent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2"/>
                </a:solidFill>
              </a:rPr>
              <a:t>3</a:t>
            </a:r>
            <a:endParaRPr lang="ko-KR" altLang="en-US" sz="3600" dirty="0">
              <a:solidFill>
                <a:schemeClr val="bg2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8047918-4B05-F34F-74E5-ADF463C303DE}"/>
              </a:ext>
            </a:extLst>
          </p:cNvPr>
          <p:cNvSpPr/>
          <p:nvPr/>
        </p:nvSpPr>
        <p:spPr>
          <a:xfrm>
            <a:off x="2252997" y="2163273"/>
            <a:ext cx="987358" cy="616401"/>
          </a:xfrm>
          <a:prstGeom prst="rect">
            <a:avLst/>
          </a:prstGeom>
          <a:solidFill>
            <a:schemeClr val="accent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2"/>
                </a:solidFill>
              </a:rPr>
              <a:t>7</a:t>
            </a:r>
            <a:endParaRPr lang="ko-KR" altLang="en-US" sz="3600" dirty="0">
              <a:solidFill>
                <a:schemeClr val="bg2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E8B3547-A55B-1940-3C07-33A8D62CE9B1}"/>
              </a:ext>
            </a:extLst>
          </p:cNvPr>
          <p:cNvSpPr/>
          <p:nvPr/>
        </p:nvSpPr>
        <p:spPr>
          <a:xfrm>
            <a:off x="3244426" y="2163272"/>
            <a:ext cx="987358" cy="616401"/>
          </a:xfrm>
          <a:prstGeom prst="rect">
            <a:avLst/>
          </a:prstGeom>
          <a:solidFill>
            <a:schemeClr val="accent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2"/>
                </a:solidFill>
              </a:rPr>
              <a:t>11</a:t>
            </a:r>
            <a:endParaRPr lang="ko-KR" altLang="en-US" sz="3600" dirty="0">
              <a:solidFill>
                <a:schemeClr val="bg2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BE35948-B50B-0092-1D92-066DCA2D60BC}"/>
              </a:ext>
            </a:extLst>
          </p:cNvPr>
          <p:cNvSpPr/>
          <p:nvPr/>
        </p:nvSpPr>
        <p:spPr>
          <a:xfrm>
            <a:off x="4236102" y="2163272"/>
            <a:ext cx="987358" cy="616401"/>
          </a:xfrm>
          <a:prstGeom prst="rect">
            <a:avLst/>
          </a:prstGeom>
          <a:solidFill>
            <a:schemeClr val="accent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2"/>
                </a:solidFill>
              </a:rPr>
              <a:t>12</a:t>
            </a:r>
            <a:endParaRPr lang="ko-KR" altLang="en-US" sz="3600" dirty="0">
              <a:solidFill>
                <a:schemeClr val="bg2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9298815-730F-950E-9436-4B3EDE845E1C}"/>
              </a:ext>
            </a:extLst>
          </p:cNvPr>
          <p:cNvSpPr/>
          <p:nvPr/>
        </p:nvSpPr>
        <p:spPr>
          <a:xfrm>
            <a:off x="5223213" y="2163272"/>
            <a:ext cx="987358" cy="616401"/>
          </a:xfrm>
          <a:prstGeom prst="rect">
            <a:avLst/>
          </a:prstGeom>
          <a:solidFill>
            <a:schemeClr val="accent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2"/>
                </a:solidFill>
              </a:rPr>
              <a:t>27</a:t>
            </a:r>
            <a:endParaRPr lang="ko-KR" altLang="en-US" sz="3600" dirty="0">
              <a:solidFill>
                <a:schemeClr val="bg2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A291CC9-E2B8-C770-2B4F-A2D7AFBF75FD}"/>
              </a:ext>
            </a:extLst>
          </p:cNvPr>
          <p:cNvSpPr/>
          <p:nvPr/>
        </p:nvSpPr>
        <p:spPr>
          <a:xfrm>
            <a:off x="6210571" y="2163273"/>
            <a:ext cx="987358" cy="616401"/>
          </a:xfrm>
          <a:prstGeom prst="rect">
            <a:avLst/>
          </a:prstGeom>
          <a:solidFill>
            <a:schemeClr val="accent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2"/>
                </a:solidFill>
              </a:rPr>
              <a:t>49</a:t>
            </a:r>
            <a:endParaRPr lang="ko-KR" altLang="en-US" sz="3600" dirty="0">
              <a:solidFill>
                <a:schemeClr val="bg2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955DBEB-586C-6A68-A421-B17AFB20F497}"/>
              </a:ext>
            </a:extLst>
          </p:cNvPr>
          <p:cNvSpPr/>
          <p:nvPr/>
        </p:nvSpPr>
        <p:spPr>
          <a:xfrm>
            <a:off x="7197929" y="2163273"/>
            <a:ext cx="987358" cy="616401"/>
          </a:xfrm>
          <a:prstGeom prst="rect">
            <a:avLst/>
          </a:prstGeom>
          <a:solidFill>
            <a:schemeClr val="accent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2"/>
                </a:solidFill>
              </a:rPr>
              <a:t>53</a:t>
            </a:r>
            <a:endParaRPr lang="ko-KR" altLang="en-US" sz="3600" dirty="0">
              <a:solidFill>
                <a:schemeClr val="bg2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CFE5ED3-E072-14D9-895F-385040C90E2C}"/>
              </a:ext>
            </a:extLst>
          </p:cNvPr>
          <p:cNvSpPr/>
          <p:nvPr/>
        </p:nvSpPr>
        <p:spPr>
          <a:xfrm>
            <a:off x="8189358" y="2163272"/>
            <a:ext cx="987358" cy="616401"/>
          </a:xfrm>
          <a:prstGeom prst="rect">
            <a:avLst/>
          </a:prstGeom>
          <a:solidFill>
            <a:schemeClr val="accent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2"/>
                </a:solidFill>
              </a:rPr>
              <a:t>68</a:t>
            </a:r>
            <a:endParaRPr lang="ko-KR" altLang="en-US" sz="3600" dirty="0">
              <a:solidFill>
                <a:schemeClr val="bg2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E1E06EF-613F-E571-9DD9-969DAAB8F2DF}"/>
              </a:ext>
            </a:extLst>
          </p:cNvPr>
          <p:cNvSpPr/>
          <p:nvPr/>
        </p:nvSpPr>
        <p:spPr>
          <a:xfrm>
            <a:off x="9181034" y="2163272"/>
            <a:ext cx="987358" cy="616401"/>
          </a:xfrm>
          <a:prstGeom prst="rect">
            <a:avLst/>
          </a:prstGeom>
          <a:solidFill>
            <a:schemeClr val="accent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2"/>
                </a:solidFill>
              </a:rPr>
              <a:t>72</a:t>
            </a:r>
            <a:endParaRPr lang="ko-KR" altLang="en-US" sz="3600" dirty="0">
              <a:solidFill>
                <a:schemeClr val="bg2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61D8804-452B-2C89-76B5-93C686306482}"/>
              </a:ext>
            </a:extLst>
          </p:cNvPr>
          <p:cNvSpPr/>
          <p:nvPr/>
        </p:nvSpPr>
        <p:spPr>
          <a:xfrm>
            <a:off x="10168145" y="2163272"/>
            <a:ext cx="987358" cy="616401"/>
          </a:xfrm>
          <a:prstGeom prst="rect">
            <a:avLst/>
          </a:prstGeom>
          <a:solidFill>
            <a:schemeClr val="accent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2"/>
                </a:solidFill>
              </a:rPr>
              <a:t>91</a:t>
            </a:r>
            <a:endParaRPr lang="ko-KR" altLang="en-US" sz="3600" dirty="0">
              <a:solidFill>
                <a:schemeClr val="bg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CB5CA41-3506-49B6-7CB3-D6D3FE906B27}"/>
              </a:ext>
            </a:extLst>
          </p:cNvPr>
          <p:cNvSpPr txBox="1"/>
          <p:nvPr/>
        </p:nvSpPr>
        <p:spPr>
          <a:xfrm>
            <a:off x="1413165" y="2992578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[ 0 ]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BF1AAF1-7832-BCB5-F830-382DD768DBBE}"/>
              </a:ext>
            </a:extLst>
          </p:cNvPr>
          <p:cNvSpPr txBox="1"/>
          <p:nvPr/>
        </p:nvSpPr>
        <p:spPr>
          <a:xfrm>
            <a:off x="2432327" y="2992578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[ 1 ]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E19FDC7-F063-0FE2-A378-CA5BA4FBA024}"/>
              </a:ext>
            </a:extLst>
          </p:cNvPr>
          <p:cNvSpPr txBox="1"/>
          <p:nvPr/>
        </p:nvSpPr>
        <p:spPr>
          <a:xfrm>
            <a:off x="3455278" y="2992519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[ 2 ]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DD23FD5-07F3-4DE0-2299-E10E9A4ACEF9}"/>
              </a:ext>
            </a:extLst>
          </p:cNvPr>
          <p:cNvSpPr txBox="1"/>
          <p:nvPr/>
        </p:nvSpPr>
        <p:spPr>
          <a:xfrm>
            <a:off x="4474440" y="2992519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[ 3 ]</a:t>
            </a:r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EC92F02-2535-7ED2-14E7-28B26DF7E9BA}"/>
              </a:ext>
            </a:extLst>
          </p:cNvPr>
          <p:cNvSpPr txBox="1"/>
          <p:nvPr/>
        </p:nvSpPr>
        <p:spPr>
          <a:xfrm>
            <a:off x="5399175" y="2992578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[ 4 ]</a:t>
            </a:r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67B5EEC-1C6C-9D10-A4E7-2471FCC2871A}"/>
              </a:ext>
            </a:extLst>
          </p:cNvPr>
          <p:cNvSpPr txBox="1"/>
          <p:nvPr/>
        </p:nvSpPr>
        <p:spPr>
          <a:xfrm>
            <a:off x="6418337" y="2992578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[ 5 ]</a:t>
            </a:r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DB72BC0-C7BB-57D4-9EB1-F6FBCF7415DB}"/>
              </a:ext>
            </a:extLst>
          </p:cNvPr>
          <p:cNvSpPr txBox="1"/>
          <p:nvPr/>
        </p:nvSpPr>
        <p:spPr>
          <a:xfrm>
            <a:off x="7441288" y="2992519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[ 6 ]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4AD5068-29A4-C86C-BBA7-7F3C68DCE238}"/>
              </a:ext>
            </a:extLst>
          </p:cNvPr>
          <p:cNvSpPr txBox="1"/>
          <p:nvPr/>
        </p:nvSpPr>
        <p:spPr>
          <a:xfrm>
            <a:off x="8460450" y="2992519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[ 7 ]</a:t>
            </a:r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B330EF6-5C09-DDAB-BB63-B484059FE803}"/>
              </a:ext>
            </a:extLst>
          </p:cNvPr>
          <p:cNvSpPr txBox="1"/>
          <p:nvPr/>
        </p:nvSpPr>
        <p:spPr>
          <a:xfrm>
            <a:off x="9388974" y="2992519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[ 8 ]</a:t>
            </a:r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D189E83-4228-3D55-5502-544BCECED61F}"/>
              </a:ext>
            </a:extLst>
          </p:cNvPr>
          <p:cNvSpPr txBox="1"/>
          <p:nvPr/>
        </p:nvSpPr>
        <p:spPr>
          <a:xfrm>
            <a:off x="10408136" y="2992519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[ 9 ]</a:t>
            </a:r>
            <a:endParaRPr lang="ko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51BD2EA-E715-1313-2A8F-1673D8C84CBF}"/>
              </a:ext>
            </a:extLst>
          </p:cNvPr>
          <p:cNvSpPr/>
          <p:nvPr/>
        </p:nvSpPr>
        <p:spPr>
          <a:xfrm>
            <a:off x="1716669" y="505352"/>
            <a:ext cx="987358" cy="616401"/>
          </a:xfrm>
          <a:prstGeom prst="rect">
            <a:avLst/>
          </a:prstGeom>
          <a:solidFill>
            <a:srgbClr val="00B0F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2"/>
                </a:solidFill>
              </a:rPr>
              <a:t>53</a:t>
            </a:r>
            <a:endParaRPr lang="ko-KR" altLang="en-US" sz="3600" dirty="0">
              <a:solidFill>
                <a:schemeClr val="bg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E01381-49B3-4DE7-A15F-0CF820F611C8}"/>
              </a:ext>
            </a:extLst>
          </p:cNvPr>
          <p:cNvSpPr txBox="1"/>
          <p:nvPr/>
        </p:nvSpPr>
        <p:spPr>
          <a:xfrm>
            <a:off x="1759318" y="142670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찾을 값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C73AAB2E-D63F-D835-ABD8-9514879522EE}"/>
              </a:ext>
            </a:extLst>
          </p:cNvPr>
          <p:cNvCxnSpPr>
            <a:cxnSpLocks/>
          </p:cNvCxnSpPr>
          <p:nvPr/>
        </p:nvCxnSpPr>
        <p:spPr>
          <a:xfrm>
            <a:off x="6670525" y="1715497"/>
            <a:ext cx="0" cy="45454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63FEAD6-C09D-272B-BEB8-76DD73D8AF8B}"/>
              </a:ext>
            </a:extLst>
          </p:cNvPr>
          <p:cNvSpPr txBox="1"/>
          <p:nvPr/>
        </p:nvSpPr>
        <p:spPr>
          <a:xfrm>
            <a:off x="6122422" y="1267730"/>
            <a:ext cx="6591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FFFF00"/>
                </a:solidFill>
              </a:rPr>
              <a:t>left,</a:t>
            </a:r>
            <a:endParaRPr lang="ko-KR" altLang="en-US" sz="2400" dirty="0">
              <a:solidFill>
                <a:srgbClr val="FFFF00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7175A62-C4B6-F2AF-D71A-78761596E91A}"/>
              </a:ext>
            </a:extLst>
          </p:cNvPr>
          <p:cNvSpPr txBox="1"/>
          <p:nvPr/>
        </p:nvSpPr>
        <p:spPr>
          <a:xfrm>
            <a:off x="6658168" y="1246944"/>
            <a:ext cx="6270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FFFF00"/>
                </a:solidFill>
              </a:rPr>
              <a:t>mid</a:t>
            </a:r>
            <a:endParaRPr lang="ko-KR" altLang="en-US" sz="2400" dirty="0">
              <a:solidFill>
                <a:srgbClr val="FFFF00"/>
              </a:solidFill>
            </a:endParaRP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8A005C24-8868-7CDE-2629-7FEA95089311}"/>
              </a:ext>
            </a:extLst>
          </p:cNvPr>
          <p:cNvCxnSpPr>
            <a:cxnSpLocks/>
          </p:cNvCxnSpPr>
          <p:nvPr/>
        </p:nvCxnSpPr>
        <p:spPr>
          <a:xfrm>
            <a:off x="7670357" y="1715497"/>
            <a:ext cx="0" cy="45454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998057B1-DD72-8F7F-E588-ADB2246BAACF}"/>
              </a:ext>
            </a:extLst>
          </p:cNvPr>
          <p:cNvSpPr txBox="1"/>
          <p:nvPr/>
        </p:nvSpPr>
        <p:spPr>
          <a:xfrm>
            <a:off x="7304039" y="1253832"/>
            <a:ext cx="7425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FFFF00"/>
                </a:solidFill>
              </a:rPr>
              <a:t>right</a:t>
            </a:r>
            <a:endParaRPr lang="ko-KR" altLang="en-US" sz="2400" dirty="0">
              <a:solidFill>
                <a:srgbClr val="FFFF00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66A2CDA-F486-F8E9-567F-6F5933C48CB1}"/>
              </a:ext>
            </a:extLst>
          </p:cNvPr>
          <p:cNvSpPr txBox="1"/>
          <p:nvPr/>
        </p:nvSpPr>
        <p:spPr>
          <a:xfrm>
            <a:off x="1715575" y="3906947"/>
            <a:ext cx="8324715" cy="4613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찾을 값인 </a:t>
            </a:r>
            <a:r>
              <a:rPr lang="en-US" altLang="ko-KR" dirty="0"/>
              <a:t>53</a:t>
            </a:r>
            <a:r>
              <a:rPr lang="ko-KR" altLang="en-US" dirty="0"/>
              <a:t>이 </a:t>
            </a:r>
            <a:r>
              <a:rPr lang="en-US" altLang="ko-KR" dirty="0"/>
              <a:t>mid</a:t>
            </a:r>
            <a:r>
              <a:rPr lang="ko-KR" altLang="en-US" dirty="0"/>
              <a:t>가 가리키는 </a:t>
            </a:r>
            <a:r>
              <a:rPr lang="en-US" altLang="ko-KR" dirty="0"/>
              <a:t>49</a:t>
            </a:r>
            <a:r>
              <a:rPr lang="ko-KR" altLang="en-US" dirty="0"/>
              <a:t>보다 큰 값이므로 </a:t>
            </a:r>
            <a:r>
              <a:rPr lang="en-US" altLang="ko-KR" dirty="0"/>
              <a:t>left</a:t>
            </a:r>
            <a:r>
              <a:rPr lang="ko-KR" altLang="en-US" dirty="0"/>
              <a:t>를 한 칸 이동시킵니다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08725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회로">
  <a:themeElements>
    <a:clrScheme name="회색조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회로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회로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TM04033919[[fn=회로]]</Template>
  <TotalTime>1330</TotalTime>
  <Words>530</Words>
  <Application>Microsoft Office PowerPoint</Application>
  <PresentationFormat>와이드스크린</PresentationFormat>
  <Paragraphs>123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Arial</vt:lpstr>
      <vt:lpstr>Tw Cen MT</vt:lpstr>
      <vt:lpstr>회로</vt:lpstr>
      <vt:lpstr>자료구조와 알고리즘</vt:lpstr>
      <vt:lpstr>1. 선형 탐색 </vt:lpstr>
      <vt:lpstr>PowerPoint 프레젠테이션</vt:lpstr>
      <vt:lpstr>PowerPoint 프레젠테이션</vt:lpstr>
      <vt:lpstr>2. 이진 탐색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 studio 2017 install for C/C++</dc:title>
  <dc:creator>상근 김</dc:creator>
  <cp:lastModifiedBy>HongSoongu</cp:lastModifiedBy>
  <cp:revision>49</cp:revision>
  <dcterms:created xsi:type="dcterms:W3CDTF">2018-10-20T06:14:34Z</dcterms:created>
  <dcterms:modified xsi:type="dcterms:W3CDTF">2022-06-15T16:21:23Z</dcterms:modified>
</cp:coreProperties>
</file>