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08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6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71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1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84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4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4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4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2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2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6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5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89" y="552318"/>
            <a:ext cx="6840471" cy="3180353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Spring</a:t>
            </a:r>
            <a:r>
              <a:rPr lang="ko-KR" altLang="en-US" sz="5400" dirty="0"/>
              <a:t> </a:t>
            </a:r>
            <a:r>
              <a:rPr lang="en-US" altLang="ko-KR" sz="5400" dirty="0"/>
              <a:t>framework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4400" dirty="0"/>
              <a:t>- spring CORE</a:t>
            </a:r>
            <a:endParaRPr lang="ko-KR" altLang="en-US" sz="54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089" y="3732671"/>
            <a:ext cx="3670194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스프링의 핵심원리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223460" y="761314"/>
            <a:ext cx="4204997" cy="1825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/>
              <a:t>역할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인터페이스</a:t>
            </a:r>
            <a:endParaRPr lang="en-US" altLang="ko-KR" sz="4000" b="1" dirty="0"/>
          </a:p>
          <a:p>
            <a:pPr>
              <a:lnSpc>
                <a:spcPct val="150000"/>
              </a:lnSpc>
            </a:pPr>
            <a:r>
              <a:rPr lang="ko-KR" altLang="en-US" sz="4000" b="1" dirty="0"/>
              <a:t>구현 </a:t>
            </a:r>
            <a:r>
              <a:rPr lang="en-US" altLang="ko-KR" sz="4000" b="1" dirty="0"/>
              <a:t>- </a:t>
            </a:r>
            <a:r>
              <a:rPr lang="ko-KR" altLang="en-US" sz="4000" b="1" dirty="0"/>
              <a:t>클래스</a:t>
            </a:r>
            <a:endParaRPr lang="en-US" altLang="ko-KR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0607A-EF80-C8C0-6B05-A4894AF646FF}"/>
              </a:ext>
            </a:extLst>
          </p:cNvPr>
          <p:cNvSpPr txBox="1"/>
          <p:nvPr/>
        </p:nvSpPr>
        <p:spPr>
          <a:xfrm>
            <a:off x="1602297" y="3649211"/>
            <a:ext cx="7446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컴포넌트들을 역할과 구현으로 구분 지으면</a:t>
            </a:r>
            <a:endParaRPr lang="en-US" altLang="ko-KR" sz="2800" b="1" dirty="0"/>
          </a:p>
          <a:p>
            <a:r>
              <a:rPr lang="ko-KR" altLang="en-US" sz="2800" b="1" dirty="0"/>
              <a:t>유연하며 변경이 쉬운 프로그램이 만들어진다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602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451" y="544359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2. </a:t>
            </a:r>
            <a:r>
              <a:rPr lang="ko-KR" altLang="en-US" sz="5400" dirty="0"/>
              <a:t>객체 지향 설계 원칙</a:t>
            </a:r>
            <a:br>
              <a:rPr lang="en-US" altLang="ko-KR" sz="5400" dirty="0"/>
            </a:br>
            <a:r>
              <a:rPr lang="en-US" altLang="ko-KR" sz="5400" dirty="0"/>
              <a:t>(</a:t>
            </a:r>
            <a:r>
              <a:rPr lang="en-US" altLang="ko-KR" dirty="0"/>
              <a:t>SOLID </a:t>
            </a:r>
            <a:r>
              <a:rPr lang="ko-KR" altLang="en-US" dirty="0"/>
              <a:t>원칙</a:t>
            </a:r>
            <a:r>
              <a:rPr lang="en-US" altLang="ko-KR" dirty="0"/>
              <a:t>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4580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703342" y="1189153"/>
            <a:ext cx="8860118" cy="400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SOLID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클린코드로</a:t>
            </a:r>
            <a:r>
              <a:rPr lang="ko-KR" altLang="en-US" sz="2000" dirty="0"/>
              <a:t> 유명한 로버트 마틴이 좋은 객체 지향 설계의 </a:t>
            </a:r>
            <a:r>
              <a:rPr lang="en-US" altLang="ko-KR" sz="2000" dirty="0"/>
              <a:t>5</a:t>
            </a:r>
            <a:r>
              <a:rPr lang="ko-KR" altLang="en-US" sz="2000" dirty="0"/>
              <a:t>가지 원칙을 정리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• SRP: </a:t>
            </a:r>
            <a:r>
              <a:rPr lang="ko-KR" altLang="en-US" sz="2000" dirty="0"/>
              <a:t>단일 책임 원칙</a:t>
            </a:r>
            <a:r>
              <a:rPr lang="en-US" altLang="ko-KR" sz="2000" dirty="0"/>
              <a:t>(single responsibility principle)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• OCP: </a:t>
            </a:r>
            <a:r>
              <a:rPr lang="ko-KR" altLang="en-US" sz="2000" dirty="0"/>
              <a:t>개방</a:t>
            </a:r>
            <a:r>
              <a:rPr lang="en-US" altLang="ko-KR" sz="2000" dirty="0"/>
              <a:t>-</a:t>
            </a:r>
            <a:r>
              <a:rPr lang="ko-KR" altLang="en-US" sz="2000" dirty="0"/>
              <a:t>폐쇄 원칙 </a:t>
            </a:r>
            <a:r>
              <a:rPr lang="en-US" altLang="ko-KR" sz="2000" dirty="0"/>
              <a:t>(Open/closed principle)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• LSP: </a:t>
            </a:r>
            <a:r>
              <a:rPr lang="ko-KR" altLang="en-US" sz="2000" dirty="0" err="1"/>
              <a:t>리스코프</a:t>
            </a:r>
            <a:r>
              <a:rPr lang="ko-KR" altLang="en-US" sz="2000" dirty="0"/>
              <a:t> 치환 원칙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Liskov</a:t>
            </a:r>
            <a:r>
              <a:rPr lang="en-US" altLang="ko-KR" sz="2000" dirty="0"/>
              <a:t> substitution principle)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• ISP: </a:t>
            </a:r>
            <a:r>
              <a:rPr lang="ko-KR" altLang="en-US" sz="2000" dirty="0"/>
              <a:t>인터페이스 분리 원칙 </a:t>
            </a:r>
            <a:r>
              <a:rPr lang="en-US" altLang="ko-KR" sz="2000" dirty="0"/>
              <a:t>(Interface segregation principle)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• DIP: </a:t>
            </a:r>
            <a:r>
              <a:rPr lang="ko-KR" altLang="en-US" sz="2000" dirty="0"/>
              <a:t>의존관계 역전 원칙 </a:t>
            </a:r>
            <a:r>
              <a:rPr lang="en-US" altLang="ko-KR" sz="2000" dirty="0"/>
              <a:t>(Dependency inversion principle)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3581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703342" y="1189153"/>
            <a:ext cx="5804794" cy="1305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b="1" dirty="0"/>
              <a:t>SRP – </a:t>
            </a:r>
            <a:r>
              <a:rPr lang="ko-KR" altLang="en-US" sz="2800" b="1" dirty="0"/>
              <a:t>단일 책임 원칙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 (Single Responsibility Principle)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BBFBB-96E1-D854-3AD6-2E63D4BBC585}"/>
              </a:ext>
            </a:extLst>
          </p:cNvPr>
          <p:cNvSpPr txBox="1"/>
          <p:nvPr/>
        </p:nvSpPr>
        <p:spPr>
          <a:xfrm>
            <a:off x="1124125" y="3120705"/>
            <a:ext cx="7726795" cy="170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하나의 클래스는 하나의 책임만 가져야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SRP</a:t>
            </a:r>
            <a:r>
              <a:rPr lang="ko-KR" altLang="en-US" dirty="0"/>
              <a:t>를 적용하면 책임 영역이 확실해지기 때문에 변경의 연쇄작용에서 </a:t>
            </a:r>
            <a:br>
              <a:rPr lang="en-US" altLang="ko-KR" dirty="0"/>
            </a:br>
            <a:r>
              <a:rPr lang="ko-KR" altLang="en-US" dirty="0"/>
              <a:t>자유로워질 수 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또한 코드의 가독성 향상</a:t>
            </a:r>
            <a:r>
              <a:rPr lang="en-US" altLang="ko-KR" dirty="0"/>
              <a:t>, </a:t>
            </a:r>
            <a:r>
              <a:rPr lang="ko-KR" altLang="en-US" dirty="0"/>
              <a:t>유지보수 용이라는 이점도 누릴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48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703342" y="1189153"/>
            <a:ext cx="4136069" cy="1305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2. OCP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–</a:t>
            </a:r>
            <a:r>
              <a:rPr lang="ko-KR" altLang="en-US" sz="2800" b="1" dirty="0"/>
              <a:t> 개방 폐쇄 원칙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(Open Closed Principle)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BBFBB-96E1-D854-3AD6-2E63D4BBC585}"/>
              </a:ext>
            </a:extLst>
          </p:cNvPr>
          <p:cNvSpPr txBox="1"/>
          <p:nvPr/>
        </p:nvSpPr>
        <p:spPr>
          <a:xfrm>
            <a:off x="1124125" y="3120705"/>
            <a:ext cx="7188186" cy="211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확장에는 열려 있으나 변경에는 닫혀 있어야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요구사항의 변경이나 추가사항이 발생했을 때 기존 구성요소에는 </a:t>
            </a:r>
            <a:br>
              <a:rPr lang="en-US" altLang="ko-KR" dirty="0"/>
            </a:br>
            <a:r>
              <a:rPr lang="ko-KR" altLang="en-US" dirty="0"/>
              <a:t>수정이 일어나지 말아야 하며</a:t>
            </a:r>
            <a:r>
              <a:rPr lang="en-US" altLang="ko-KR" dirty="0"/>
              <a:t>, </a:t>
            </a:r>
            <a:r>
              <a:rPr lang="ko-KR" altLang="en-US" dirty="0"/>
              <a:t>기존 구성요소를 쉽게 확장하여 </a:t>
            </a:r>
            <a:br>
              <a:rPr lang="en-US" altLang="ko-KR" dirty="0"/>
            </a:br>
            <a:r>
              <a:rPr lang="ko-KR" altLang="en-US" dirty="0"/>
              <a:t>재사용할 수 있어야 한다는 것입니다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이를 가능케 하는 중요 메커니즘은 다형성과 추상화입니다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703342" y="1189153"/>
            <a:ext cx="5081840" cy="1305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3. LSP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–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리스코프</a:t>
            </a:r>
            <a:r>
              <a:rPr lang="ko-KR" altLang="en-US" sz="2800" b="1" dirty="0"/>
              <a:t> 치환 원칙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(</a:t>
            </a:r>
            <a:r>
              <a:rPr lang="en-US" altLang="ko-KR" sz="2800" b="1" dirty="0" err="1"/>
              <a:t>Liskov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Subtitution</a:t>
            </a:r>
            <a:r>
              <a:rPr lang="en-US" altLang="ko-KR" sz="2800" b="1" dirty="0"/>
              <a:t> Principle)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BBFBB-96E1-D854-3AD6-2E63D4BBC585}"/>
              </a:ext>
            </a:extLst>
          </p:cNvPr>
          <p:cNvSpPr txBox="1"/>
          <p:nvPr/>
        </p:nvSpPr>
        <p:spPr>
          <a:xfrm>
            <a:off x="1124125" y="3120705"/>
            <a:ext cx="7649851" cy="2949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객체는 프로그램의 정확성을 깨뜨리지 않으면서 하위 타입 인스턴스로</a:t>
            </a:r>
            <a:br>
              <a:rPr lang="en-US" altLang="ko-KR" dirty="0"/>
            </a:br>
            <a:r>
              <a:rPr lang="ko-KR" altLang="en-US" dirty="0"/>
              <a:t>변경할 수 있어야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하위 타입 인스턴스는 다른 인스턴스로 교체될 때 상위 타입의 규약을</a:t>
            </a:r>
            <a:br>
              <a:rPr lang="en-US" altLang="ko-KR" dirty="0"/>
            </a:br>
            <a:r>
              <a:rPr lang="ko-KR" altLang="en-US" dirty="0"/>
              <a:t>지켜야 한다는 뜻입니다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예를 들면 자동차</a:t>
            </a:r>
            <a:r>
              <a:rPr lang="en-US" altLang="ko-KR" dirty="0"/>
              <a:t>(</a:t>
            </a:r>
            <a:r>
              <a:rPr lang="ko-KR" altLang="en-US" dirty="0"/>
              <a:t>하위타입 인스턴스</a:t>
            </a:r>
            <a:r>
              <a:rPr lang="en-US" altLang="ko-KR" dirty="0"/>
              <a:t>)</a:t>
            </a:r>
            <a:r>
              <a:rPr lang="ko-KR" altLang="en-US" dirty="0"/>
              <a:t>를 바꿀 때 아반떼가 소나타로 </a:t>
            </a:r>
            <a:br>
              <a:rPr lang="en-US" altLang="ko-KR" dirty="0"/>
            </a:br>
            <a:r>
              <a:rPr lang="ko-KR" altLang="en-US" dirty="0"/>
              <a:t>바뀌어도 반드시 </a:t>
            </a:r>
            <a:r>
              <a:rPr lang="en-US" altLang="ko-KR" dirty="0" err="1"/>
              <a:t>accelarator</a:t>
            </a:r>
            <a:r>
              <a:rPr lang="ko-KR" altLang="en-US" dirty="0"/>
              <a:t>의 규약은 속도가 증가해야 한다는 </a:t>
            </a:r>
            <a:br>
              <a:rPr lang="en-US" altLang="ko-KR" dirty="0"/>
            </a:br>
            <a:r>
              <a:rPr lang="ko-KR" altLang="en-US" dirty="0"/>
              <a:t>인터페이스의 규약을 지켜야 한다는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18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703342" y="1189153"/>
            <a:ext cx="5654112" cy="1305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4. ISP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–</a:t>
            </a:r>
            <a:r>
              <a:rPr lang="ko-KR" altLang="en-US" sz="2800" b="1" dirty="0"/>
              <a:t> 인터페이스 분리 원칙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(Interface Segregation Principle)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BBFBB-96E1-D854-3AD6-2E63D4BBC585}"/>
              </a:ext>
            </a:extLst>
          </p:cNvPr>
          <p:cNvSpPr txBox="1"/>
          <p:nvPr/>
        </p:nvSpPr>
        <p:spPr>
          <a:xfrm>
            <a:off x="1124125" y="3120705"/>
            <a:ext cx="9326592" cy="211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클라이언트를 위한 여러 개의 인터페이스가 하나의 범용 인터페이스보다 낫다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SRP</a:t>
            </a:r>
            <a:r>
              <a:rPr lang="ko-KR" altLang="en-US" dirty="0"/>
              <a:t>가 클래스의 단일 책임을 의미한다면</a:t>
            </a:r>
            <a:r>
              <a:rPr lang="en-US" altLang="ko-KR" dirty="0"/>
              <a:t>, ISP</a:t>
            </a:r>
            <a:r>
              <a:rPr lang="ko-KR" altLang="en-US" dirty="0"/>
              <a:t>는 인터페이스의 단일 책임을 의미합니다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예를 들면 자동차 인터페이스에는 운전에 관한 기능들과 정비에 관한 기능들이</a:t>
            </a:r>
            <a:br>
              <a:rPr lang="en-US" altLang="ko-KR" dirty="0"/>
            </a:br>
            <a:r>
              <a:rPr lang="ko-KR" altLang="en-US" dirty="0"/>
              <a:t>모두 명세 되어 있는 것 보다는 모든 운전자가 모두 자가정비를 하는 것이 아니기 </a:t>
            </a:r>
            <a:br>
              <a:rPr lang="en-US" altLang="ko-KR" dirty="0"/>
            </a:br>
            <a:r>
              <a:rPr lang="ko-KR" altLang="en-US" dirty="0"/>
              <a:t>때문에 운전 인터페이스와 정비 인터페이스로 따로 분리하는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4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703342" y="1189153"/>
            <a:ext cx="5763116" cy="1305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5. DIP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의존관계 역전 원칙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(Dependency Inversion Principle)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BBFBB-96E1-D854-3AD6-2E63D4BBC585}"/>
              </a:ext>
            </a:extLst>
          </p:cNvPr>
          <p:cNvSpPr txBox="1"/>
          <p:nvPr/>
        </p:nvSpPr>
        <p:spPr>
          <a:xfrm>
            <a:off x="1124125" y="3120705"/>
            <a:ext cx="7188186" cy="1285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구현 클래스에 의존하지 말고 인터페이스에 의존하라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객체 지향 설계에서는 반드시 클라이언트는 역할에 의존하지 않고</a:t>
            </a:r>
            <a:br>
              <a:rPr lang="en-US" altLang="ko-KR" dirty="0"/>
            </a:br>
            <a:r>
              <a:rPr lang="ko-KR" altLang="en-US" dirty="0"/>
              <a:t>구현체에 의존하는 순간 변경이 아주 어려워집니다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76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282183" y="1868661"/>
            <a:ext cx="7871065" cy="2749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/>
              <a:t>스프링 프레임워크는 아주 쉽게</a:t>
            </a:r>
            <a:endParaRPr lang="en-US" altLang="ko-KR" sz="4000" b="1" dirty="0"/>
          </a:p>
          <a:p>
            <a:pPr>
              <a:lnSpc>
                <a:spcPct val="150000"/>
              </a:lnSpc>
            </a:pPr>
            <a:r>
              <a:rPr lang="en-US" altLang="ko-KR" sz="4000" b="1" dirty="0"/>
              <a:t>SOLID </a:t>
            </a:r>
            <a:r>
              <a:rPr lang="ko-KR" altLang="en-US" sz="4000" b="1" dirty="0"/>
              <a:t>원칙을 지키면서 개발할 수 </a:t>
            </a:r>
            <a:br>
              <a:rPr lang="en-US" altLang="ko-KR" sz="4000" b="1" dirty="0"/>
            </a:br>
            <a:r>
              <a:rPr lang="ko-KR" altLang="en-US" sz="4000" b="1" dirty="0"/>
              <a:t>있게 해준다</a:t>
            </a:r>
            <a:r>
              <a:rPr lang="en-US" altLang="ko-KR" sz="4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421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451" y="544359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sz="5400" dirty="0"/>
              <a:t>. </a:t>
            </a:r>
            <a:r>
              <a:rPr lang="ko-KR" altLang="en-US" dirty="0"/>
              <a:t>제어의 역전</a:t>
            </a:r>
            <a:br>
              <a:rPr lang="en-US" altLang="ko-KR" dirty="0"/>
            </a:br>
            <a:r>
              <a:rPr lang="en-US" altLang="ko-KR" dirty="0"/>
              <a:t>(Inversion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Control)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3223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451" y="544359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스프링 프레임워크란</a:t>
            </a:r>
            <a:r>
              <a:rPr lang="en-US" altLang="ko-KR" sz="5400" dirty="0"/>
              <a:t>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9736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703342" y="1189153"/>
            <a:ext cx="3776996" cy="1305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제어의 역전 </a:t>
            </a:r>
            <a:r>
              <a:rPr lang="en-US" altLang="ko-KR" sz="2800" b="1" dirty="0"/>
              <a:t>- IoC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(Inversion of Control)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BBFBB-96E1-D854-3AD6-2E63D4BBC585}"/>
              </a:ext>
            </a:extLst>
          </p:cNvPr>
          <p:cNvSpPr txBox="1"/>
          <p:nvPr/>
        </p:nvSpPr>
        <p:spPr>
          <a:xfrm>
            <a:off x="1124125" y="3120705"/>
            <a:ext cx="7880684" cy="2534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기존 프로그램은 클래스 내부에서 자신이 필요한 다른 클래스의 객체를</a:t>
            </a:r>
            <a:br>
              <a:rPr lang="en-US" altLang="ko-KR" dirty="0"/>
            </a:br>
            <a:r>
              <a:rPr lang="ko-KR" altLang="en-US" dirty="0"/>
              <a:t>직접 생성하여 연결하거나 실행했습니다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반면에 객체 생성을 다른 클래스에게 위임하여 객체 생성의 제어권을 </a:t>
            </a:r>
            <a:br>
              <a:rPr lang="en-US" altLang="ko-KR" dirty="0"/>
            </a:br>
            <a:r>
              <a:rPr lang="ko-KR" altLang="en-US" dirty="0"/>
              <a:t>넘기는 것을 제어의 역전이라고 부릅니다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스프링 프레임워크는 객체 생성의 제어권을 스프링 컨테이너가 전임하기</a:t>
            </a:r>
            <a:br>
              <a:rPr lang="en-US" altLang="ko-KR" dirty="0"/>
            </a:br>
            <a:r>
              <a:rPr lang="ko-KR" altLang="en-US" dirty="0"/>
              <a:t>때문에 </a:t>
            </a:r>
            <a:r>
              <a:rPr lang="en-US" altLang="ko-KR" dirty="0"/>
              <a:t>IoC Framework</a:t>
            </a:r>
            <a:r>
              <a:rPr lang="ko-KR" altLang="en-US" dirty="0"/>
              <a:t>라고 부를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71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스프링의 핵심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028025" y="1507934"/>
            <a:ext cx="9369873" cy="876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스프링은 자바 언어 기반의 프레임워크</a:t>
            </a:r>
            <a:r>
              <a:rPr lang="en-US" altLang="ko-KR" b="1" dirty="0"/>
              <a:t>! (</a:t>
            </a:r>
            <a:r>
              <a:rPr lang="ko-KR" altLang="en-US" b="1" dirty="0"/>
              <a:t>단순히 웹 애플리케이션 개발에 국한되지 않음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스프링은 강력한 </a:t>
            </a:r>
            <a:r>
              <a:rPr lang="ko-KR" altLang="en-US" b="1" dirty="0">
                <a:solidFill>
                  <a:srgbClr val="FF0000"/>
                </a:solidFill>
              </a:rPr>
              <a:t>객체 지향 애플리케이션</a:t>
            </a:r>
            <a:r>
              <a:rPr lang="ko-KR" altLang="en-US" b="1" dirty="0"/>
              <a:t>을 만들 수 있게 도와주는 도구</a:t>
            </a:r>
            <a:r>
              <a:rPr lang="en-US" altLang="ko-KR" b="1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552D9-30F9-E4B8-65E1-1A5B7EDE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72" y="2433027"/>
            <a:ext cx="6867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4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005346" y="2816617"/>
            <a:ext cx="9526967" cy="89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/>
              <a:t>강력한 객체 지향 애플리케이션이 </a:t>
            </a:r>
            <a:r>
              <a:rPr lang="ko-KR" altLang="en-US" sz="4000" b="1" dirty="0" err="1"/>
              <a:t>뭔데</a:t>
            </a:r>
            <a:r>
              <a:rPr lang="en-US" altLang="ko-KR" sz="40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3360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C3A54B-4D59-B37F-1DF9-BD895228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79" y="1856107"/>
            <a:ext cx="7983772" cy="29340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410A7B-4E17-E280-A4EA-B6AD7BE4C71C}"/>
              </a:ext>
            </a:extLst>
          </p:cNvPr>
          <p:cNvSpPr/>
          <p:nvPr/>
        </p:nvSpPr>
        <p:spPr>
          <a:xfrm>
            <a:off x="3858936" y="3489821"/>
            <a:ext cx="2759978" cy="318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2F86-D1C8-0C6A-051B-9F01D513DCBF}"/>
              </a:ext>
            </a:extLst>
          </p:cNvPr>
          <p:cNvSpPr txBox="1"/>
          <p:nvPr/>
        </p:nvSpPr>
        <p:spPr>
          <a:xfrm>
            <a:off x="5972962" y="152893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유연하고 변경이 쉬운 것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6C2B94E-5404-62F2-8D3B-22F615A240A9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4717834" y="2234694"/>
            <a:ext cx="1776219" cy="73403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7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929845" y="769703"/>
            <a:ext cx="7029488" cy="89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/>
              <a:t>유연하고 변경이 쉽다 </a:t>
            </a:r>
            <a:r>
              <a:rPr lang="en-US" altLang="ko-KR" sz="4000" b="1" dirty="0"/>
              <a:t>- </a:t>
            </a:r>
            <a:r>
              <a:rPr lang="ko-KR" altLang="en-US" sz="4000" b="1" dirty="0" err="1"/>
              <a:t>다형성</a:t>
            </a:r>
            <a:endParaRPr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748784-FDFE-5514-7616-A987491C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486" y="2129771"/>
            <a:ext cx="3991106" cy="39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290572" y="2128720"/>
            <a:ext cx="7693132" cy="1825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/>
              <a:t>객체지향 세상에서는 모든 객체를</a:t>
            </a:r>
            <a:endParaRPr lang="en-US" altLang="ko-KR" sz="4000" b="1" dirty="0"/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FF0000"/>
                </a:solidFill>
              </a:rPr>
              <a:t>역할과 구현체</a:t>
            </a:r>
            <a:r>
              <a:rPr lang="ko-KR" altLang="en-US" sz="4000" b="1" dirty="0"/>
              <a:t>로 구분한다</a:t>
            </a:r>
            <a:r>
              <a:rPr lang="en-US" altLang="ko-KR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37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46F650-4DC8-F65E-236E-3E16E61F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1252946"/>
            <a:ext cx="7797624" cy="37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3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3FD4E4-48CD-389E-323A-01079886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47" y="580063"/>
            <a:ext cx="1405375" cy="23296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418755-6AEA-0A08-724D-BCCF2C08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51" y="2806555"/>
            <a:ext cx="1971675" cy="3280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696C4B-BF11-3334-2574-51444D9D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598" y="2806555"/>
            <a:ext cx="2017553" cy="3280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6AEF87-17F9-A19D-451E-D0ED9FC66028}"/>
              </a:ext>
            </a:extLst>
          </p:cNvPr>
          <p:cNvSpPr txBox="1"/>
          <p:nvPr/>
        </p:nvSpPr>
        <p:spPr>
          <a:xfrm>
            <a:off x="4675077" y="13046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역할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88A9-B3D5-6768-61DD-2974C7503A4B}"/>
              </a:ext>
            </a:extLst>
          </p:cNvPr>
          <p:cNvSpPr txBox="1"/>
          <p:nvPr/>
        </p:nvSpPr>
        <p:spPr>
          <a:xfrm>
            <a:off x="2160719" y="233655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구현체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4FBD3-22CF-81DB-F6AE-CAC7D7969B01}"/>
              </a:ext>
            </a:extLst>
          </p:cNvPr>
          <p:cNvSpPr txBox="1"/>
          <p:nvPr/>
        </p:nvSpPr>
        <p:spPr>
          <a:xfrm>
            <a:off x="7070005" y="233655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구현체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01A21F-D127-2A55-9951-C492EE0C4D5F}"/>
              </a:ext>
            </a:extLst>
          </p:cNvPr>
          <p:cNvCxnSpPr/>
          <p:nvPr/>
        </p:nvCxnSpPr>
        <p:spPr>
          <a:xfrm flipV="1">
            <a:off x="3129094" y="1744910"/>
            <a:ext cx="1073790" cy="1061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DF8400-D17A-873D-69E9-6522D550C5B6}"/>
              </a:ext>
            </a:extLst>
          </p:cNvPr>
          <p:cNvCxnSpPr>
            <a:cxnSpLocks/>
          </p:cNvCxnSpPr>
          <p:nvPr/>
        </p:nvCxnSpPr>
        <p:spPr>
          <a:xfrm flipH="1" flipV="1">
            <a:off x="5748869" y="1744910"/>
            <a:ext cx="1128061" cy="1061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2712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1893</TotalTime>
  <Words>526</Words>
  <Application>Microsoft Office PowerPoint</Application>
  <PresentationFormat>와이드스크린</PresentationFormat>
  <Paragraphs>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패싯</vt:lpstr>
      <vt:lpstr>Spring framework  - spring CORE</vt:lpstr>
      <vt:lpstr>1. 스프링 프레임워크란?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객체 지향 설계 원칙 (SOLID 원칙)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제어의 역전 (Inversion Of Control)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65</cp:revision>
  <dcterms:created xsi:type="dcterms:W3CDTF">2018-10-20T06:14:34Z</dcterms:created>
  <dcterms:modified xsi:type="dcterms:W3CDTF">2022-07-03T16:49:18Z</dcterms:modified>
</cp:coreProperties>
</file>