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9" r:id="rId3"/>
    <p:sldId id="323" r:id="rId4"/>
    <p:sldId id="324" r:id="rId5"/>
    <p:sldId id="341" r:id="rId6"/>
    <p:sldId id="342" r:id="rId7"/>
    <p:sldId id="343" r:id="rId8"/>
    <p:sldId id="344" r:id="rId9"/>
    <p:sldId id="345" r:id="rId10"/>
    <p:sldId id="34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96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8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3086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6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711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1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084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4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4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4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4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2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42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8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6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5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F994-7378-4F5B-8B85-FD9711228BB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5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89" y="552318"/>
            <a:ext cx="6840471" cy="3180353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Spring</a:t>
            </a:r>
            <a:r>
              <a:rPr lang="ko-KR" altLang="en-US" sz="5400" dirty="0"/>
              <a:t> </a:t>
            </a:r>
            <a:r>
              <a:rPr lang="en-US" altLang="ko-KR" sz="5400" dirty="0"/>
              <a:t>framework</a:t>
            </a:r>
            <a:br>
              <a:rPr lang="en-US" altLang="ko-KR" sz="5400" dirty="0"/>
            </a:br>
            <a:br>
              <a:rPr lang="en-US" altLang="ko-KR" sz="5400" dirty="0"/>
            </a:br>
            <a:r>
              <a:rPr lang="en-US" altLang="ko-KR" sz="4400" dirty="0"/>
              <a:t>- spring CORE</a:t>
            </a:r>
            <a:endParaRPr lang="ko-KR" altLang="en-US" sz="54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0DE37FF-B828-4FDD-9B01-DC2DFD152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5908" y="3757408"/>
            <a:ext cx="4039312" cy="2354863"/>
          </a:xfrm>
        </p:spPr>
        <p:txBody>
          <a:bodyPr>
            <a:normAutofit/>
          </a:bodyPr>
          <a:lstStyle/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2</a:t>
            </a:r>
            <a:r>
              <a:rPr lang="ko-KR" altLang="en-US" sz="2000" dirty="0">
                <a:solidFill>
                  <a:schemeClr val="tx1"/>
                </a:solidFill>
              </a:rPr>
              <a:t>강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스프링컨테이너와 스프링 빈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Lectured by Soongu Hong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0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971790" y="845204"/>
            <a:ext cx="8648521" cy="2183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b="1" dirty="0"/>
              <a:t>다양한 빈 설정 형식 지원</a:t>
            </a:r>
            <a:endParaRPr lang="en-US" altLang="ko-KR" sz="2800" b="1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스프링은 자바 코드 이외에도 </a:t>
            </a:r>
            <a:r>
              <a:rPr lang="en-US" altLang="ko-KR" b="1" dirty="0"/>
              <a:t>XML, Groovy </a:t>
            </a:r>
            <a:r>
              <a:rPr lang="ko-KR" altLang="en-US" b="1" dirty="0"/>
              <a:t>등의 언어로도 빈을 등록할 수 있음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49ECAC-D343-5068-9BE2-DF80916F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38" y="2612739"/>
            <a:ext cx="58007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451" y="544359"/>
            <a:ext cx="8820272" cy="533973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5400" dirty="0"/>
              <a:t>1. </a:t>
            </a:r>
            <a:r>
              <a:rPr lang="ko-KR" altLang="en-US" sz="5400" dirty="0"/>
              <a:t>스프링 컨테이너</a:t>
            </a:r>
          </a:p>
        </p:txBody>
      </p:sp>
    </p:spTree>
    <p:extLst>
      <p:ext uri="{BB962C8B-B14F-4D97-AF65-F5344CB8AC3E}">
        <p14:creationId xmlns:p14="http://schemas.microsoft.com/office/powerpoint/2010/main" val="69736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스프링 컨테이너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028025" y="1507934"/>
            <a:ext cx="9384300" cy="3780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스프링은 </a:t>
            </a:r>
            <a:r>
              <a:rPr lang="en-US" altLang="ko-KR" b="1" dirty="0"/>
              <a:t>DI(Dependency Injection: </a:t>
            </a:r>
            <a:r>
              <a:rPr lang="ko-KR" altLang="en-US" b="1" dirty="0"/>
              <a:t>의존성 주입</a:t>
            </a:r>
            <a:r>
              <a:rPr lang="en-US" altLang="ko-KR" b="1" dirty="0"/>
              <a:t>)</a:t>
            </a:r>
            <a:r>
              <a:rPr lang="ko-KR" altLang="en-US" b="1" dirty="0"/>
              <a:t>이라는 개념을 통해</a:t>
            </a:r>
            <a:br>
              <a:rPr lang="en-US" altLang="ko-KR" b="1" dirty="0"/>
            </a:br>
            <a:r>
              <a:rPr lang="en-US" altLang="ko-KR" b="1" dirty="0"/>
              <a:t>OCP</a:t>
            </a:r>
            <a:r>
              <a:rPr lang="ko-KR" altLang="en-US" b="1" dirty="0"/>
              <a:t>와 </a:t>
            </a:r>
            <a:r>
              <a:rPr lang="en-US" altLang="ko-KR" b="1" dirty="0"/>
              <a:t>DIP</a:t>
            </a:r>
            <a:r>
              <a:rPr lang="ko-KR" altLang="en-US" b="1" dirty="0"/>
              <a:t>를 가능하도록 지원합니다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의존성 주입이란 제어의 역전 원칙을 구현하는 방법으로</a:t>
            </a:r>
            <a:r>
              <a:rPr lang="en-US" altLang="ko-KR" b="1" dirty="0"/>
              <a:t>, </a:t>
            </a:r>
            <a:r>
              <a:rPr lang="ko-KR" altLang="en-US" b="1" dirty="0"/>
              <a:t>외부에서 객체 생성의</a:t>
            </a:r>
            <a:br>
              <a:rPr lang="en-US" altLang="ko-KR" b="1" dirty="0"/>
            </a:br>
            <a:r>
              <a:rPr lang="ko-KR" altLang="en-US" b="1" dirty="0"/>
              <a:t>권한을 가지고 객체를 외부에서 생성하여 필요한 클래스에 주입해주는 방식을 말합니다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이렇게 의존성 주입을 사용하면 클라이언트의 코드 변경 없이도 클라이언트가 호출하는</a:t>
            </a:r>
            <a:br>
              <a:rPr lang="en-US" altLang="ko-KR" b="1" dirty="0"/>
            </a:br>
            <a:r>
              <a:rPr lang="ko-KR" altLang="en-US" b="1" dirty="0"/>
              <a:t>대상의 인스턴스를 쉽게 변경할 수 있습니다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스프링 컨테이너란 의존성 주입을 위해 생성해야 할 객체들을 생성하고 관리하는 </a:t>
            </a:r>
            <a:br>
              <a:rPr lang="en-US" altLang="ko-KR" b="1" dirty="0"/>
            </a:br>
            <a:r>
              <a:rPr lang="ko-KR" altLang="en-US" b="1" dirty="0"/>
              <a:t>저장소 개념입니다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따라서 스프링 컨테이너를 </a:t>
            </a:r>
            <a:r>
              <a:rPr lang="en-US" altLang="ko-KR" b="1" dirty="0"/>
              <a:t>DI </a:t>
            </a:r>
            <a:r>
              <a:rPr lang="ko-KR" altLang="en-US" b="1" dirty="0"/>
              <a:t>컨테이너라고도 부릅니다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184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005346" y="2816617"/>
            <a:ext cx="7850226" cy="1952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b="1" dirty="0" err="1"/>
              <a:t>ApplicationContext</a:t>
            </a:r>
            <a:r>
              <a:rPr lang="ko-KR" altLang="en-US" sz="2800" b="1" dirty="0"/>
              <a:t>를 스프링 컨테이너라 함</a:t>
            </a:r>
            <a:r>
              <a:rPr lang="en-US" altLang="ko-KR" sz="2800" b="1" dirty="0"/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b="1" dirty="0"/>
              <a:t>스프링 컨테이너를 구성할 때는 구성 정보를 </a:t>
            </a:r>
            <a:br>
              <a:rPr lang="en-US" altLang="ko-KR" sz="2800" b="1" dirty="0"/>
            </a:br>
            <a:r>
              <a:rPr lang="ko-KR" altLang="en-US" sz="2800" b="1" dirty="0" err="1"/>
              <a:t>알려줘야함</a:t>
            </a:r>
            <a:r>
              <a:rPr lang="en-US" altLang="ko-KR" sz="2800" b="1" dirty="0"/>
              <a:t>. (</a:t>
            </a:r>
            <a:r>
              <a:rPr lang="en-US" altLang="ko-KR" sz="2800" b="1" dirty="0" err="1"/>
              <a:t>HotelContainer.class</a:t>
            </a:r>
            <a:r>
              <a:rPr lang="en-US" altLang="ko-KR" sz="2800" b="1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F9A9D4-FFC3-BD0B-D1F7-2ED65B786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72" y="1346608"/>
            <a:ext cx="7962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0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FA3D01-A218-C9F8-7AB0-26D85E05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20" y="822122"/>
            <a:ext cx="4246073" cy="54881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4C5470-E818-26CF-9A1D-B028B4FAF623}"/>
              </a:ext>
            </a:extLst>
          </p:cNvPr>
          <p:cNvSpPr/>
          <p:nvPr/>
        </p:nvSpPr>
        <p:spPr>
          <a:xfrm>
            <a:off x="5251508" y="822122"/>
            <a:ext cx="4127384" cy="5488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DE0D7-F95B-60C0-9E22-02E9F548C70E}"/>
              </a:ext>
            </a:extLst>
          </p:cNvPr>
          <p:cNvSpPr txBox="1"/>
          <p:nvPr/>
        </p:nvSpPr>
        <p:spPr>
          <a:xfrm>
            <a:off x="6096000" y="988450"/>
            <a:ext cx="2393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스프링 컨테이너에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빈 등록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1D1CA29-C163-2E24-DA89-0FDD8EA85856}"/>
              </a:ext>
            </a:extLst>
          </p:cNvPr>
          <p:cNvSpPr/>
          <p:nvPr/>
        </p:nvSpPr>
        <p:spPr>
          <a:xfrm>
            <a:off x="5578679" y="1803633"/>
            <a:ext cx="1409350" cy="6459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Hotel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025AA2A-C76F-BE4D-D00F-66D98F8B046A}"/>
              </a:ext>
            </a:extLst>
          </p:cNvPr>
          <p:cNvSpPr/>
          <p:nvPr/>
        </p:nvSpPr>
        <p:spPr>
          <a:xfrm>
            <a:off x="7175383" y="2709644"/>
            <a:ext cx="1900106" cy="6459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Restaurant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C23C1A8-4A22-C6F0-F100-1B4B5DB82BC9}"/>
              </a:ext>
            </a:extLst>
          </p:cNvPr>
          <p:cNvSpPr/>
          <p:nvPr/>
        </p:nvSpPr>
        <p:spPr>
          <a:xfrm>
            <a:off x="5578679" y="3675262"/>
            <a:ext cx="1409350" cy="6459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Chef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177556-DB85-D534-81A6-D2F1DA8EF9AE}"/>
              </a:ext>
            </a:extLst>
          </p:cNvPr>
          <p:cNvSpPr/>
          <p:nvPr/>
        </p:nvSpPr>
        <p:spPr>
          <a:xfrm>
            <a:off x="7420761" y="4535133"/>
            <a:ext cx="1409350" cy="6459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59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FA3D01-A218-C9F8-7AB0-26D85E05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20" y="822122"/>
            <a:ext cx="4246073" cy="54881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4C5470-E818-26CF-9A1D-B028B4FAF623}"/>
              </a:ext>
            </a:extLst>
          </p:cNvPr>
          <p:cNvSpPr/>
          <p:nvPr/>
        </p:nvSpPr>
        <p:spPr>
          <a:xfrm>
            <a:off x="5251508" y="822122"/>
            <a:ext cx="4127384" cy="5488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DE0D7-F95B-60C0-9E22-02E9F548C70E}"/>
              </a:ext>
            </a:extLst>
          </p:cNvPr>
          <p:cNvSpPr txBox="1"/>
          <p:nvPr/>
        </p:nvSpPr>
        <p:spPr>
          <a:xfrm>
            <a:off x="6096000" y="988450"/>
            <a:ext cx="2393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빈 </a:t>
            </a:r>
            <a:r>
              <a:rPr lang="ko-KR" altLang="en-US" b="1" dirty="0" err="1">
                <a:solidFill>
                  <a:srgbClr val="FF0000"/>
                </a:solidFill>
              </a:rPr>
              <a:t>들간의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의존관계 설정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1D1CA29-C163-2E24-DA89-0FDD8EA85856}"/>
              </a:ext>
            </a:extLst>
          </p:cNvPr>
          <p:cNvSpPr/>
          <p:nvPr/>
        </p:nvSpPr>
        <p:spPr>
          <a:xfrm>
            <a:off x="5578679" y="1803633"/>
            <a:ext cx="1409350" cy="6459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Hotel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025AA2A-C76F-BE4D-D00F-66D98F8B046A}"/>
              </a:ext>
            </a:extLst>
          </p:cNvPr>
          <p:cNvSpPr/>
          <p:nvPr/>
        </p:nvSpPr>
        <p:spPr>
          <a:xfrm>
            <a:off x="7175383" y="2709644"/>
            <a:ext cx="1900106" cy="6459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Restaurant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C23C1A8-4A22-C6F0-F100-1B4B5DB82BC9}"/>
              </a:ext>
            </a:extLst>
          </p:cNvPr>
          <p:cNvSpPr/>
          <p:nvPr/>
        </p:nvSpPr>
        <p:spPr>
          <a:xfrm>
            <a:off x="5578679" y="3675262"/>
            <a:ext cx="1409350" cy="6459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Chef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177556-DB85-D534-81A6-D2F1DA8EF9AE}"/>
              </a:ext>
            </a:extLst>
          </p:cNvPr>
          <p:cNvSpPr/>
          <p:nvPr/>
        </p:nvSpPr>
        <p:spPr>
          <a:xfrm>
            <a:off x="7420761" y="4535133"/>
            <a:ext cx="1409350" cy="6459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Course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96FD36D-3BA2-CB6C-B5C1-B98CBEB8ED1C}"/>
              </a:ext>
            </a:extLst>
          </p:cNvPr>
          <p:cNvCxnSpPr/>
          <p:nvPr/>
        </p:nvCxnSpPr>
        <p:spPr>
          <a:xfrm flipH="1">
            <a:off x="2676088" y="2374084"/>
            <a:ext cx="109057" cy="838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E1EE61-4FD6-2ED5-61F5-7A872B5D8389}"/>
              </a:ext>
            </a:extLst>
          </p:cNvPr>
          <p:cNvCxnSpPr>
            <a:cxnSpLocks/>
          </p:cNvCxnSpPr>
          <p:nvPr/>
        </p:nvCxnSpPr>
        <p:spPr>
          <a:xfrm flipH="1">
            <a:off x="2063692" y="2374083"/>
            <a:ext cx="1452693" cy="194713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E13B649-309C-B7DC-245A-AC9C8809261E}"/>
              </a:ext>
            </a:extLst>
          </p:cNvPr>
          <p:cNvCxnSpPr>
            <a:cxnSpLocks/>
          </p:cNvCxnSpPr>
          <p:nvPr/>
        </p:nvCxnSpPr>
        <p:spPr>
          <a:xfrm flipH="1">
            <a:off x="2248250" y="3566206"/>
            <a:ext cx="1115735" cy="75500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0CE7C0D-F76A-F732-CA7C-B19B1AA2BD64}"/>
              </a:ext>
            </a:extLst>
          </p:cNvPr>
          <p:cNvCxnSpPr>
            <a:cxnSpLocks/>
          </p:cNvCxnSpPr>
          <p:nvPr/>
        </p:nvCxnSpPr>
        <p:spPr>
          <a:xfrm flipH="1">
            <a:off x="2348917" y="3566206"/>
            <a:ext cx="1620472" cy="19789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CC8495C-F398-EB5E-FE05-C92322E06699}"/>
              </a:ext>
            </a:extLst>
          </p:cNvPr>
          <p:cNvCxnSpPr>
            <a:cxnSpLocks/>
          </p:cNvCxnSpPr>
          <p:nvPr/>
        </p:nvCxnSpPr>
        <p:spPr>
          <a:xfrm>
            <a:off x="6704202" y="2374084"/>
            <a:ext cx="577442" cy="486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D089C73-24A0-9DC7-2AE1-DFC6B170A2B3}"/>
              </a:ext>
            </a:extLst>
          </p:cNvPr>
          <p:cNvCxnSpPr>
            <a:cxnSpLocks/>
          </p:cNvCxnSpPr>
          <p:nvPr/>
        </p:nvCxnSpPr>
        <p:spPr>
          <a:xfrm flipH="1">
            <a:off x="6283354" y="2461285"/>
            <a:ext cx="62763" cy="12139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EDAF594-12B3-A693-ABBA-02890609B5ED}"/>
              </a:ext>
            </a:extLst>
          </p:cNvPr>
          <p:cNvCxnSpPr>
            <a:cxnSpLocks/>
          </p:cNvCxnSpPr>
          <p:nvPr/>
        </p:nvCxnSpPr>
        <p:spPr>
          <a:xfrm flipH="1">
            <a:off x="6871980" y="3347648"/>
            <a:ext cx="947957" cy="44934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3FA5897-4AC7-F58C-A1B8-6E54F17CF7C9}"/>
              </a:ext>
            </a:extLst>
          </p:cNvPr>
          <p:cNvCxnSpPr>
            <a:cxnSpLocks/>
          </p:cNvCxnSpPr>
          <p:nvPr/>
        </p:nvCxnSpPr>
        <p:spPr>
          <a:xfrm flipH="1">
            <a:off x="8125436" y="3355596"/>
            <a:ext cx="168830" cy="11795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21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451" y="544359"/>
            <a:ext cx="8820272" cy="533973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5400" dirty="0"/>
              <a:t>2. </a:t>
            </a:r>
            <a:r>
              <a:rPr lang="ko-KR" altLang="en-US" sz="5400" dirty="0"/>
              <a:t>스프링 빈</a:t>
            </a:r>
          </a:p>
        </p:txBody>
      </p:sp>
    </p:spTree>
    <p:extLst>
      <p:ext uri="{BB962C8B-B14F-4D97-AF65-F5344CB8AC3E}">
        <p14:creationId xmlns:p14="http://schemas.microsoft.com/office/powerpoint/2010/main" val="315685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005346" y="2816617"/>
            <a:ext cx="8489953" cy="361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b="1" dirty="0"/>
              <a:t>스프링 빈 조회하기</a:t>
            </a:r>
            <a:endParaRPr lang="en-US" altLang="ko-KR" sz="2800" b="1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000" b="1" dirty="0" err="1"/>
              <a:t>getBean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빈이름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타입</a:t>
            </a:r>
            <a:r>
              <a:rPr lang="en-US" altLang="ko-KR" sz="2000" b="1" dirty="0"/>
              <a:t>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000" b="1" dirty="0" err="1"/>
              <a:t>getBean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타입</a:t>
            </a:r>
            <a:r>
              <a:rPr lang="en-US" altLang="ko-KR" sz="2000" b="1" dirty="0"/>
              <a:t>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000" b="1" dirty="0"/>
              <a:t>조회대상 스프링 빈이 없으면  아래 예외 발생</a:t>
            </a:r>
            <a:br>
              <a:rPr lang="en-US" altLang="ko-KR" sz="2000" b="1" dirty="0"/>
            </a:br>
            <a:r>
              <a:rPr lang="en-US" altLang="ko-KR" sz="2000" b="1" dirty="0" err="1"/>
              <a:t>NoSuchBeanDefinitionException</a:t>
            </a:r>
            <a:r>
              <a:rPr lang="en-US" altLang="ko-KR" sz="2000" b="1" dirty="0"/>
              <a:t>: No bean named ‘</a:t>
            </a:r>
            <a:r>
              <a:rPr lang="en-US" altLang="ko-KR" sz="2000" b="1" dirty="0" err="1"/>
              <a:t>xxxx</a:t>
            </a:r>
            <a:r>
              <a:rPr lang="en-US" altLang="ko-KR" sz="2000" b="1" dirty="0"/>
              <a:t>’ available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A9607A-14F2-3EA4-8141-96B9FDB4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362" y="1617371"/>
            <a:ext cx="43243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4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971790" y="845204"/>
            <a:ext cx="9273693" cy="4075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b="1" dirty="0"/>
              <a:t>스프링 빈 조회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중복 타입 빈이 있을 경우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err="1"/>
              <a:t>getBean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Course.class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를 했을 경우 </a:t>
            </a:r>
            <a:r>
              <a:rPr lang="en-US" altLang="ko-KR" sz="2000" b="1" dirty="0"/>
              <a:t>Course</a:t>
            </a:r>
            <a:r>
              <a:rPr lang="ko-KR" altLang="en-US" sz="2000" b="1" dirty="0"/>
              <a:t>타입 객체를 생성하여 </a:t>
            </a:r>
            <a:br>
              <a:rPr lang="en-US" altLang="ko-KR" sz="2000" b="1" dirty="0"/>
            </a:br>
            <a:r>
              <a:rPr lang="ko-KR" altLang="en-US" sz="2000" b="1" dirty="0" err="1"/>
              <a:t>리턴하는</a:t>
            </a:r>
            <a:r>
              <a:rPr lang="ko-KR" altLang="en-US" sz="2000" b="1" dirty="0"/>
              <a:t> 빈이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개 이상 등록된 경우 </a:t>
            </a:r>
            <a:r>
              <a:rPr lang="en-US" altLang="ko-KR" sz="2000" b="1" dirty="0" err="1"/>
              <a:t>NoUniqueBeanDefinitionException</a:t>
            </a:r>
            <a:br>
              <a:rPr lang="en-US" altLang="ko-KR" sz="2000" b="1" dirty="0"/>
            </a:br>
            <a:r>
              <a:rPr lang="ko-KR" altLang="en-US" sz="2000" b="1" dirty="0"/>
              <a:t>이 발생한다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/>
              <a:t>따라서 중복 타입 빈이 있을 경우 반드시 빈의 이름을 명시하여 조회해야 한다</a:t>
            </a:r>
            <a:r>
              <a:rPr lang="en-US" altLang="ko-KR" sz="2000" b="1" dirty="0"/>
              <a:t>.</a:t>
            </a:r>
            <a:br>
              <a:rPr lang="en-US" altLang="ko-KR" sz="2000" b="1" dirty="0"/>
            </a:br>
            <a:r>
              <a:rPr lang="en-US" altLang="ko-KR" sz="2000" b="1" dirty="0"/>
              <a:t>Ex )  </a:t>
            </a:r>
            <a:r>
              <a:rPr lang="en-US" altLang="ko-KR" sz="2000" b="1" dirty="0" err="1"/>
              <a:t>getBean</a:t>
            </a:r>
            <a:r>
              <a:rPr lang="en-US" altLang="ko-KR" sz="2000" b="1" dirty="0"/>
              <a:t>(“</a:t>
            </a:r>
            <a:r>
              <a:rPr lang="en-US" altLang="ko-KR" sz="2000" b="1" dirty="0" err="1"/>
              <a:t>frenchCourse</a:t>
            </a:r>
            <a:r>
              <a:rPr lang="en-US" altLang="ko-KR" sz="2000" b="1" dirty="0"/>
              <a:t>”, </a:t>
            </a:r>
            <a:r>
              <a:rPr lang="en-US" altLang="ko-KR" sz="2000" b="1" dirty="0" err="1"/>
              <a:t>Course.class</a:t>
            </a:r>
            <a:r>
              <a:rPr lang="en-US" altLang="ko-KR" sz="2000" b="1" dirty="0"/>
              <a:t>);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70987407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1960</TotalTime>
  <Words>256</Words>
  <Application>Microsoft Office PowerPoint</Application>
  <PresentationFormat>와이드스크린</PresentationFormat>
  <Paragraphs>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패싯</vt:lpstr>
      <vt:lpstr>Spring framework  - spring CORE</vt:lpstr>
      <vt:lpstr>1. 스프링 컨테이너</vt:lpstr>
      <vt:lpstr>PowerPoint 프레젠테이션</vt:lpstr>
      <vt:lpstr>PowerPoint 프레젠테이션</vt:lpstr>
      <vt:lpstr>PowerPoint 프레젠테이션</vt:lpstr>
      <vt:lpstr>PowerPoint 프레젠테이션</vt:lpstr>
      <vt:lpstr>2. 스프링 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2017 install for C/C++</dc:title>
  <dc:creator>상근 김</dc:creator>
  <cp:lastModifiedBy>HongSoongu</cp:lastModifiedBy>
  <cp:revision>70</cp:revision>
  <dcterms:created xsi:type="dcterms:W3CDTF">2018-10-20T06:14:34Z</dcterms:created>
  <dcterms:modified xsi:type="dcterms:W3CDTF">2022-07-03T18:09:01Z</dcterms:modified>
</cp:coreProperties>
</file>