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65" r:id="rId12"/>
    <p:sldId id="271" r:id="rId13"/>
    <p:sldId id="272" r:id="rId14"/>
    <p:sldId id="273" r:id="rId15"/>
    <p:sldId id="275" r:id="rId16"/>
    <p:sldId id="274" r:id="rId17"/>
    <p:sldId id="276" r:id="rId18"/>
    <p:sldId id="267" r:id="rId19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4694"/>
  </p:normalViewPr>
  <p:slideViewPr>
    <p:cSldViewPr snapToGrid="0">
      <p:cViewPr varScale="1">
        <p:scale>
          <a:sx n="135" d="100"/>
          <a:sy n="13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R2 train</c:v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Lit>
              <c:ptCount val="8"/>
              <c:pt idx="0">
                <c:v>BL1</c:v>
              </c:pt>
              <c:pt idx="1">
                <c:v>SR1</c:v>
              </c:pt>
              <c:pt idx="2">
                <c:v>BL2</c:v>
              </c:pt>
              <c:pt idx="3">
                <c:v>SR2</c:v>
              </c:pt>
              <c:pt idx="4">
                <c:v>BL3</c:v>
              </c:pt>
              <c:pt idx="5">
                <c:v>SR3</c:v>
              </c:pt>
              <c:pt idx="6">
                <c:v>BL4</c:v>
              </c:pt>
              <c:pt idx="7">
                <c:v>SR4</c:v>
              </c:pt>
            </c:strLit>
          </c:cat>
          <c:val>
            <c:numLit>
              <c:formatCode>General</c:formatCode>
              <c:ptCount val="8"/>
              <c:pt idx="0">
                <c:v>0.56299999999999994</c:v>
              </c:pt>
              <c:pt idx="1">
                <c:v>0.56299999999999994</c:v>
              </c:pt>
              <c:pt idx="2">
                <c:v>0.32900000000000001</c:v>
              </c:pt>
              <c:pt idx="3">
                <c:v>0.56899999999999995</c:v>
              </c:pt>
              <c:pt idx="4">
                <c:v>0.73699999999999999</c:v>
              </c:pt>
              <c:pt idx="5">
                <c:v>0.79100000000000004</c:v>
              </c:pt>
              <c:pt idx="6">
                <c:v>0.82</c:v>
              </c:pt>
              <c:pt idx="7">
                <c:v>0.85599999999999998</c:v>
              </c:pt>
            </c:numLit>
          </c:val>
          <c:extLst>
            <c:ext xmlns:c16="http://schemas.microsoft.com/office/drawing/2014/chart" uri="{C3380CC4-5D6E-409C-BE32-E72D297353CC}">
              <c16:uniqueId val="{00000000-0061-5D4C-BA1C-B229F2B48415}"/>
            </c:ext>
          </c:extLst>
        </c:ser>
        <c:ser>
          <c:idx val="1"/>
          <c:order val="1"/>
          <c:tx>
            <c:v>R2 test</c:v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Lit>
              <c:ptCount val="8"/>
              <c:pt idx="0">
                <c:v>BL1</c:v>
              </c:pt>
              <c:pt idx="1">
                <c:v>SR1</c:v>
              </c:pt>
              <c:pt idx="2">
                <c:v>BL2</c:v>
              </c:pt>
              <c:pt idx="3">
                <c:v>SR2</c:v>
              </c:pt>
              <c:pt idx="4">
                <c:v>BL3</c:v>
              </c:pt>
              <c:pt idx="5">
                <c:v>SR3</c:v>
              </c:pt>
              <c:pt idx="6">
                <c:v>BL4</c:v>
              </c:pt>
              <c:pt idx="7">
                <c:v>SR4</c:v>
              </c:pt>
            </c:strLit>
          </c:cat>
          <c:val>
            <c:numLit>
              <c:formatCode>General</c:formatCode>
              <c:ptCount val="8"/>
              <c:pt idx="0">
                <c:v>0.59</c:v>
              </c:pt>
              <c:pt idx="1">
                <c:v>0.59</c:v>
              </c:pt>
              <c:pt idx="2">
                <c:v>0.35799999999999998</c:v>
              </c:pt>
              <c:pt idx="3">
                <c:v>0.60299999999999998</c:v>
              </c:pt>
              <c:pt idx="4">
                <c:v>0.77600000000000002</c:v>
              </c:pt>
              <c:pt idx="5">
                <c:v>0.83299999999999996</c:v>
              </c:pt>
              <c:pt idx="6">
                <c:v>0.84299999999999997</c:v>
              </c:pt>
              <c:pt idx="7">
                <c:v>0.879</c:v>
              </c:pt>
            </c:numLit>
          </c:val>
          <c:extLst>
            <c:ext xmlns:c16="http://schemas.microsoft.com/office/drawing/2014/chart" uri="{C3380CC4-5D6E-409C-BE32-E72D297353CC}">
              <c16:uniqueId val="{00000001-0061-5D4C-BA1C-B229F2B48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671"/>
        <c:axId val="854167679"/>
      </c:barChart>
      <c:valAx>
        <c:axId val="854167679"/>
        <c:scaling>
          <c:orientation val="minMax"/>
        </c:scaling>
        <c:delete val="0"/>
        <c:axPos val="b"/>
        <c:majorGridlines>
          <c:spPr>
            <a:ln w="12701" cap="flat">
              <a:solidFill>
                <a:srgbClr val="B3B3B3"/>
              </a:solidFill>
              <a:prstDash val="solid"/>
              <a:round/>
            </a:ln>
          </c:spPr>
        </c:majorGridlines>
        <c:numFmt formatCode="[$-1000809]General" sourceLinked="0"/>
        <c:majorTickMark val="none"/>
        <c:minorTickMark val="none"/>
        <c:tickLblPos val="nextTo"/>
        <c:spPr>
          <a:noFill/>
          <a:ln w="12701" cap="flat">
            <a:solidFill>
              <a:srgbClr val="B3B3B3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000" b="0" i="0" u="none" strike="noStrike" kern="1200" baseline="0">
                <a:solidFill>
                  <a:srgbClr val="000000"/>
                </a:solidFill>
                <a:latin typeface="Aptos"/>
              </a:defRPr>
            </a:pPr>
            <a:endParaRPr lang="es-ES"/>
          </a:p>
        </c:txPr>
        <c:crossAx val="1516671"/>
        <c:crossesAt val="0"/>
        <c:crossBetween val="between"/>
      </c:valAx>
      <c:catAx>
        <c:axId val="151667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2701" cap="flat">
            <a:solidFill>
              <a:srgbClr val="B3B3B3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000" b="0" i="0" u="none" strike="noStrike" kern="1200" baseline="0">
                <a:solidFill>
                  <a:srgbClr val="000000"/>
                </a:solidFill>
                <a:latin typeface="Aptos"/>
              </a:defRPr>
            </a:pPr>
            <a:endParaRPr lang="es-ES"/>
          </a:p>
        </c:txPr>
        <c:crossAx val="854167679"/>
        <c:crossesAt val="0"/>
        <c:auto val="1"/>
        <c:lblAlgn val="ctr"/>
        <c:lblOffset val="100"/>
        <c:noMultiLvlLbl val="0"/>
      </c:catAx>
      <c:spPr>
        <a:noFill/>
        <a:ln w="9528">
          <a:solidFill>
            <a:srgbClr val="B3B3B3"/>
          </a:solidFill>
          <a:prstDash val="solid"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2000" b="0" i="0" u="none" strike="noStrike" kern="1200" baseline="0">
              <a:solidFill>
                <a:srgbClr val="000000"/>
              </a:solidFill>
              <a:latin typeface="Apto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1000" b="0" i="0" u="none" strike="noStrike" kern="1200" baseline="0">
          <a:solidFill>
            <a:srgbClr val="000000"/>
          </a:solidFill>
          <a:latin typeface="Aptos"/>
        </a:defRPr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5CBF364-4331-1305-1CCD-E3FE5C149CC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EC548F-3FAE-0A3A-FC26-28D9AFB8091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6BD19-3736-90FB-99D7-C861B07CCBC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A23A95-DC5B-82F7-4EB6-F535734D91A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807165-B89E-064A-AA32-AAC64E503E41}" type="slidenum">
              <a:t>‹Nº›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8652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3D41C62-D671-3C2A-CAE4-AB222E7E7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998" y="899998"/>
            <a:ext cx="6119996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5CEC686-C008-DA4F-EE08-98F6065086C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19998" y="4679999"/>
            <a:ext cx="6119996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cs-CZ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BE1A9FE-0029-2838-E1E5-1831550CE5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374C5-D5EC-BB9B-C5CD-56B8E04C94E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1ECAFE-3C61-855A-2F06-C6E8D59897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19AE0-C3BC-7B08-D8B4-7410BFC53C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3866FCB-03DE-934C-AA6F-F77FE4B70702}" type="slidenum"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222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cs-CZ" sz="20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5979933D-1187-72E6-865B-760ED9E361B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6FF2C6-F3FB-8F4D-AC7E-D1AB4C50C68C}" type="slidenum">
              <a:t>1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763D5EE1-5D61-76C5-BA6F-0F72FE419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33A3D2E6-0915-20A9-DEF4-47E0E0CE63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13E56123-B139-18E6-7EEF-D47E5F84A0C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CEEC5C-E8A6-EC4D-B963-408C2F4D0986}" type="slidenum">
              <a:t>11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C8928CB2-C954-F577-24B6-77677C5BE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74F4A78F-2AAB-043B-AFA8-8DC5754E21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F256BF7A-AB35-837D-4839-B035BAAC7C3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4FB4C5-97E0-494A-8A4C-1DF6D61DFE71}" type="slidenum">
              <a:t>13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2ED3956D-3327-DEA9-EF27-D66998D08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A3274D23-07F2-0D5E-4CB2-A38E9E677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37DF38C6-EA8C-963A-5922-35014CA4856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DE4A24-8B7D-DC42-A86B-EDC89DD05663}" type="slidenum">
              <a:t>18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35E5FCB9-7885-B454-0256-86D6A20E9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8B2F68CB-B9E4-2ABB-EAB8-1ABC1576AE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9155F517-8630-303F-7E4C-99BD02BCC01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D6655E-AFD2-8B4C-A3E8-F82B6DFBCF99}" type="slidenum">
              <a:t>2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23EB6ACD-BFA3-793F-958A-9019A889E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79869BD7-7C12-AF55-371B-0113727F2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85A1F7F9-0EA8-1B61-C851-496B47A891D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E22EF5-4ED5-D84C-AA44-42AE31085F37}" type="slidenum">
              <a:t>3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DFD89F5C-8D97-10C5-FFA1-CA424E01C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F46202E4-0BFD-3272-2FDE-D8C5C8C2EE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8E92115C-71B6-4A37-EF8B-D2E6A424991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9A1DC9-1C04-3043-AB5F-2B3B4D5F49E0}" type="slidenum">
              <a:t>4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D997C9AE-657A-564A-01C9-DD861E1C4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AC426926-1FEF-38BE-0825-44DAF31A3C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C1A941B9-40F0-CD3C-1744-975D2AD0CA2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79A60D-3651-B84F-9BCB-AAB4179CA803}" type="slidenum">
              <a:t>5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801ECEB7-9750-D487-0634-47617112B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DD9AD177-B06C-11BF-7FEF-8DC0101EA0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CA36B7E2-CA04-9243-3987-152C1BE54F5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61BA8-3C21-CF42-B1EA-B5701544012B}" type="slidenum">
              <a:t>6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C8D41406-B603-253F-B1F6-FA678D23A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F202A98B-E028-6F3F-1510-D0570E2B24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FD086685-9942-B55D-E6A3-E1C611C26B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5BF156-A553-F34E-8B9D-B92F8DAD05D0}" type="slidenum">
              <a:t>7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EDD5DBE5-D653-8E26-ED53-C867E968B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9D6F1CD9-62F0-7CF1-23F9-6A69AE0E5E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D16D0BD0-C45D-7F47-8EF2-067D85BA876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81AC37-0DF0-184C-BBD8-47C6A116E1E9}" type="slidenum">
              <a:t>8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24E81654-25B7-7CC7-F90F-068E844C5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ECB4B717-394A-FC48-D8B6-A1EE06528B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C58A2B25-8E99-68EB-4D73-BE1E10CDB41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0E4831-DB8B-6F49-97B6-85E6C02324D3}" type="slidenum">
              <a:t>9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679C966C-CA2F-DCEF-B511-46716995C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34003B8D-815D-7A4C-B827-1B1636C377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FF832-8E1F-DB4C-C4A5-A920032F1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3AA42-7CA0-A022-0244-0D822074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ED57F-478B-7C45-E70A-0A480B1B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21129-9B89-C48C-F431-6D856241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597AF-C12C-4D91-7333-F656970B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775818-8B7F-AF45-B4B8-10E8005DFB6A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6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4087-99FA-187A-0E63-10868871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F11713-616D-1774-AD80-5CF99CB9D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887B64-D78C-A5B9-329D-D9B26F7E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FA66F-09A7-5224-FF6B-8D663CB7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B502E-DCC6-5C48-0854-00A0155D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7F1539-9F6A-204F-AD69-B245080679B7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F0FADE-CB4A-B5B3-7C1B-6810601E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61D0A1-C63E-783A-E89D-1A680B2F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04A5D-5527-A91B-2750-6436B527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66BFD-F245-96C3-5B94-CE297571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48BF3-623A-4B89-86DC-8EE1F70C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4D3EA2-1D2E-9648-A401-E424287C86CD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8714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21D5A3-E9B2-776B-AD2E-490468215A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</p:spPr>
        <p:txBody>
          <a:bodyPr>
            <a:noAutofit/>
          </a:bodyPr>
          <a:lstStyle>
            <a:lvl1pPr>
              <a:defRPr lang="en-GB" sz="4400" spc="-1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1F4304-D2C9-3238-6B25-3EBD975C657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326602"/>
            <a:ext cx="9071643" cy="3288237"/>
          </a:xfrm>
        </p:spPr>
        <p:txBody>
          <a:bodyPr anchor="ctr" anchorCtr="1">
            <a:noAutofit/>
          </a:bodyPr>
          <a:lstStyle>
            <a:lvl1pPr algn="ctr">
              <a:defRPr lang="en-GB" sz="3200" spc="-1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endParaRPr lang="en-GB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ADAB082-127E-ED5C-CFAF-0A414483DE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Footer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4A480B0-A79B-1904-B427-58AEF60E09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F52BD1-24F4-6144-8316-549CC9622CD0}" type="slidenum">
              <a:t>‹Nº›</a:t>
            </a:fld>
            <a:endParaRPr lang="cs-CZ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D2754A5-4D52-4DB2-A94C-390B2F9329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32601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E1FD1-B181-6D86-8FBC-6A40FE44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79505-D5A3-C927-4272-C2D982B3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3099-0FB3-10A8-8194-B8457464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01ADD-8AF6-07E5-2EDC-78A08896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7FE58-88BF-5F39-324A-3A586D2A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E37B5C-6F1A-4148-A411-62D24CA84F1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741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0C07F-A608-3A7E-1A4C-C728CEB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AC18D-BD8C-0EC5-76B9-0FBC9C26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2D2F8-DA71-9EB1-DE6F-7AF8BFE5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75E54-8AA3-3760-B138-AEDD44E4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4B7F0-F433-D541-7B0B-30543B50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EDFFC8-4A79-EF41-BE07-5842DC89956F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46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EC8FC-6196-7613-FF98-C2EF47C0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ABDD5-FF08-054D-B3A3-5804D4E0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DB9D81-C9BA-BBB9-F556-4F2EB7914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F07216-D384-2306-A4F9-E501DF8B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75417F-5B1D-C356-3CB4-68BAB7EF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209599-E229-187A-44FB-25B87D3A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5131D-F75A-5440-8CCA-8679C0C89C54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957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203CE-02D9-C2B4-D020-D96284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C5D42-5834-6464-74E1-038C0907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909D4-FBCC-EFA4-4290-8470CBE9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4B9D27-4F3C-3244-C697-B1648B384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E8A0C-B3B4-0668-BC3E-F049964C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81A997-535A-EEF1-0164-0737681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5E1E7D-BEF8-9A11-3CB7-53335F53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4AA287-68D5-5B00-CDD9-EA5BBBEC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1F65A2-2A3B-C84E-B7B5-238613C6AD4B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1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B11EC-837B-B7C3-6AF4-47670060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3031D1-DAB8-8999-2B0F-D27ED299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3C0809-016F-6B1A-557C-4B93E88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0C097-10E4-B731-AE07-0125FD1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4A5721-8165-F142-B5E7-DE62C461E868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4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261D4C-9344-3F41-221A-654BEE83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3463D2-E706-6FFE-7313-9DBE7DBD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A1A053-7741-18D8-5DEB-6E7BD558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988283-C68F-CC41-BBF7-A0BCD856FE34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60761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7B62-1C0E-05E4-A350-D0E27388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A99C7-238D-E2C5-31F9-BB46FB9F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0568B4-1C7E-74B6-773B-6DD0592A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B15E62-7D3A-AC17-55A0-739FE91E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9D8CA-1687-4131-DE65-FFE20E55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6DA78-F455-2329-70B7-4D305C0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D70F72-AC79-DD45-AE74-DB17424A4996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84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878B-9785-B50C-1D07-C5F3294B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00FBE1-7219-E9B5-5FB5-CAAF9F1C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FC7477-772A-593B-0FEB-3739A96D9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FC81E-52F3-D5C7-F74C-2CE270D3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9C9E0-3065-0142-1B6C-0874A7F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ED2B2A-A104-3DC9-567B-3639EC97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99D9F7-AC85-3945-93E0-BC534093C9F9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9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3945E1-7867-F00E-6C4A-98788F8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9441B-4A1A-CBA7-1733-FE87009C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65251-C9F6-20F1-7CE0-9A3A1054D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/>
            <a:endParaRPr lang="cs-C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464CF-4339-8BAF-5A82-793FC219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/>
            <a:endParaRPr lang="cs-C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11EBF-5ED8-7777-4636-191D267E3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/>
            <a:fld id="{C0928497-9B8D-A341-8E80-E8F19ECEAD48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934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E2B25CAA-2E40-E7DB-DD1E-177C7BCFD675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57CA4B-2B79-D942-A1E4-74FA89EAA5B4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1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1010539-A7D9-1222-2FD0-7E611A18CA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92493" y="215899"/>
            <a:ext cx="8101012" cy="1223963"/>
          </a:xfrm>
        </p:spPr>
        <p:txBody>
          <a:bodyPr>
            <a:spAutoFit/>
          </a:bodyPr>
          <a:lstStyle/>
          <a:p>
            <a:pPr lvl="0"/>
            <a:r>
              <a:rPr lang="cs-CZ" dirty="0" err="1"/>
              <a:t>Estimation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total</a:t>
            </a:r>
            <a:r>
              <a:rPr lang="cs-CZ" dirty="0"/>
              <a:t> body fat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symbolic</a:t>
            </a:r>
            <a:r>
              <a:rPr lang="cs-CZ" dirty="0"/>
              <a:t> </a:t>
            </a:r>
            <a:r>
              <a:rPr lang="cs-CZ" dirty="0" err="1"/>
              <a:t>regression</a:t>
            </a:r>
            <a:r>
              <a:rPr lang="cs-CZ" dirty="0"/>
              <a:t> and </a:t>
            </a:r>
            <a:r>
              <a:rPr lang="cs-CZ" dirty="0" err="1"/>
              <a:t>evolutionary</a:t>
            </a:r>
            <a:r>
              <a:rPr lang="cs-CZ" dirty="0"/>
              <a:t> </a:t>
            </a:r>
            <a:r>
              <a:rPr lang="cs-CZ" dirty="0" err="1"/>
              <a:t>algorithms</a:t>
            </a:r>
            <a:r>
              <a:rPr lang="cs-CZ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D63826-FF42-0C60-48F5-8ED5C4A8AF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9763" y="1738272"/>
            <a:ext cx="5181118" cy="25999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1">
            <a:extLst>
              <a:ext uri="{FF2B5EF4-FFF2-40B4-BE49-F238E27FC236}">
                <a16:creationId xmlns:a16="http://schemas.microsoft.com/office/drawing/2014/main" id="{D5AF3E05-BB4C-AC6F-9AC9-9E61C472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40" y="807744"/>
            <a:ext cx="7802639" cy="43736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AA04E4D0-567E-C0C4-B168-F319421CB2EB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BD87AF-8F33-1E4E-83E3-D126E4CA7AD3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11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D586F8E-804C-7603-D9DF-896DF38445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Preliminary Results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C1A98087-A830-3BBE-7CE7-1EC9CFAC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23" y="975417"/>
            <a:ext cx="7977957" cy="4366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3">
            <a:extLst>
              <a:ext uri="{FF2B5EF4-FFF2-40B4-BE49-F238E27FC236}">
                <a16:creationId xmlns:a16="http://schemas.microsoft.com/office/drawing/2014/main" id="{673D379B-758E-8E51-90EC-9D2B2BF0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0" y="783887"/>
            <a:ext cx="7802639" cy="43736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2DB5529-5AA6-27C9-927F-819E89EC11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241" y="378036"/>
            <a:ext cx="9020340" cy="1131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/>
            <a:r>
              <a:rPr lang="en-US" sz="5400" dirty="0"/>
              <a:t>Results</a:t>
            </a:r>
          </a:p>
        </p:txBody>
      </p:sp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24A55FCF-74D4-4B96-B091-E88F9F473B72}"/>
              </a:ext>
            </a:extLst>
          </p:cNvPr>
          <p:cNvSpPr txBox="1"/>
          <p:nvPr/>
        </p:nvSpPr>
        <p:spPr>
          <a:xfrm>
            <a:off x="528241" y="1589673"/>
            <a:ext cx="9020343" cy="456967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R="0"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</a:rPr>
              <a:t>Where are we?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9428" y="1530240"/>
            <a:ext cx="2721768" cy="15122"/>
          </a:xfrm>
          <a:custGeom>
            <a:avLst/>
            <a:gdLst>
              <a:gd name="connsiteX0" fmla="*/ 0 w 2721768"/>
              <a:gd name="connsiteY0" fmla="*/ 0 h 15122"/>
              <a:gd name="connsiteX1" fmla="*/ 653224 w 2721768"/>
              <a:gd name="connsiteY1" fmla="*/ 0 h 15122"/>
              <a:gd name="connsiteX2" fmla="*/ 1279231 w 2721768"/>
              <a:gd name="connsiteY2" fmla="*/ 0 h 15122"/>
              <a:gd name="connsiteX3" fmla="*/ 1905238 w 2721768"/>
              <a:gd name="connsiteY3" fmla="*/ 0 h 15122"/>
              <a:gd name="connsiteX4" fmla="*/ 2721768 w 2721768"/>
              <a:gd name="connsiteY4" fmla="*/ 0 h 15122"/>
              <a:gd name="connsiteX5" fmla="*/ 2721768 w 2721768"/>
              <a:gd name="connsiteY5" fmla="*/ 15122 h 15122"/>
              <a:gd name="connsiteX6" fmla="*/ 1986891 w 2721768"/>
              <a:gd name="connsiteY6" fmla="*/ 15122 h 15122"/>
              <a:gd name="connsiteX7" fmla="*/ 1333666 w 2721768"/>
              <a:gd name="connsiteY7" fmla="*/ 15122 h 15122"/>
              <a:gd name="connsiteX8" fmla="*/ 707660 w 2721768"/>
              <a:gd name="connsiteY8" fmla="*/ 15122 h 15122"/>
              <a:gd name="connsiteX9" fmla="*/ 0 w 2721768"/>
              <a:gd name="connsiteY9" fmla="*/ 15122 h 15122"/>
              <a:gd name="connsiteX10" fmla="*/ 0 w 2721768"/>
              <a:gd name="connsiteY10" fmla="*/ 0 h 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1768" h="15122" fill="none" extrusionOk="0">
                <a:moveTo>
                  <a:pt x="0" y="0"/>
                </a:moveTo>
                <a:cubicBezTo>
                  <a:pt x="266971" y="407"/>
                  <a:pt x="506978" y="11817"/>
                  <a:pt x="653224" y="0"/>
                </a:cubicBezTo>
                <a:cubicBezTo>
                  <a:pt x="799470" y="-11817"/>
                  <a:pt x="1100140" y="28629"/>
                  <a:pt x="1279231" y="0"/>
                </a:cubicBezTo>
                <a:cubicBezTo>
                  <a:pt x="1458322" y="-28629"/>
                  <a:pt x="1763188" y="-8099"/>
                  <a:pt x="1905238" y="0"/>
                </a:cubicBezTo>
                <a:cubicBezTo>
                  <a:pt x="2047288" y="8099"/>
                  <a:pt x="2363682" y="-16825"/>
                  <a:pt x="2721768" y="0"/>
                </a:cubicBezTo>
                <a:cubicBezTo>
                  <a:pt x="2721251" y="3164"/>
                  <a:pt x="2721700" y="8792"/>
                  <a:pt x="2721768" y="15122"/>
                </a:cubicBezTo>
                <a:cubicBezTo>
                  <a:pt x="2569227" y="49783"/>
                  <a:pt x="2304346" y="45513"/>
                  <a:pt x="1986891" y="15122"/>
                </a:cubicBezTo>
                <a:cubicBezTo>
                  <a:pt x="1669436" y="-15269"/>
                  <a:pt x="1534361" y="-15077"/>
                  <a:pt x="1333666" y="15122"/>
                </a:cubicBezTo>
                <a:cubicBezTo>
                  <a:pt x="1132972" y="45321"/>
                  <a:pt x="918427" y="-2329"/>
                  <a:pt x="707660" y="15122"/>
                </a:cubicBezTo>
                <a:cubicBezTo>
                  <a:pt x="496893" y="32573"/>
                  <a:pt x="289303" y="-9046"/>
                  <a:pt x="0" y="15122"/>
                </a:cubicBezTo>
                <a:cubicBezTo>
                  <a:pt x="-472" y="8683"/>
                  <a:pt x="370" y="6497"/>
                  <a:pt x="0" y="0"/>
                </a:cubicBezTo>
                <a:close/>
              </a:path>
              <a:path w="2721768" h="15122" stroke="0" extrusionOk="0">
                <a:moveTo>
                  <a:pt x="0" y="0"/>
                </a:moveTo>
                <a:cubicBezTo>
                  <a:pt x="251884" y="-20342"/>
                  <a:pt x="362393" y="-25308"/>
                  <a:pt x="626007" y="0"/>
                </a:cubicBezTo>
                <a:cubicBezTo>
                  <a:pt x="889621" y="25308"/>
                  <a:pt x="1152773" y="24670"/>
                  <a:pt x="1360884" y="0"/>
                </a:cubicBezTo>
                <a:cubicBezTo>
                  <a:pt x="1568995" y="-24670"/>
                  <a:pt x="1678304" y="14785"/>
                  <a:pt x="1959673" y="0"/>
                </a:cubicBezTo>
                <a:cubicBezTo>
                  <a:pt x="2241042" y="-14785"/>
                  <a:pt x="2354531" y="6651"/>
                  <a:pt x="2721768" y="0"/>
                </a:cubicBezTo>
                <a:cubicBezTo>
                  <a:pt x="2721743" y="5353"/>
                  <a:pt x="2722347" y="10558"/>
                  <a:pt x="2721768" y="15122"/>
                </a:cubicBezTo>
                <a:cubicBezTo>
                  <a:pt x="2420578" y="27530"/>
                  <a:pt x="2355846" y="27537"/>
                  <a:pt x="2068544" y="15122"/>
                </a:cubicBezTo>
                <a:cubicBezTo>
                  <a:pt x="1781242" y="2707"/>
                  <a:pt x="1511628" y="-16070"/>
                  <a:pt x="1333666" y="15122"/>
                </a:cubicBezTo>
                <a:cubicBezTo>
                  <a:pt x="1155704" y="46314"/>
                  <a:pt x="965253" y="31280"/>
                  <a:pt x="680442" y="15122"/>
                </a:cubicBezTo>
                <a:cubicBezTo>
                  <a:pt x="395631" y="-1036"/>
                  <a:pt x="187935" y="35575"/>
                  <a:pt x="0" y="15122"/>
                </a:cubicBezTo>
                <a:cubicBezTo>
                  <a:pt x="-561" y="9089"/>
                  <a:pt x="683" y="70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00302B-38C8-F4F2-F9B0-8297ADC5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16" y="2308988"/>
            <a:ext cx="4642128" cy="2733575"/>
          </a:xfrm>
          <a:prstGeom prst="rect">
            <a:avLst/>
          </a:prstGeom>
        </p:spPr>
      </p:pic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2E78CC1F-AE36-08B6-E196-722418F82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54302"/>
              </p:ext>
            </p:extLst>
          </p:nvPr>
        </p:nvGraphicFramePr>
        <p:xfrm>
          <a:off x="5171360" y="2357819"/>
          <a:ext cx="4642128" cy="263591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effectLst/>
                <a:tableStyleId>{5C22544A-7EE6-4342-B048-85BDC9FD1C3A}</a:tableStyleId>
              </a:tblPr>
              <a:tblGrid>
                <a:gridCol w="2010973">
                  <a:extLst>
                    <a:ext uri="{9D8B030D-6E8A-4147-A177-3AD203B41FA5}">
                      <a16:colId xmlns:a16="http://schemas.microsoft.com/office/drawing/2014/main" val="2843072058"/>
                    </a:ext>
                  </a:extLst>
                </a:gridCol>
                <a:gridCol w="1346300">
                  <a:extLst>
                    <a:ext uri="{9D8B030D-6E8A-4147-A177-3AD203B41FA5}">
                      <a16:colId xmlns:a16="http://schemas.microsoft.com/office/drawing/2014/main" val="1026825089"/>
                    </a:ext>
                  </a:extLst>
                </a:gridCol>
                <a:gridCol w="1284855">
                  <a:extLst>
                    <a:ext uri="{9D8B030D-6E8A-4147-A177-3AD203B41FA5}">
                      <a16:colId xmlns:a16="http://schemas.microsoft.com/office/drawing/2014/main" val="1988633819"/>
                    </a:ext>
                  </a:extLst>
                </a:gridCol>
              </a:tblGrid>
              <a:tr h="527183">
                <a:tc>
                  <a:txBody>
                    <a:bodyPr/>
                    <a:lstStyle/>
                    <a:p>
                      <a:pPr lvl="0"/>
                      <a:r>
                        <a:rPr lang="es-ES" sz="1700" b="0" cap="none" spc="0">
                          <a:solidFill>
                            <a:schemeClr val="bg1"/>
                          </a:solidFill>
                        </a:rPr>
                        <a:t>Configuration</a:t>
                      </a:r>
                    </a:p>
                  </a:txBody>
                  <a:tcPr marL="144790" marR="111377" marT="111377" marB="11137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b="0" cap="none" spc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 marL="144790" marR="111377" marT="111377" marB="1113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b="0" cap="none" spc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144790" marR="111377" marT="111377" marB="1113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08390"/>
                  </a:ext>
                </a:extLst>
              </a:tr>
              <a:tr h="527183">
                <a:tc>
                  <a:txBody>
                    <a:bodyPr/>
                    <a:lstStyle/>
                    <a:p>
                      <a:pPr lvl="0"/>
                      <a:r>
                        <a:rPr lang="cs-CZ" sz="1700" cap="none" spc="0">
                          <a:solidFill>
                            <a:schemeClr val="tx1"/>
                          </a:solidFill>
                        </a:rPr>
                        <a:t>CFG-GD-D4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790" marR="111377" marT="111377" marB="11137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144790" marR="111377" marT="111377" marB="11137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144790" marR="111377" marT="111377" marB="11137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67682"/>
                  </a:ext>
                </a:extLst>
              </a:tr>
              <a:tr h="527183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cs-CZ" sz="1700" cap="none" spc="0" dirty="0">
                          <a:solidFill>
                            <a:schemeClr val="tx1"/>
                          </a:solidFill>
                        </a:rPr>
                        <a:t>CFG-GD-D17</a:t>
                      </a:r>
                      <a:endParaRPr lang="es-E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4790" marR="111377" marT="111377" marB="11137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 marL="144790" marR="111377" marT="111377" marB="11137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 marL="144790" marR="111377" marT="111377" marB="11137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9502"/>
                  </a:ext>
                </a:extLst>
              </a:tr>
              <a:tr h="527183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cs-CZ" sz="1700" cap="none" spc="0">
                          <a:solidFill>
                            <a:schemeClr val="tx1"/>
                          </a:solidFill>
                        </a:rPr>
                        <a:t>CFG-GP-D4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790" marR="111377" marT="111377" marB="11137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 marL="144790" marR="111377" marT="111377" marB="11137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 marL="144790" marR="111377" marT="111377" marB="11137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91107"/>
                  </a:ext>
                </a:extLst>
              </a:tr>
              <a:tr h="527183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cs-CZ" sz="1700" cap="none" spc="0">
                          <a:solidFill>
                            <a:schemeClr val="tx1"/>
                          </a:solidFill>
                        </a:rPr>
                        <a:t>CFG-GP-D17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790" marR="111377" marT="111377" marB="11137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>
                          <a:solidFill>
                            <a:schemeClr val="tx1"/>
                          </a:solidFill>
                        </a:rPr>
                        <a:t>0.80</a:t>
                      </a:r>
                    </a:p>
                  </a:txBody>
                  <a:tcPr marL="144790" marR="111377" marT="111377" marB="11137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700" cap="none" spc="0" dirty="0">
                          <a:solidFill>
                            <a:schemeClr val="tx1"/>
                          </a:solidFill>
                        </a:rPr>
                        <a:t>0.80</a:t>
                      </a:r>
                    </a:p>
                  </a:txBody>
                  <a:tcPr marL="144790" marR="111377" marT="111377" marB="11137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07556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50ECD7A-0329-FF6B-32D5-8C774806D9A3}"/>
              </a:ext>
            </a:extLst>
          </p:cNvPr>
          <p:cNvCxnSpPr>
            <a:cxnSpLocks/>
          </p:cNvCxnSpPr>
          <p:nvPr/>
        </p:nvCxnSpPr>
        <p:spPr>
          <a:xfrm>
            <a:off x="4023360" y="2357819"/>
            <a:ext cx="0" cy="206521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E1BBD-0717-5ACB-F0FF-020FD651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Result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2478A-7A9E-FACE-0B42-8DC4AF32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03" y="1519681"/>
            <a:ext cx="9131677" cy="3597912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CFG Depth 17, </a:t>
            </a:r>
            <a:r>
              <a:rPr lang="es-ES" dirty="0" err="1"/>
              <a:t>Grammar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división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0.98+RIAGENDR+0.98+RIAGENDR+BMXWAIST/BMXARML+BMXWAIST/BMXARMC+0.00098*BMXARML-BMXWT/BMXARML-BMXHIP/BMXARMC+BMXWAIST/BMXARMC-BMXHIP/BMXARMC+0.98+RIAGENDR+0.96+RIAGENDR+BMXWAIST/BMXARML-BMXHIP/BMXARMC+0.98+RIAGENDR+BMXWAIST/BMXARML+BMXWAIST/BMXWT+BMXWAIST/BMXWT+0.98+RIAGENDR+BMXWAIST/BMXARMC-BMXHIP/BMXARMC*BMXHIP/BMXARML+0.98+RIAGENDR+BMXWAIST/BMXARML+BMXWAIST/BMXARMC+0.00098*BMXARML-BMXWT/BMXARML-BMXHIP/BMXARMC+BMXHIP-BMXARMC-BMXARML-BMXWT/BMXARML-BMXWT/BMXLEG-BMXHIP/BMXARMC*BMXHIP/BMXARML-BMXHIP/BMXARMC-0.98+RIAGENDR+BMXWAIST/BMXWT+BMXHT/BMXHIP+0.98+RIAGENDR+BMXWAIST/BMXARMC-BMXHIP/BMXARMC*BMXHIP/BMXARML+BMXWAIST/BMXARML-BMXHIP/BMXARM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04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09569-1F96-55ED-C9BA-0E5CA95C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41" y="345273"/>
            <a:ext cx="9020340" cy="1033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Simplified form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8295" y="1433309"/>
            <a:ext cx="3780234" cy="15122"/>
          </a:xfrm>
          <a:custGeom>
            <a:avLst/>
            <a:gdLst>
              <a:gd name="connsiteX0" fmla="*/ 0 w 3780234"/>
              <a:gd name="connsiteY0" fmla="*/ 0 h 15122"/>
              <a:gd name="connsiteX1" fmla="*/ 630039 w 3780234"/>
              <a:gd name="connsiteY1" fmla="*/ 0 h 15122"/>
              <a:gd name="connsiteX2" fmla="*/ 1184473 w 3780234"/>
              <a:gd name="connsiteY2" fmla="*/ 0 h 15122"/>
              <a:gd name="connsiteX3" fmla="*/ 1814512 w 3780234"/>
              <a:gd name="connsiteY3" fmla="*/ 0 h 15122"/>
              <a:gd name="connsiteX4" fmla="*/ 2331144 w 3780234"/>
              <a:gd name="connsiteY4" fmla="*/ 0 h 15122"/>
              <a:gd name="connsiteX5" fmla="*/ 2923381 w 3780234"/>
              <a:gd name="connsiteY5" fmla="*/ 0 h 15122"/>
              <a:gd name="connsiteX6" fmla="*/ 3780234 w 3780234"/>
              <a:gd name="connsiteY6" fmla="*/ 0 h 15122"/>
              <a:gd name="connsiteX7" fmla="*/ 3780234 w 3780234"/>
              <a:gd name="connsiteY7" fmla="*/ 15122 h 15122"/>
              <a:gd name="connsiteX8" fmla="*/ 3150195 w 3780234"/>
              <a:gd name="connsiteY8" fmla="*/ 15122 h 15122"/>
              <a:gd name="connsiteX9" fmla="*/ 2482354 w 3780234"/>
              <a:gd name="connsiteY9" fmla="*/ 15122 h 15122"/>
              <a:gd name="connsiteX10" fmla="*/ 1927919 w 3780234"/>
              <a:gd name="connsiteY10" fmla="*/ 15122 h 15122"/>
              <a:gd name="connsiteX11" fmla="*/ 1222276 w 3780234"/>
              <a:gd name="connsiteY11" fmla="*/ 15122 h 15122"/>
              <a:gd name="connsiteX12" fmla="*/ 667841 w 3780234"/>
              <a:gd name="connsiteY12" fmla="*/ 15122 h 15122"/>
              <a:gd name="connsiteX13" fmla="*/ 0 w 3780234"/>
              <a:gd name="connsiteY13" fmla="*/ 15122 h 15122"/>
              <a:gd name="connsiteX14" fmla="*/ 0 w 3780234"/>
              <a:gd name="connsiteY14" fmla="*/ 0 h 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0234" h="15122" fill="none" extrusionOk="0">
                <a:moveTo>
                  <a:pt x="0" y="0"/>
                </a:moveTo>
                <a:cubicBezTo>
                  <a:pt x="250971" y="14061"/>
                  <a:pt x="483399" y="10600"/>
                  <a:pt x="630039" y="0"/>
                </a:cubicBezTo>
                <a:cubicBezTo>
                  <a:pt x="776679" y="-10600"/>
                  <a:pt x="957707" y="-2924"/>
                  <a:pt x="1184473" y="0"/>
                </a:cubicBezTo>
                <a:cubicBezTo>
                  <a:pt x="1411239" y="2924"/>
                  <a:pt x="1660448" y="-11767"/>
                  <a:pt x="1814512" y="0"/>
                </a:cubicBezTo>
                <a:cubicBezTo>
                  <a:pt x="1968576" y="11767"/>
                  <a:pt x="2175819" y="-9517"/>
                  <a:pt x="2331144" y="0"/>
                </a:cubicBezTo>
                <a:cubicBezTo>
                  <a:pt x="2486469" y="9517"/>
                  <a:pt x="2749685" y="-16783"/>
                  <a:pt x="2923381" y="0"/>
                </a:cubicBezTo>
                <a:cubicBezTo>
                  <a:pt x="3097077" y="16783"/>
                  <a:pt x="3457190" y="6396"/>
                  <a:pt x="3780234" y="0"/>
                </a:cubicBezTo>
                <a:cubicBezTo>
                  <a:pt x="3779634" y="4125"/>
                  <a:pt x="3779801" y="9122"/>
                  <a:pt x="3780234" y="15122"/>
                </a:cubicBezTo>
                <a:cubicBezTo>
                  <a:pt x="3490980" y="43128"/>
                  <a:pt x="3358225" y="23785"/>
                  <a:pt x="3150195" y="15122"/>
                </a:cubicBezTo>
                <a:cubicBezTo>
                  <a:pt x="2942165" y="6459"/>
                  <a:pt x="2760989" y="19151"/>
                  <a:pt x="2482354" y="15122"/>
                </a:cubicBezTo>
                <a:cubicBezTo>
                  <a:pt x="2203719" y="11093"/>
                  <a:pt x="2188280" y="-1695"/>
                  <a:pt x="1927919" y="15122"/>
                </a:cubicBezTo>
                <a:cubicBezTo>
                  <a:pt x="1667558" y="31939"/>
                  <a:pt x="1540610" y="36823"/>
                  <a:pt x="1222276" y="15122"/>
                </a:cubicBezTo>
                <a:cubicBezTo>
                  <a:pt x="903942" y="-6579"/>
                  <a:pt x="855755" y="897"/>
                  <a:pt x="667841" y="15122"/>
                </a:cubicBezTo>
                <a:cubicBezTo>
                  <a:pt x="479927" y="29347"/>
                  <a:pt x="240866" y="-16341"/>
                  <a:pt x="0" y="15122"/>
                </a:cubicBezTo>
                <a:cubicBezTo>
                  <a:pt x="259" y="9455"/>
                  <a:pt x="-406" y="3926"/>
                  <a:pt x="0" y="0"/>
                </a:cubicBezTo>
                <a:close/>
              </a:path>
              <a:path w="3780234" h="15122" stroke="0" extrusionOk="0">
                <a:moveTo>
                  <a:pt x="0" y="0"/>
                </a:moveTo>
                <a:cubicBezTo>
                  <a:pt x="222645" y="-15921"/>
                  <a:pt x="440802" y="-10591"/>
                  <a:pt x="554434" y="0"/>
                </a:cubicBezTo>
                <a:cubicBezTo>
                  <a:pt x="668066" y="10591"/>
                  <a:pt x="938476" y="5600"/>
                  <a:pt x="1071066" y="0"/>
                </a:cubicBezTo>
                <a:cubicBezTo>
                  <a:pt x="1203656" y="-5600"/>
                  <a:pt x="1456048" y="25455"/>
                  <a:pt x="1625501" y="0"/>
                </a:cubicBezTo>
                <a:cubicBezTo>
                  <a:pt x="1794955" y="-25455"/>
                  <a:pt x="2002379" y="28482"/>
                  <a:pt x="2255540" y="0"/>
                </a:cubicBezTo>
                <a:cubicBezTo>
                  <a:pt x="2508701" y="-28482"/>
                  <a:pt x="2595655" y="28196"/>
                  <a:pt x="2923381" y="0"/>
                </a:cubicBezTo>
                <a:cubicBezTo>
                  <a:pt x="3251107" y="-28196"/>
                  <a:pt x="3464565" y="-2171"/>
                  <a:pt x="3780234" y="0"/>
                </a:cubicBezTo>
                <a:cubicBezTo>
                  <a:pt x="3780532" y="6355"/>
                  <a:pt x="3779966" y="12091"/>
                  <a:pt x="3780234" y="15122"/>
                </a:cubicBezTo>
                <a:cubicBezTo>
                  <a:pt x="3614291" y="-3393"/>
                  <a:pt x="3275524" y="-14641"/>
                  <a:pt x="3074590" y="15122"/>
                </a:cubicBezTo>
                <a:cubicBezTo>
                  <a:pt x="2873656" y="44885"/>
                  <a:pt x="2742446" y="13168"/>
                  <a:pt x="2557958" y="15122"/>
                </a:cubicBezTo>
                <a:cubicBezTo>
                  <a:pt x="2373470" y="17076"/>
                  <a:pt x="2106850" y="331"/>
                  <a:pt x="1852315" y="15122"/>
                </a:cubicBezTo>
                <a:cubicBezTo>
                  <a:pt x="1597780" y="29913"/>
                  <a:pt x="1302484" y="23099"/>
                  <a:pt x="1146671" y="15122"/>
                </a:cubicBezTo>
                <a:cubicBezTo>
                  <a:pt x="990858" y="7145"/>
                  <a:pt x="738019" y="2764"/>
                  <a:pt x="630039" y="15122"/>
                </a:cubicBezTo>
                <a:cubicBezTo>
                  <a:pt x="522059" y="27480"/>
                  <a:pt x="293689" y="18454"/>
                  <a:pt x="0" y="15122"/>
                </a:cubicBezTo>
                <a:cubicBezTo>
                  <a:pt x="-391" y="8368"/>
                  <a:pt x="64" y="67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CBA23-C98A-627A-77E8-BE410F3F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7" y="2177491"/>
            <a:ext cx="8595309" cy="29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9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5047-1A37-616B-C9B2-D5D0532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3108F8-30C3-7872-9DC7-E7220D6C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structures</a:t>
            </a:r>
            <a:r>
              <a:rPr lang="es-ES" dirty="0"/>
              <a:t> </a:t>
            </a:r>
            <a:r>
              <a:rPr lang="es-ES" dirty="0" err="1"/>
              <a:t>appear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times,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adding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grammar</a:t>
            </a:r>
            <a:endParaRPr lang="es-ES" dirty="0"/>
          </a:p>
          <a:p>
            <a:r>
              <a:rPr lang="es-ES" dirty="0" err="1"/>
              <a:t>Constants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crossover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somehow</a:t>
            </a:r>
            <a:r>
              <a:rPr lang="es-ES" dirty="0"/>
              <a:t> </a:t>
            </a:r>
            <a:r>
              <a:rPr lang="es-ES" dirty="0" err="1"/>
              <a:t>degenerated</a:t>
            </a:r>
            <a:endParaRPr lang="es-ES" dirty="0"/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elitism</a:t>
            </a:r>
            <a:endParaRPr lang="es-ES" dirty="0"/>
          </a:p>
          <a:p>
            <a:r>
              <a:rPr lang="es-ES" dirty="0" err="1"/>
              <a:t>Gender</a:t>
            </a:r>
            <a:r>
              <a:rPr lang="es-ES" dirty="0"/>
              <a:t> </a:t>
            </a:r>
            <a:r>
              <a:rPr lang="es-ES" dirty="0" err="1"/>
              <a:t>appears</a:t>
            </a:r>
            <a:r>
              <a:rPr lang="es-ES" dirty="0"/>
              <a:t> 9 times!!</a:t>
            </a:r>
          </a:p>
          <a:p>
            <a:r>
              <a:rPr lang="es-ES" dirty="0" err="1"/>
              <a:t>Preeliminary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Depth (12) </a:t>
            </a:r>
            <a:r>
              <a:rPr lang="es-ES" dirty="0" err="1"/>
              <a:t>seem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can be </a:t>
            </a:r>
            <a:r>
              <a:rPr lang="es-ES" dirty="0" err="1"/>
              <a:t>improved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000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B5F7B2-4FFA-03AE-4841-DCE5F954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2" y="415840"/>
            <a:ext cx="2827615" cy="1209717"/>
          </a:xfrm>
        </p:spPr>
        <p:txBody>
          <a:bodyPr anchor="ctr">
            <a:normAutofit/>
          </a:bodyPr>
          <a:lstStyle/>
          <a:p>
            <a:r>
              <a:rPr lang="es-ES" sz="3900"/>
              <a:t>Analysis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48559" y="1013139"/>
            <a:ext cx="1285325" cy="15121"/>
          </a:xfrm>
          <a:custGeom>
            <a:avLst/>
            <a:gdLst>
              <a:gd name="connsiteX0" fmla="*/ 0 w 1285325"/>
              <a:gd name="connsiteY0" fmla="*/ 0 h 15121"/>
              <a:gd name="connsiteX1" fmla="*/ 668369 w 1285325"/>
              <a:gd name="connsiteY1" fmla="*/ 0 h 15121"/>
              <a:gd name="connsiteX2" fmla="*/ 1285325 w 1285325"/>
              <a:gd name="connsiteY2" fmla="*/ 0 h 15121"/>
              <a:gd name="connsiteX3" fmla="*/ 1285325 w 1285325"/>
              <a:gd name="connsiteY3" fmla="*/ 15121 h 15121"/>
              <a:gd name="connsiteX4" fmla="*/ 655516 w 1285325"/>
              <a:gd name="connsiteY4" fmla="*/ 15121 h 15121"/>
              <a:gd name="connsiteX5" fmla="*/ 0 w 1285325"/>
              <a:gd name="connsiteY5" fmla="*/ 15121 h 15121"/>
              <a:gd name="connsiteX6" fmla="*/ 0 w 1285325"/>
              <a:gd name="connsiteY6" fmla="*/ 0 h 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325" h="15121" fill="none" extrusionOk="0">
                <a:moveTo>
                  <a:pt x="0" y="0"/>
                </a:moveTo>
                <a:cubicBezTo>
                  <a:pt x="322467" y="-12140"/>
                  <a:pt x="524265" y="-16216"/>
                  <a:pt x="668369" y="0"/>
                </a:cubicBezTo>
                <a:cubicBezTo>
                  <a:pt x="812473" y="16216"/>
                  <a:pt x="1036863" y="10823"/>
                  <a:pt x="1285325" y="0"/>
                </a:cubicBezTo>
                <a:cubicBezTo>
                  <a:pt x="1284964" y="7235"/>
                  <a:pt x="1285865" y="10661"/>
                  <a:pt x="1285325" y="15121"/>
                </a:cubicBezTo>
                <a:cubicBezTo>
                  <a:pt x="1019133" y="16525"/>
                  <a:pt x="855581" y="45507"/>
                  <a:pt x="655516" y="15121"/>
                </a:cubicBezTo>
                <a:cubicBezTo>
                  <a:pt x="455451" y="-15265"/>
                  <a:pt x="250138" y="37915"/>
                  <a:pt x="0" y="15121"/>
                </a:cubicBezTo>
                <a:cubicBezTo>
                  <a:pt x="225" y="7761"/>
                  <a:pt x="-726" y="6328"/>
                  <a:pt x="0" y="0"/>
                </a:cubicBezTo>
                <a:close/>
              </a:path>
              <a:path w="1285325" h="15121" stroke="0" extrusionOk="0">
                <a:moveTo>
                  <a:pt x="0" y="0"/>
                </a:moveTo>
                <a:cubicBezTo>
                  <a:pt x="279356" y="-16816"/>
                  <a:pt x="358126" y="-21213"/>
                  <a:pt x="629809" y="0"/>
                </a:cubicBezTo>
                <a:cubicBezTo>
                  <a:pt x="901492" y="21213"/>
                  <a:pt x="1051309" y="-1258"/>
                  <a:pt x="1285325" y="0"/>
                </a:cubicBezTo>
                <a:cubicBezTo>
                  <a:pt x="1285020" y="5822"/>
                  <a:pt x="1284570" y="7780"/>
                  <a:pt x="1285325" y="15121"/>
                </a:cubicBezTo>
                <a:cubicBezTo>
                  <a:pt x="990171" y="-11815"/>
                  <a:pt x="777503" y="958"/>
                  <a:pt x="642663" y="15121"/>
                </a:cubicBezTo>
                <a:cubicBezTo>
                  <a:pt x="507823" y="29284"/>
                  <a:pt x="239822" y="-1249"/>
                  <a:pt x="0" y="15121"/>
                </a:cubicBezTo>
                <a:cubicBezTo>
                  <a:pt x="-407" y="10524"/>
                  <a:pt x="-326" y="616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D1CA6-ADDB-929C-51DF-049B2D12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77" y="415840"/>
            <a:ext cx="5700594" cy="1209717"/>
          </a:xfrm>
        </p:spPr>
        <p:txBody>
          <a:bodyPr anchor="ctr">
            <a:normAutofit/>
          </a:bodyPr>
          <a:lstStyle/>
          <a:p>
            <a:r>
              <a:rPr lang="es-ES" sz="1800" dirty="0" err="1"/>
              <a:t>Gender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second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more </a:t>
            </a:r>
            <a:r>
              <a:rPr lang="es-ES" sz="1800" dirty="0" err="1"/>
              <a:t>appearances</a:t>
            </a:r>
            <a:endParaRPr lang="es-ES" sz="1800" dirty="0"/>
          </a:p>
          <a:p>
            <a:r>
              <a:rPr lang="es-ES" sz="1800" dirty="0"/>
              <a:t>Try </a:t>
            </a:r>
            <a:r>
              <a:rPr lang="es-ES" sz="1800" dirty="0" err="1"/>
              <a:t>different</a:t>
            </a:r>
            <a:r>
              <a:rPr lang="es-ES" sz="1800" dirty="0"/>
              <a:t> </a:t>
            </a:r>
            <a:r>
              <a:rPr lang="es-ES" sz="1800" dirty="0" err="1"/>
              <a:t>models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both</a:t>
            </a:r>
            <a:r>
              <a:rPr lang="es-ES" sz="1800" dirty="0"/>
              <a:t> </a:t>
            </a:r>
            <a:r>
              <a:rPr lang="es-ES" sz="1800" dirty="0" err="1"/>
              <a:t>genders</a:t>
            </a: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056314-9A2A-FEB0-E462-14D70758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84" y="1894264"/>
            <a:ext cx="7002776" cy="32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0313284F-47CC-9765-9C19-318E4A1B4741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32C1EE-B703-3B4A-B41F-F5A106C811DF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18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2DF59E3-63D1-6D5B-1D75-5E4A737F9E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Conclusions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9F0AF24-893C-0889-3586-1D6EADD087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4263" y="1234106"/>
            <a:ext cx="8101012" cy="3490913"/>
          </a:xfrm>
        </p:spPr>
        <p:txBody>
          <a:bodyPr/>
          <a:lstStyle/>
          <a:p>
            <a:pPr lvl="0"/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results</a:t>
            </a:r>
            <a:r>
              <a:rPr lang="cs-CZ" dirty="0"/>
              <a:t> are </a:t>
            </a:r>
            <a:r>
              <a:rPr lang="cs-CZ" dirty="0" err="1"/>
              <a:t>promising</a:t>
            </a:r>
            <a:endParaRPr lang="cs-CZ" dirty="0"/>
          </a:p>
          <a:p>
            <a:pPr lvl="0"/>
            <a:r>
              <a:rPr lang="cs-CZ" dirty="0"/>
              <a:t>More </a:t>
            </a:r>
            <a:r>
              <a:rPr lang="cs-CZ" dirty="0" err="1"/>
              <a:t>experimentation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needed</a:t>
            </a:r>
            <a:endParaRPr lang="cs-CZ" dirty="0"/>
          </a:p>
          <a:p>
            <a:pPr lvl="0"/>
            <a:r>
              <a:rPr lang="cs-CZ" dirty="0" err="1"/>
              <a:t>Division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grammar</a:t>
            </a:r>
            <a:r>
              <a:rPr lang="cs-CZ" dirty="0"/>
              <a:t> </a:t>
            </a:r>
            <a:r>
              <a:rPr lang="cs-CZ" dirty="0" err="1"/>
              <a:t>improves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results</a:t>
            </a:r>
            <a:endParaRPr lang="cs-CZ" dirty="0"/>
          </a:p>
          <a:p>
            <a:pPr lvl="0"/>
            <a:r>
              <a:rPr lang="cs-CZ" dirty="0"/>
              <a:t>CFG-GP </a:t>
            </a:r>
            <a:r>
              <a:rPr lang="cs-CZ" dirty="0" err="1"/>
              <a:t>wins</a:t>
            </a:r>
            <a:endParaRPr lang="cs-CZ" dirty="0"/>
          </a:p>
          <a:p>
            <a:pPr lvl="0"/>
            <a:r>
              <a:rPr lang="cs-CZ" dirty="0"/>
              <a:t>D17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better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D4</a:t>
            </a:r>
          </a:p>
          <a:p>
            <a:pPr lvl="0"/>
            <a:r>
              <a:rPr lang="cs-CZ" dirty="0" err="1"/>
              <a:t>Include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variables</a:t>
            </a:r>
            <a:endParaRPr lang="cs-CZ" dirty="0"/>
          </a:p>
          <a:p>
            <a:pPr lvl="1"/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</a:t>
            </a:r>
            <a:r>
              <a:rPr lang="cs-CZ" dirty="0" err="1"/>
              <a:t>clinical</a:t>
            </a:r>
            <a:r>
              <a:rPr lang="cs-CZ" dirty="0"/>
              <a:t> </a:t>
            </a:r>
            <a:r>
              <a:rPr lang="cs-CZ" dirty="0" err="1"/>
              <a:t>practice</a:t>
            </a:r>
            <a:endParaRPr lang="cs-CZ" dirty="0"/>
          </a:p>
          <a:p>
            <a:pPr lvl="0"/>
            <a:endParaRPr lang="cs-CZ" dirty="0"/>
          </a:p>
          <a:p>
            <a:pPr marL="0" lvl="0" indent="0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13457296-6062-4092-ED02-EB1D4BCBD236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755E26-942D-EB4B-BEE2-8C770A7D0AED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2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F239236-D4A1-86D6-E188-7BC0F27398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Paper summary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0D62520F-FA84-E69F-3572-C403214FD9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806" y="1307465"/>
            <a:ext cx="8101012" cy="3490913"/>
          </a:xfrm>
        </p:spPr>
        <p:txBody>
          <a:bodyPr/>
          <a:lstStyle/>
          <a:p>
            <a:pPr lvl="0">
              <a:lnSpc>
                <a:spcPct val="80000"/>
              </a:lnSpc>
              <a:buSzPct val="40000"/>
              <a:buFont typeface="OpenSymbol"/>
              <a:buChar char="●"/>
            </a:pPr>
            <a:r>
              <a:rPr lang="cs-CZ" sz="2200" dirty="0"/>
              <a:t>Public data </a:t>
            </a:r>
            <a:r>
              <a:rPr lang="cs-CZ" sz="2200" dirty="0" err="1"/>
              <a:t>from</a:t>
            </a:r>
            <a:r>
              <a:rPr lang="cs-CZ" sz="2200" dirty="0"/>
              <a:t> NHANES CDC</a:t>
            </a:r>
          </a:p>
          <a:p>
            <a:pPr lvl="0">
              <a:lnSpc>
                <a:spcPct val="80000"/>
              </a:lnSpc>
              <a:buSzPct val="40000"/>
              <a:buFont typeface="OpenSymbol"/>
              <a:buChar char="●"/>
            </a:pPr>
            <a:r>
              <a:rPr lang="cs-CZ" sz="2200" dirty="0"/>
              <a:t>BMI </a:t>
            </a:r>
            <a:r>
              <a:rPr lang="cs-CZ" sz="2200" dirty="0">
                <a:sym typeface="Wingdings" pitchFamily="2" charset="2"/>
              </a:rPr>
              <a:t></a:t>
            </a:r>
            <a:r>
              <a:rPr lang="cs-CZ" sz="2200" dirty="0"/>
              <a:t>body fat % </a:t>
            </a:r>
            <a:r>
              <a:rPr lang="cs-CZ" sz="2200" dirty="0" err="1"/>
              <a:t>estimation</a:t>
            </a:r>
            <a:endParaRPr lang="cs-CZ" sz="2200" dirty="0"/>
          </a:p>
          <a:p>
            <a:pPr lvl="0">
              <a:lnSpc>
                <a:spcPct val="80000"/>
              </a:lnSpc>
              <a:buSzPct val="40000"/>
              <a:buFont typeface="OpenSymbol"/>
              <a:buChar char="●"/>
            </a:pPr>
            <a:r>
              <a:rPr lang="cs-CZ" sz="2200" dirty="0" err="1"/>
              <a:t>Avoid</a:t>
            </a:r>
            <a:r>
              <a:rPr lang="cs-CZ" sz="2200" dirty="0"/>
              <a:t> </a:t>
            </a:r>
            <a:r>
              <a:rPr lang="cs-CZ" sz="2200" dirty="0" err="1"/>
              <a:t>black</a:t>
            </a:r>
            <a:r>
              <a:rPr lang="cs-CZ" sz="2200" dirty="0"/>
              <a:t>-box </a:t>
            </a:r>
            <a:r>
              <a:rPr lang="cs-CZ" sz="2200" dirty="0" err="1"/>
              <a:t>models</a:t>
            </a:r>
            <a:endParaRPr lang="cs-CZ" sz="2200" dirty="0"/>
          </a:p>
          <a:p>
            <a:pPr lvl="0">
              <a:lnSpc>
                <a:spcPct val="80000"/>
              </a:lnSpc>
              <a:buSzPct val="40000"/>
              <a:buFont typeface="OpenSymbol"/>
              <a:buChar char="●"/>
            </a:pPr>
            <a:r>
              <a:rPr lang="cs-CZ" sz="2200" dirty="0" err="1"/>
              <a:t>Baseline</a:t>
            </a:r>
            <a:endParaRPr lang="cs-CZ" sz="2200" dirty="0"/>
          </a:p>
          <a:p>
            <a:pPr lvl="0">
              <a:lnSpc>
                <a:spcPct val="80000"/>
              </a:lnSpc>
              <a:buSzPct val="40000"/>
              <a:buFont typeface="OpenSymbol"/>
              <a:buChar char="●"/>
            </a:pPr>
            <a:r>
              <a:rPr lang="cs-CZ" sz="2200" dirty="0"/>
              <a:t>Model </a:t>
            </a:r>
            <a:r>
              <a:rPr lang="cs-CZ" sz="2200" dirty="0" err="1"/>
              <a:t>parts</a:t>
            </a:r>
            <a:endParaRPr lang="cs-CZ" sz="2200" dirty="0"/>
          </a:p>
          <a:p>
            <a:pPr lvl="0">
              <a:lnSpc>
                <a:spcPct val="80000"/>
              </a:lnSpc>
              <a:buSzPct val="40000"/>
              <a:buFont typeface="OpenSymbol"/>
              <a:buChar char="●"/>
            </a:pPr>
            <a:endParaRPr lang="cs-CZ" sz="2200" dirty="0"/>
          </a:p>
          <a:p>
            <a:pPr lvl="0">
              <a:lnSpc>
                <a:spcPct val="80000"/>
              </a:lnSpc>
              <a:buSzPct val="40000"/>
              <a:buFont typeface="OpenSymbol"/>
              <a:buChar char="●"/>
            </a:pPr>
            <a:r>
              <a:rPr lang="cs-CZ" sz="2200" dirty="0" err="1"/>
              <a:t>Schnur</a:t>
            </a:r>
            <a:r>
              <a:rPr lang="cs-CZ" sz="2200" dirty="0"/>
              <a:t>, Jennifer J., and </a:t>
            </a:r>
            <a:r>
              <a:rPr lang="cs-CZ" sz="2200" dirty="0" err="1"/>
              <a:t>Nitesh</a:t>
            </a:r>
            <a:r>
              <a:rPr lang="cs-CZ" sz="2200" dirty="0"/>
              <a:t> V. </a:t>
            </a:r>
            <a:r>
              <a:rPr lang="cs-CZ" sz="2200" dirty="0" err="1"/>
              <a:t>Chawla</a:t>
            </a:r>
            <a:r>
              <a:rPr lang="cs-CZ" sz="2200" dirty="0"/>
              <a:t>. "</a:t>
            </a:r>
            <a:r>
              <a:rPr lang="cs-CZ" sz="2200" dirty="0" err="1"/>
              <a:t>Information</a:t>
            </a:r>
            <a:r>
              <a:rPr lang="cs-CZ" sz="2200" dirty="0"/>
              <a:t> </a:t>
            </a:r>
            <a:r>
              <a:rPr lang="cs-CZ" sz="2200" dirty="0" err="1"/>
              <a:t>fusion</a:t>
            </a:r>
            <a:r>
              <a:rPr lang="cs-CZ" sz="2200" dirty="0"/>
              <a:t> via </a:t>
            </a:r>
            <a:r>
              <a:rPr lang="cs-CZ" sz="2200" dirty="0" err="1"/>
              <a:t>symbolic</a:t>
            </a:r>
            <a:r>
              <a:rPr lang="cs-CZ" sz="2200" dirty="0"/>
              <a:t> </a:t>
            </a:r>
            <a:r>
              <a:rPr lang="cs-CZ" sz="2200" dirty="0" err="1"/>
              <a:t>regression</a:t>
            </a:r>
            <a:r>
              <a:rPr lang="cs-CZ" sz="2200" dirty="0"/>
              <a:t>: A </a:t>
            </a:r>
            <a:r>
              <a:rPr lang="cs-CZ" sz="2200" dirty="0" err="1"/>
              <a:t>tutorial</a:t>
            </a:r>
            <a:r>
              <a:rPr lang="cs-CZ" sz="2200" dirty="0"/>
              <a:t> in </a:t>
            </a:r>
            <a:r>
              <a:rPr lang="cs-CZ" sz="2200" dirty="0" err="1"/>
              <a:t>the</a:t>
            </a:r>
            <a:r>
              <a:rPr lang="cs-CZ" sz="2200" dirty="0"/>
              <a:t> </a:t>
            </a:r>
            <a:r>
              <a:rPr lang="cs-CZ" sz="2200" dirty="0" err="1"/>
              <a:t>context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human</a:t>
            </a:r>
            <a:r>
              <a:rPr lang="cs-CZ" sz="2200" dirty="0"/>
              <a:t> </a:t>
            </a:r>
            <a:r>
              <a:rPr lang="cs-CZ" sz="2200" dirty="0" err="1"/>
              <a:t>health</a:t>
            </a:r>
            <a:r>
              <a:rPr lang="cs-CZ" sz="2200" dirty="0"/>
              <a:t>." </a:t>
            </a:r>
            <a:r>
              <a:rPr lang="cs-CZ" sz="2200" dirty="0" err="1"/>
              <a:t>Information</a:t>
            </a:r>
            <a:r>
              <a:rPr lang="cs-CZ" sz="2200" dirty="0"/>
              <a:t> </a:t>
            </a:r>
            <a:r>
              <a:rPr lang="cs-CZ" sz="2200" dirty="0" err="1"/>
              <a:t>Fusion</a:t>
            </a:r>
            <a:r>
              <a:rPr lang="cs-CZ" sz="2200" dirty="0"/>
              <a:t> 92 (2023): 326-335.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EE49BB32-00BA-B88B-1549-99280428AB7B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67A89C-A828-A94E-9691-E75034A2D7FC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3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AFFF13D-82C7-4668-3E2C-F07ED07142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13" y="177407"/>
            <a:ext cx="8101012" cy="936625"/>
          </a:xfrm>
        </p:spPr>
        <p:txBody>
          <a:bodyPr/>
          <a:lstStyle/>
          <a:p>
            <a:pPr lvl="0"/>
            <a:r>
              <a:rPr lang="cs-CZ" dirty="0" err="1"/>
              <a:t>Paper</a:t>
            </a:r>
            <a:r>
              <a:rPr lang="cs-CZ" dirty="0"/>
              <a:t> </a:t>
            </a:r>
            <a:r>
              <a:rPr lang="cs-CZ" dirty="0" err="1"/>
              <a:t>summary</a:t>
            </a:r>
            <a:r>
              <a:rPr lang="cs-CZ" dirty="0"/>
              <a:t> – </a:t>
            </a:r>
            <a:r>
              <a:rPr lang="cs-CZ" dirty="0" err="1"/>
              <a:t>baseline</a:t>
            </a:r>
            <a:r>
              <a:rPr lang="cs-CZ" dirty="0"/>
              <a:t> </a:t>
            </a:r>
            <a:r>
              <a:rPr lang="cs-CZ" dirty="0" err="1"/>
              <a:t>models</a:t>
            </a:r>
            <a:endParaRPr lang="cs-CZ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EC0B133-C1BC-5A8A-4BF8-FD14CB7207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2173" y="1348105"/>
            <a:ext cx="8101012" cy="3287713"/>
          </a:xfrm>
        </p:spPr>
        <p:txBody>
          <a:bodyPr/>
          <a:lstStyle/>
          <a:p>
            <a:pPr lvl="0">
              <a:buSzPct val="40000"/>
              <a:buFont typeface="OpenSymbol"/>
              <a:buChar char="●"/>
            </a:pPr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endParaRPr lang="cs-CZ" dirty="0"/>
          </a:p>
          <a:p>
            <a:pPr lvl="0">
              <a:buSzPct val="40000"/>
              <a:buFont typeface="OpenSymbol"/>
              <a:buChar char="●"/>
            </a:pPr>
            <a:r>
              <a:rPr lang="cs-CZ" dirty="0" err="1"/>
              <a:t>Height</a:t>
            </a:r>
            <a:r>
              <a:rPr lang="cs-CZ" dirty="0"/>
              <a:t> and </a:t>
            </a:r>
            <a:r>
              <a:rPr lang="cs-CZ" dirty="0" err="1"/>
              <a:t>weight</a:t>
            </a:r>
            <a:endParaRPr lang="cs-CZ" dirty="0"/>
          </a:p>
          <a:p>
            <a:pPr lvl="0">
              <a:buSzPct val="40000"/>
              <a:buFont typeface="OpenSymbol"/>
              <a:buChar char="●"/>
            </a:pPr>
            <a:r>
              <a:rPr lang="cs-CZ" dirty="0"/>
              <a:t>BMI as </a:t>
            </a:r>
            <a:r>
              <a:rPr lang="cs-CZ" dirty="0" err="1"/>
              <a:t>features</a:t>
            </a:r>
            <a:endParaRPr lang="cs-CZ" dirty="0"/>
          </a:p>
          <a:p>
            <a:pPr lvl="0">
              <a:buSzPct val="40000"/>
              <a:buFont typeface="OpenSymbol"/>
              <a:buChar char="●"/>
            </a:pPr>
            <a:r>
              <a:rPr lang="cs-CZ" dirty="0"/>
              <a:t>7 body </a:t>
            </a:r>
            <a:r>
              <a:rPr lang="cs-CZ" dirty="0" err="1"/>
              <a:t>measurements</a:t>
            </a:r>
            <a:endParaRPr lang="cs-CZ" dirty="0"/>
          </a:p>
          <a:p>
            <a:pPr lvl="0">
              <a:buSzPct val="40000"/>
              <a:buFont typeface="OpenSymbol"/>
              <a:buChar char="●"/>
            </a:pPr>
            <a:r>
              <a:rPr lang="cs-CZ" dirty="0"/>
              <a:t>Gender (0 </a:t>
            </a:r>
            <a:r>
              <a:rPr lang="cs-CZ" dirty="0" err="1"/>
              <a:t>or</a:t>
            </a:r>
            <a:r>
              <a:rPr lang="cs-CZ" dirty="0"/>
              <a:t> 1), </a:t>
            </a:r>
            <a:r>
              <a:rPr lang="cs-CZ" dirty="0" err="1"/>
              <a:t>age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2FCF6C01-4CC3-2117-49EA-DCA0792C6C1D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16F475-5237-5D4E-870D-4CAC5E856F28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4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BA42357-B080-D681-D761-E9A49DC2DE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Paper summary – SR models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B34B7A11-B574-ACE3-D186-C4016C165B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79613" y="1368425"/>
            <a:ext cx="5940425" cy="3287713"/>
          </a:xfrm>
        </p:spPr>
        <p:txBody>
          <a:bodyPr/>
          <a:lstStyle/>
          <a:p>
            <a:pPr lvl="0">
              <a:buSzPct val="40000"/>
              <a:buFont typeface="OpenSymbol"/>
              <a:buChar char="●"/>
            </a:pPr>
            <a:r>
              <a:rPr lang="cs-CZ" dirty="0" err="1"/>
              <a:t>Weight</a:t>
            </a:r>
            <a:r>
              <a:rPr lang="cs-CZ" dirty="0"/>
              <a:t> and </a:t>
            </a:r>
            <a:r>
              <a:rPr lang="cs-CZ" dirty="0" err="1"/>
              <a:t>height</a:t>
            </a:r>
            <a:r>
              <a:rPr lang="cs-CZ" dirty="0"/>
              <a:t> – </a:t>
            </a:r>
            <a:r>
              <a:rPr lang="cs-CZ" dirty="0" err="1"/>
              <a:t>same</a:t>
            </a:r>
            <a:r>
              <a:rPr lang="cs-CZ" dirty="0"/>
              <a:t> as LR</a:t>
            </a:r>
          </a:p>
          <a:p>
            <a:pPr lvl="0">
              <a:buSzPct val="40000"/>
              <a:buFont typeface="OpenSymbol"/>
              <a:buChar char="●"/>
            </a:pPr>
            <a:r>
              <a:rPr lang="cs-CZ" dirty="0"/>
              <a:t>BMI – </a:t>
            </a:r>
            <a:r>
              <a:rPr lang="cs-CZ" dirty="0" err="1"/>
              <a:t>using</a:t>
            </a:r>
            <a:r>
              <a:rPr lang="cs-CZ" dirty="0"/>
              <a:t> square </a:t>
            </a:r>
            <a:r>
              <a:rPr lang="cs-CZ" dirty="0" err="1"/>
              <a:t>root</a:t>
            </a:r>
            <a:endParaRPr lang="cs-CZ" dirty="0"/>
          </a:p>
          <a:p>
            <a:pPr lvl="0">
              <a:buSzPct val="40000"/>
              <a:buFont typeface="OpenSymbol"/>
              <a:buChar char="●"/>
            </a:pPr>
            <a:r>
              <a:rPr lang="cs-CZ" dirty="0"/>
              <a:t>7 </a:t>
            </a:r>
            <a:r>
              <a:rPr lang="cs-CZ" dirty="0" err="1"/>
              <a:t>mesurements</a:t>
            </a:r>
            <a:r>
              <a:rPr lang="cs-CZ" dirty="0"/>
              <a:t> – </a:t>
            </a:r>
            <a:r>
              <a:rPr lang="cs-CZ" dirty="0" err="1"/>
              <a:t>composition</a:t>
            </a:r>
            <a:r>
              <a:rPr lang="cs-CZ" dirty="0"/>
              <a:t> and </a:t>
            </a:r>
            <a:r>
              <a:rPr lang="cs-CZ" dirty="0" err="1"/>
              <a:t>exp</a:t>
            </a:r>
            <a:endParaRPr lang="cs-CZ" dirty="0"/>
          </a:p>
          <a:p>
            <a:pPr lvl="0">
              <a:buSzPct val="40000"/>
              <a:buFont typeface="OpenSymbol"/>
              <a:buChar char="●"/>
            </a:pPr>
            <a:r>
              <a:rPr lang="cs-CZ" dirty="0" err="1"/>
              <a:t>gender&amp;age</a:t>
            </a:r>
            <a:r>
              <a:rPr lang="cs-CZ" dirty="0"/>
              <a:t> – split case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30E16B-DE4A-F83D-87A2-A5C96B7492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95695" y="3725236"/>
            <a:ext cx="7105317" cy="7901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D6330705-3478-FAFC-7FBC-0252692102E2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A27678-F7C0-F242-A14D-38ED671E5C19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5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610D767-1D49-1077-6FEB-4F9EA33669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Paper summary – comparison</a:t>
            </a:r>
          </a:p>
        </p:txBody>
      </p:sp>
      <p:graphicFrame>
        <p:nvGraphicFramePr>
          <p:cNvPr id="4" name="Gráfico 2">
            <a:extLst>
              <a:ext uri="{FF2B5EF4-FFF2-40B4-BE49-F238E27FC236}">
                <a16:creationId xmlns:a16="http://schemas.microsoft.com/office/drawing/2014/main" id="{D487A682-C9CC-CBFB-426E-14093AA7CF45}"/>
              </a:ext>
            </a:extLst>
          </p:cNvPr>
          <p:cNvGraphicFramePr/>
          <p:nvPr/>
        </p:nvGraphicFramePr>
        <p:xfrm>
          <a:off x="1926000" y="857158"/>
          <a:ext cx="7715158" cy="454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68CE7744-EC25-B30B-7561-9961A4006495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6E4819-3C17-AA46-9C88-705F544F5B2F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6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DFBA181-2A2F-A46F-356C-E9FD68705D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97293" y="279007"/>
            <a:ext cx="8101012" cy="936625"/>
          </a:xfrm>
        </p:spPr>
        <p:txBody>
          <a:bodyPr/>
          <a:lstStyle/>
          <a:p>
            <a:pPr lvl="0"/>
            <a:r>
              <a:rPr lang="cs-CZ" dirty="0" err="1"/>
              <a:t>Challenge</a:t>
            </a:r>
            <a:endParaRPr lang="cs-CZ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1F1C76E-C31D-B342-9FA9-14CA1A3CD5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806" y="1278693"/>
            <a:ext cx="8101012" cy="3490913"/>
          </a:xfrm>
        </p:spPr>
        <p:txBody>
          <a:bodyPr/>
          <a:lstStyle/>
          <a:p>
            <a:pPr lvl="0"/>
            <a:r>
              <a:rPr lang="cs-CZ" dirty="0" err="1"/>
              <a:t>Improve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results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paper</a:t>
            </a:r>
            <a:r>
              <a:rPr lang="cs-CZ" dirty="0"/>
              <a:t>:</a:t>
            </a:r>
          </a:p>
          <a:p>
            <a:pPr lvl="0"/>
            <a:endParaRPr lang="cs-CZ" dirty="0"/>
          </a:p>
          <a:p>
            <a:pPr lvl="0"/>
            <a:r>
              <a:rPr lang="cs-CZ" dirty="0" err="1"/>
              <a:t>Schnur</a:t>
            </a:r>
            <a:r>
              <a:rPr lang="cs-CZ" dirty="0"/>
              <a:t>, Jennifer J., and </a:t>
            </a:r>
            <a:r>
              <a:rPr lang="cs-CZ" dirty="0" err="1"/>
              <a:t>Nitesh</a:t>
            </a:r>
            <a:r>
              <a:rPr lang="cs-CZ" dirty="0"/>
              <a:t> V. </a:t>
            </a:r>
            <a:r>
              <a:rPr lang="cs-CZ" dirty="0" err="1"/>
              <a:t>Chawla</a:t>
            </a:r>
            <a:r>
              <a:rPr lang="cs-CZ" dirty="0"/>
              <a:t>. "</a:t>
            </a:r>
            <a:r>
              <a:rPr lang="cs-CZ" dirty="0" err="1"/>
              <a:t>Information</a:t>
            </a:r>
            <a:r>
              <a:rPr lang="cs-CZ" dirty="0"/>
              <a:t> </a:t>
            </a:r>
            <a:r>
              <a:rPr lang="cs-CZ" dirty="0" err="1"/>
              <a:t>fusion</a:t>
            </a:r>
            <a:r>
              <a:rPr lang="cs-CZ" dirty="0"/>
              <a:t> via </a:t>
            </a:r>
            <a:r>
              <a:rPr lang="cs-CZ" dirty="0" err="1"/>
              <a:t>symbolic</a:t>
            </a:r>
            <a:r>
              <a:rPr lang="cs-CZ" dirty="0"/>
              <a:t> </a:t>
            </a:r>
            <a:r>
              <a:rPr lang="cs-CZ" dirty="0" err="1"/>
              <a:t>regression</a:t>
            </a:r>
            <a:r>
              <a:rPr lang="cs-CZ" dirty="0"/>
              <a:t>: A </a:t>
            </a:r>
            <a:r>
              <a:rPr lang="cs-CZ" dirty="0" err="1"/>
              <a:t>tutorial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context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health</a:t>
            </a:r>
            <a:r>
              <a:rPr lang="cs-CZ" dirty="0"/>
              <a:t>." </a:t>
            </a:r>
            <a:r>
              <a:rPr lang="cs-CZ" dirty="0" err="1"/>
              <a:t>Information</a:t>
            </a:r>
            <a:r>
              <a:rPr lang="cs-CZ" dirty="0"/>
              <a:t> </a:t>
            </a:r>
            <a:r>
              <a:rPr lang="cs-CZ" dirty="0" err="1"/>
              <a:t>Fusion</a:t>
            </a:r>
            <a:r>
              <a:rPr lang="cs-CZ" dirty="0"/>
              <a:t> 92 (2023): 326-335.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89564145-07E2-4488-97DB-8812581F8EE5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920689-B94E-224F-A839-AC834C561629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7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85A8EC4-5BD9-C9A1-21FC-E0F2F61D76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Our proposal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3C0F42A-9036-F5FF-1A21-F99796F799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806" y="1342594"/>
            <a:ext cx="8101012" cy="3490913"/>
          </a:xfrm>
        </p:spPr>
        <p:txBody>
          <a:bodyPr/>
          <a:lstStyle/>
          <a:p>
            <a:pPr lvl="0">
              <a:buSzPct val="40000"/>
              <a:buFont typeface="OpenSymbol"/>
              <a:buChar char="●"/>
            </a:pPr>
            <a:r>
              <a:rPr lang="cs-CZ" dirty="0" err="1"/>
              <a:t>Grammar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GP</a:t>
            </a:r>
          </a:p>
          <a:p>
            <a:pPr marL="457200" lvl="2" indent="0" hangingPunct="0">
              <a:spcBef>
                <a:spcPts val="0"/>
              </a:spcBef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cs-CZ" dirty="0">
                <a:solidFill>
                  <a:srgbClr val="050505"/>
                </a:solidFill>
                <a:latin typeface="Liberation Sans" pitchFamily="18"/>
              </a:rPr>
              <a:t>DSGE (</a:t>
            </a:r>
            <a:r>
              <a:rPr lang="cs-CZ" dirty="0" err="1">
                <a:solidFill>
                  <a:srgbClr val="050505"/>
                </a:solidFill>
                <a:latin typeface="Liberation Sans" pitchFamily="18"/>
              </a:rPr>
              <a:t>Dynamic</a:t>
            </a:r>
            <a:r>
              <a:rPr lang="cs-CZ" dirty="0">
                <a:solidFill>
                  <a:srgbClr val="050505"/>
                </a:solidFill>
                <a:latin typeface="Liberation Sans" pitchFamily="18"/>
              </a:rPr>
              <a:t> </a:t>
            </a:r>
            <a:r>
              <a:rPr lang="cs-CZ" dirty="0" err="1">
                <a:solidFill>
                  <a:srgbClr val="050505"/>
                </a:solidFill>
                <a:latin typeface="Liberation Sans" pitchFamily="18"/>
              </a:rPr>
              <a:t>Structured</a:t>
            </a:r>
            <a:r>
              <a:rPr lang="cs-CZ" dirty="0">
                <a:solidFill>
                  <a:srgbClr val="050505"/>
                </a:solidFill>
                <a:latin typeface="Liberation Sans" pitchFamily="18"/>
              </a:rPr>
              <a:t> GE)</a:t>
            </a:r>
          </a:p>
          <a:p>
            <a:pPr marL="457200" lvl="2" indent="0" hangingPunct="0">
              <a:spcBef>
                <a:spcPts val="0"/>
              </a:spcBef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cs-CZ" dirty="0">
                <a:solidFill>
                  <a:srgbClr val="050505"/>
                </a:solidFill>
                <a:latin typeface="Liberation Sans" pitchFamily="18"/>
              </a:rPr>
              <a:t>CFG-GP (</a:t>
            </a:r>
            <a:r>
              <a:rPr lang="cs-CZ" dirty="0" err="1">
                <a:solidFill>
                  <a:srgbClr val="050505"/>
                </a:solidFill>
                <a:latin typeface="Liberation Sans" pitchFamily="18"/>
              </a:rPr>
              <a:t>Context</a:t>
            </a:r>
            <a:r>
              <a:rPr lang="cs-CZ" dirty="0">
                <a:solidFill>
                  <a:srgbClr val="050505"/>
                </a:solidFill>
                <a:latin typeface="Liberation Sans" pitchFamily="18"/>
              </a:rPr>
              <a:t> Free </a:t>
            </a:r>
            <a:r>
              <a:rPr lang="cs-CZ" dirty="0" err="1">
                <a:solidFill>
                  <a:srgbClr val="050505"/>
                </a:solidFill>
                <a:latin typeface="Liberation Sans" pitchFamily="18"/>
              </a:rPr>
              <a:t>Grammar</a:t>
            </a:r>
            <a:r>
              <a:rPr lang="cs-CZ" dirty="0">
                <a:solidFill>
                  <a:srgbClr val="050505"/>
                </a:solidFill>
                <a:latin typeface="Liberation Sans" pitchFamily="18"/>
              </a:rPr>
              <a:t> GP)</a:t>
            </a:r>
          </a:p>
          <a:p>
            <a:pPr marL="457200" lvl="2" indent="0" hangingPunct="0">
              <a:spcBef>
                <a:spcPts val="0"/>
              </a:spcBef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cs-CZ" dirty="0">
                <a:solidFill>
                  <a:srgbClr val="050505"/>
                </a:solidFill>
                <a:latin typeface="Liberation Sans" pitchFamily="18"/>
              </a:rPr>
              <a:t>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D541D9D1-B04C-68C6-C420-01D56008374A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690E68-988B-D64F-B49D-08F635E9F9E3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8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E875C6-724D-9C4A-8E74-D1B53B4A7E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Grammars</a:t>
            </a:r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46BC779B-4D25-F60A-4000-036B3DC3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4" y="1057842"/>
            <a:ext cx="7772400" cy="393436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D3EB112B-2094-63BF-56E1-53BF5B493DC8}"/>
              </a:ext>
            </a:extLst>
          </p:cNvPr>
          <p:cNvSpPr txBox="1"/>
          <p:nvPr/>
        </p:nvSpPr>
        <p:spPr>
          <a:xfrm>
            <a:off x="7226996" y="5164924"/>
            <a:ext cx="2348279" cy="390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4C76CB-6C44-3443-BD0E-C13D09372C22}" type="slidenum">
              <a:rPr lang="cs-CZ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DejaVu Sans" pitchFamily="2"/>
                <a:cs typeface="DejaVu Sans" pitchFamily="2"/>
              </a:rPr>
              <a:t>9</a:t>
            </a:fld>
            <a:endParaRPr lang="cs-CZ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330E1C6-E065-70E9-01DA-48B5390BE5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9613" y="215900"/>
            <a:ext cx="8101012" cy="936625"/>
          </a:xfrm>
        </p:spPr>
        <p:txBody>
          <a:bodyPr/>
          <a:lstStyle/>
          <a:p>
            <a:pPr lvl="0"/>
            <a:r>
              <a:rPr lang="cs-CZ"/>
              <a:t>Parameters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ED180ABA-A953-4E5B-0853-67712510F8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79613" y="1368425"/>
            <a:ext cx="6564947" cy="349091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900" dirty="0" err="1"/>
              <a:t>Algorithms</a:t>
            </a:r>
            <a:endParaRPr lang="cs-CZ" sz="1900" dirty="0"/>
          </a:p>
          <a:p>
            <a:pPr marL="1028700" lvl="1" indent="-342900">
              <a:lnSpc>
                <a:spcPct val="70000"/>
              </a:lnSpc>
            </a:pPr>
            <a:r>
              <a:rPr lang="cs-CZ" sz="1900" dirty="0"/>
              <a:t>GE, CFG-GP, DSGE</a:t>
            </a:r>
          </a:p>
          <a:p>
            <a:pPr marL="342900" lvl="0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900" dirty="0" err="1"/>
              <a:t>Grammars</a:t>
            </a:r>
            <a:endParaRPr lang="cs-CZ" sz="1900" dirty="0"/>
          </a:p>
          <a:p>
            <a:pPr marL="720913" lvl="1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569" dirty="0" err="1"/>
              <a:t>With</a:t>
            </a:r>
            <a:r>
              <a:rPr lang="cs-CZ" sz="1569" dirty="0"/>
              <a:t> basic </a:t>
            </a:r>
            <a:r>
              <a:rPr lang="cs-CZ" sz="1569" dirty="0" err="1"/>
              <a:t>operators</a:t>
            </a:r>
            <a:endParaRPr lang="cs-CZ" sz="1569" dirty="0"/>
          </a:p>
          <a:p>
            <a:pPr marL="1098926" lvl="2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239" dirty="0" err="1"/>
              <a:t>With</a:t>
            </a:r>
            <a:r>
              <a:rPr lang="cs-CZ" sz="1239" dirty="0"/>
              <a:t> and </a:t>
            </a:r>
            <a:r>
              <a:rPr lang="cs-CZ" sz="1239" dirty="0" err="1"/>
              <a:t>without</a:t>
            </a:r>
            <a:r>
              <a:rPr lang="cs-CZ" sz="1239" dirty="0"/>
              <a:t> </a:t>
            </a:r>
            <a:r>
              <a:rPr lang="cs-CZ" sz="1239" dirty="0" err="1"/>
              <a:t>division</a:t>
            </a:r>
            <a:endParaRPr lang="cs-CZ" sz="1239" dirty="0"/>
          </a:p>
          <a:p>
            <a:pPr marL="720913" lvl="1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569" dirty="0" err="1"/>
              <a:t>Other</a:t>
            </a:r>
            <a:r>
              <a:rPr lang="cs-CZ" sz="1569" dirty="0"/>
              <a:t> </a:t>
            </a:r>
            <a:r>
              <a:rPr lang="cs-CZ" sz="1569" dirty="0" err="1"/>
              <a:t>grammars</a:t>
            </a:r>
            <a:endParaRPr lang="cs-CZ" sz="1569" dirty="0"/>
          </a:p>
          <a:p>
            <a:pPr marL="342900" lvl="0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900" dirty="0"/>
              <a:t>10 </a:t>
            </a:r>
            <a:r>
              <a:rPr lang="cs-CZ" sz="1900" dirty="0" err="1"/>
              <a:t>Runs</a:t>
            </a:r>
            <a:endParaRPr lang="cs-CZ" sz="1900" dirty="0"/>
          </a:p>
          <a:p>
            <a:pPr marL="342900" lvl="0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900" dirty="0"/>
              <a:t>1000 </a:t>
            </a:r>
            <a:r>
              <a:rPr lang="cs-CZ" sz="1900" dirty="0" err="1"/>
              <a:t>Generations</a:t>
            </a:r>
            <a:endParaRPr lang="cs-CZ" sz="1900" dirty="0"/>
          </a:p>
          <a:p>
            <a:pPr marL="342900" lvl="0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900" dirty="0"/>
              <a:t>0.9 Probability </a:t>
            </a:r>
            <a:r>
              <a:rPr lang="cs-CZ" sz="1900" dirty="0" err="1"/>
              <a:t>of</a:t>
            </a:r>
            <a:r>
              <a:rPr lang="cs-CZ" sz="1900" dirty="0"/>
              <a:t> Crossover</a:t>
            </a:r>
          </a:p>
          <a:p>
            <a:pPr marL="342900" lvl="0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900" dirty="0"/>
              <a:t>0.05 Probability </a:t>
            </a:r>
            <a:r>
              <a:rPr lang="cs-CZ" sz="1900" dirty="0" err="1"/>
              <a:t>of</a:t>
            </a:r>
            <a:r>
              <a:rPr lang="cs-CZ" sz="1900" dirty="0"/>
              <a:t> </a:t>
            </a:r>
            <a:r>
              <a:rPr lang="cs-CZ" sz="1900" dirty="0" err="1"/>
              <a:t>Mutation</a:t>
            </a:r>
            <a:endParaRPr lang="cs-CZ" sz="1900" dirty="0"/>
          </a:p>
          <a:p>
            <a:pPr marL="342900" lvl="0" indent="-342900">
              <a:lnSpc>
                <a:spcPct val="80000"/>
              </a:lnSpc>
              <a:buSzPct val="100000"/>
              <a:buFont typeface="Arial" pitchFamily="34"/>
              <a:buChar char="•"/>
            </a:pPr>
            <a:r>
              <a:rPr lang="cs-CZ" sz="1900" dirty="0"/>
              <a:t>Max </a:t>
            </a:r>
            <a:r>
              <a:rPr lang="cs-CZ" sz="1900" dirty="0" err="1"/>
              <a:t>Tree</a:t>
            </a:r>
            <a:r>
              <a:rPr lang="cs-CZ" sz="1900" dirty="0"/>
              <a:t> </a:t>
            </a:r>
            <a:r>
              <a:rPr lang="cs-CZ" sz="1900" dirty="0" err="1"/>
              <a:t>Depth</a:t>
            </a:r>
            <a:endParaRPr lang="cs-CZ" sz="1900" dirty="0"/>
          </a:p>
          <a:p>
            <a:pPr marL="1028700" lvl="1" indent="-342900">
              <a:lnSpc>
                <a:spcPct val="70000"/>
              </a:lnSpc>
            </a:pPr>
            <a:r>
              <a:rPr lang="cs-CZ" sz="1900" dirty="0"/>
              <a:t>4, 17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cs-CZ" sz="1900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11052</TotalTime>
  <Words>515</Words>
  <Application>Microsoft Macintosh PowerPoint</Application>
  <PresentationFormat>Personalizado</PresentationFormat>
  <Paragraphs>108</Paragraphs>
  <Slides>18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Helvetica Neue</vt:lpstr>
      <vt:lpstr>Liberation Sans</vt:lpstr>
      <vt:lpstr>OpenSymbol</vt:lpstr>
      <vt:lpstr>Wingdings</vt:lpstr>
      <vt:lpstr>Tema de Office</vt:lpstr>
      <vt:lpstr>Estimation of total body fat using symbolic regression and evolutionary algorithms.</vt:lpstr>
      <vt:lpstr>Paper summary</vt:lpstr>
      <vt:lpstr>Paper summary – baseline models</vt:lpstr>
      <vt:lpstr>Paper summary – SR models</vt:lpstr>
      <vt:lpstr>Paper summary – comparison</vt:lpstr>
      <vt:lpstr>Challenge</vt:lpstr>
      <vt:lpstr>Our proposal</vt:lpstr>
      <vt:lpstr>Grammars</vt:lpstr>
      <vt:lpstr>Parameters</vt:lpstr>
      <vt:lpstr>Presentación de PowerPoint</vt:lpstr>
      <vt:lpstr>Preliminary Results</vt:lpstr>
      <vt:lpstr>Presentación de PowerPoint</vt:lpstr>
      <vt:lpstr>Results</vt:lpstr>
      <vt:lpstr>Best Result</vt:lpstr>
      <vt:lpstr>Simplified form</vt:lpstr>
      <vt:lpstr>Analysis</vt:lpstr>
      <vt:lpstr>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cp:lastModifiedBy>JOSE IGNACIO HIDALGO PEREZ</cp:lastModifiedBy>
  <cp:revision>17</cp:revision>
  <dcterms:created xsi:type="dcterms:W3CDTF">2024-08-31T13:53:43Z</dcterms:created>
  <dcterms:modified xsi:type="dcterms:W3CDTF">2024-09-10T13:44:19Z</dcterms:modified>
</cp:coreProperties>
</file>