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8" r:id="rId3"/>
    <p:sldId id="259" r:id="rId4"/>
    <p:sldId id="260" r:id="rId5"/>
    <p:sldId id="262" r:id="rId6"/>
    <p:sldId id="263" r:id="rId7"/>
    <p:sldId id="264" r:id="rId8"/>
    <p:sldId id="261"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328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209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936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80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88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12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148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30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380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557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587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7/19/20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8016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7/19/20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66749885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0" r:id="rId5"/>
    <p:sldLayoutId id="2147483741" r:id="rId6"/>
    <p:sldLayoutId id="2147483747" r:id="rId7"/>
    <p:sldLayoutId id="2147483742" r:id="rId8"/>
    <p:sldLayoutId id="2147483743" r:id="rId9"/>
    <p:sldLayoutId id="2147483744" r:id="rId10"/>
    <p:sldLayoutId id="2147483745" r:id="rId11"/>
    <p:sldLayoutId id="214748374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nder.githubusercontent.com/view/ipynb?commit=d19a5b0eb3d9c33b2d4fb3481fa4440eb9b563bc&amp;enc_url=68747470733a2f2f7261772e67697468756275736572636f6e74656e742e636f6d2f6a69686f2d696d2f7075626c69632f643139613562306562336439633333623264346662333438316661343434306562396235363362632f506565722d67726164656425323041737369676e6d656e7425334125323043617073746f6e6525323050726f6a65637425323032253230636f7079253230312e6970796e62&amp;nwo=jiho-im%2Fpublic&amp;path=Peer-graded+Assignment%3A+Capstone+Project+2+copy+1.ipynb&amp;repository_id=280709854&amp;repository_type=Repository#Probl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7F3F19-5A4B-42AD-9A79-B8279086A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99A86E-8B91-46FE-A729-54D5654C0314}"/>
              </a:ext>
            </a:extLst>
          </p:cNvPr>
          <p:cNvPicPr>
            <a:picLocks noChangeAspect="1"/>
          </p:cNvPicPr>
          <p:nvPr/>
        </p:nvPicPr>
        <p:blipFill rotWithShape="1">
          <a:blip r:embed="rId2"/>
          <a:srcRect l="4754" r="6358"/>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8202C37C-3123-4850-965F-F823CD438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4441" y="3562564"/>
            <a:ext cx="6007383" cy="2746580"/>
          </a:xfrm>
          <a:custGeom>
            <a:avLst/>
            <a:gdLst>
              <a:gd name="connsiteX0" fmla="*/ 7360262 w 8491753"/>
              <a:gd name="connsiteY0" fmla="*/ 0 h 3882436"/>
              <a:gd name="connsiteX1" fmla="*/ 7800623 w 8491753"/>
              <a:gd name="connsiteY1" fmla="*/ 266118 h 3882436"/>
              <a:gd name="connsiteX2" fmla="*/ 8418395 w 8491753"/>
              <a:gd name="connsiteY2" fmla="*/ 817361 h 3882436"/>
              <a:gd name="connsiteX3" fmla="*/ 8469084 w 8491753"/>
              <a:gd name="connsiteY3" fmla="*/ 2062410 h 3882436"/>
              <a:gd name="connsiteX4" fmla="*/ 7993875 w 8491753"/>
              <a:gd name="connsiteY4" fmla="*/ 3538728 h 3882436"/>
              <a:gd name="connsiteX5" fmla="*/ 7486985 w 8491753"/>
              <a:gd name="connsiteY5" fmla="*/ 3877711 h 3882436"/>
              <a:gd name="connsiteX6" fmla="*/ 4198536 w 8491753"/>
              <a:gd name="connsiteY6" fmla="*/ 3808014 h 3882436"/>
              <a:gd name="connsiteX7" fmla="*/ 1942874 w 8491753"/>
              <a:gd name="connsiteY7" fmla="*/ 3259939 h 3882436"/>
              <a:gd name="connsiteX8" fmla="*/ 2291361 w 8491753"/>
              <a:gd name="connsiteY8" fmla="*/ 3193410 h 3882436"/>
              <a:gd name="connsiteX9" fmla="*/ 1451824 w 8491753"/>
              <a:gd name="connsiteY9" fmla="*/ 3047678 h 3882436"/>
              <a:gd name="connsiteX10" fmla="*/ 1499345 w 8491753"/>
              <a:gd name="connsiteY10" fmla="*/ 3028670 h 3882436"/>
              <a:gd name="connsiteX11" fmla="*/ 1407471 w 8491753"/>
              <a:gd name="connsiteY11" fmla="*/ 2952636 h 3882436"/>
              <a:gd name="connsiteX12" fmla="*/ 1030471 w 8491753"/>
              <a:gd name="connsiteY12" fmla="*/ 2832250 h 3882436"/>
              <a:gd name="connsiteX13" fmla="*/ 1499345 w 8491753"/>
              <a:gd name="connsiteY13" fmla="*/ 2629494 h 3882436"/>
              <a:gd name="connsiteX14" fmla="*/ 970279 w 8491753"/>
              <a:gd name="connsiteY14" fmla="*/ 2353873 h 3882436"/>
              <a:gd name="connsiteX15" fmla="*/ 700993 w 8491753"/>
              <a:gd name="connsiteY15" fmla="*/ 2287343 h 3882436"/>
              <a:gd name="connsiteX16" fmla="*/ 1588051 w 8491753"/>
              <a:gd name="connsiteY16" fmla="*/ 1942023 h 3882436"/>
              <a:gd name="connsiteX17" fmla="*/ 149751 w 8491753"/>
              <a:gd name="connsiteY17" fmla="*/ 1770949 h 3882436"/>
              <a:gd name="connsiteX18" fmla="*/ 266969 w 8491753"/>
              <a:gd name="connsiteY18" fmla="*/ 1701251 h 3882436"/>
              <a:gd name="connsiteX19" fmla="*/ 1160362 w 8491753"/>
              <a:gd name="connsiteY19" fmla="*/ 1720259 h 3882436"/>
              <a:gd name="connsiteX20" fmla="*/ 1309262 w 8491753"/>
              <a:gd name="connsiteY20" fmla="*/ 1666403 h 3882436"/>
              <a:gd name="connsiteX21" fmla="*/ 1160362 w 8491753"/>
              <a:gd name="connsiteY21" fmla="*/ 1580864 h 3882436"/>
              <a:gd name="connsiteX22" fmla="*/ 580607 w 8491753"/>
              <a:gd name="connsiteY22" fmla="*/ 1517503 h 3882436"/>
              <a:gd name="connsiteX23" fmla="*/ 428540 w 8491753"/>
              <a:gd name="connsiteY23" fmla="*/ 1374940 h 3882436"/>
              <a:gd name="connsiteX24" fmla="*/ 171927 w 8491753"/>
              <a:gd name="connsiteY24" fmla="*/ 1210201 h 3882436"/>
              <a:gd name="connsiteX25" fmla="*/ 349338 w 8491753"/>
              <a:gd name="connsiteY25" fmla="*/ 1073974 h 3882436"/>
              <a:gd name="connsiteX26" fmla="*/ 61044 w 8491753"/>
              <a:gd name="connsiteY26" fmla="*/ 871218 h 3882436"/>
              <a:gd name="connsiteX27" fmla="*/ 143414 w 8491753"/>
              <a:gd name="connsiteY27" fmla="*/ 605101 h 3882436"/>
              <a:gd name="connsiteX28" fmla="*/ 628128 w 8491753"/>
              <a:gd name="connsiteY28" fmla="*/ 541739 h 3882436"/>
              <a:gd name="connsiteX29" fmla="*/ 1277580 w 8491753"/>
              <a:gd name="connsiteY29" fmla="*/ 449865 h 3882436"/>
              <a:gd name="connsiteX30" fmla="*/ 1930202 w 8491753"/>
              <a:gd name="connsiteY30" fmla="*/ 370664 h 3882436"/>
              <a:gd name="connsiteX31" fmla="*/ 2582822 w 8491753"/>
              <a:gd name="connsiteY31" fmla="*/ 370664 h 3882436"/>
              <a:gd name="connsiteX32" fmla="*/ 2769739 w 8491753"/>
              <a:gd name="connsiteY32" fmla="*/ 377000 h 3882436"/>
              <a:gd name="connsiteX33" fmla="*/ 2772907 w 8491753"/>
              <a:gd name="connsiteY33" fmla="*/ 377000 h 3882436"/>
              <a:gd name="connsiteX34" fmla="*/ 3583931 w 8491753"/>
              <a:gd name="connsiteY34" fmla="*/ 405513 h 3882436"/>
              <a:gd name="connsiteX35" fmla="*/ 3884897 w 8491753"/>
              <a:gd name="connsiteY35" fmla="*/ 408681 h 3882436"/>
              <a:gd name="connsiteX36" fmla="*/ 4537518 w 8491753"/>
              <a:gd name="connsiteY36" fmla="*/ 411848 h 3882436"/>
              <a:gd name="connsiteX37" fmla="*/ 5186971 w 8491753"/>
              <a:gd name="connsiteY37" fmla="*/ 399176 h 3882436"/>
              <a:gd name="connsiteX38" fmla="*/ 5845928 w 8491753"/>
              <a:gd name="connsiteY38" fmla="*/ 361159 h 3882436"/>
              <a:gd name="connsiteX39" fmla="*/ 6495381 w 8491753"/>
              <a:gd name="connsiteY39" fmla="*/ 310470 h 3882436"/>
              <a:gd name="connsiteX40" fmla="*/ 6910398 w 8491753"/>
              <a:gd name="connsiteY40" fmla="*/ 196420 h 3882436"/>
              <a:gd name="connsiteX41" fmla="*/ 7360262 w 8491753"/>
              <a:gd name="connsiteY41" fmla="*/ 0 h 388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1753" h="3882436">
                <a:moveTo>
                  <a:pt x="7360262" y="0"/>
                </a:moveTo>
                <a:cubicBezTo>
                  <a:pt x="7477481" y="142563"/>
                  <a:pt x="7651725" y="183748"/>
                  <a:pt x="7800623" y="266118"/>
                </a:cubicBezTo>
                <a:cubicBezTo>
                  <a:pt x="7946354" y="329479"/>
                  <a:pt x="8361371" y="696974"/>
                  <a:pt x="8418395" y="817361"/>
                </a:cubicBezTo>
                <a:cubicBezTo>
                  <a:pt x="8519774" y="1026453"/>
                  <a:pt x="8494429" y="1793125"/>
                  <a:pt x="8469084" y="2062410"/>
                </a:cubicBezTo>
                <a:cubicBezTo>
                  <a:pt x="8374043" y="2734040"/>
                  <a:pt x="8025556" y="3507048"/>
                  <a:pt x="7993875" y="3538728"/>
                </a:cubicBezTo>
                <a:cubicBezTo>
                  <a:pt x="7892497" y="3516552"/>
                  <a:pt x="7661229" y="3865039"/>
                  <a:pt x="7486985" y="3877711"/>
                </a:cubicBezTo>
                <a:cubicBezTo>
                  <a:pt x="7303237" y="3890384"/>
                  <a:pt x="4604047" y="3880880"/>
                  <a:pt x="4198536" y="3808014"/>
                </a:cubicBezTo>
                <a:cubicBezTo>
                  <a:pt x="1993563" y="3405670"/>
                  <a:pt x="1942874" y="3259939"/>
                  <a:pt x="1942874" y="3259939"/>
                </a:cubicBezTo>
                <a:cubicBezTo>
                  <a:pt x="1942874" y="3259939"/>
                  <a:pt x="2177311" y="3231426"/>
                  <a:pt x="2291361" y="3193410"/>
                </a:cubicBezTo>
                <a:cubicBezTo>
                  <a:pt x="2126622" y="3190241"/>
                  <a:pt x="1477169" y="3069855"/>
                  <a:pt x="1451824" y="3047678"/>
                </a:cubicBezTo>
                <a:cubicBezTo>
                  <a:pt x="1464497" y="3041343"/>
                  <a:pt x="1483505" y="3035006"/>
                  <a:pt x="1499345" y="3028670"/>
                </a:cubicBezTo>
                <a:cubicBezTo>
                  <a:pt x="1464497" y="3009662"/>
                  <a:pt x="1435984" y="2987486"/>
                  <a:pt x="1407471" y="2952636"/>
                </a:cubicBezTo>
                <a:cubicBezTo>
                  <a:pt x="1315597" y="2835418"/>
                  <a:pt x="1160362" y="2876603"/>
                  <a:pt x="1030471" y="2832250"/>
                </a:cubicBezTo>
                <a:cubicBezTo>
                  <a:pt x="1112841" y="2585141"/>
                  <a:pt x="1331438" y="2677015"/>
                  <a:pt x="1499345" y="2629494"/>
                </a:cubicBezTo>
                <a:cubicBezTo>
                  <a:pt x="1058984" y="2483763"/>
                  <a:pt x="1144523" y="2407729"/>
                  <a:pt x="970279" y="2353873"/>
                </a:cubicBezTo>
                <a:cubicBezTo>
                  <a:pt x="751682" y="2287343"/>
                  <a:pt x="700993" y="2287343"/>
                  <a:pt x="700993" y="2287343"/>
                </a:cubicBezTo>
                <a:cubicBezTo>
                  <a:pt x="957606" y="2084587"/>
                  <a:pt x="1264908" y="2303184"/>
                  <a:pt x="1588051" y="1942023"/>
                </a:cubicBezTo>
                <a:cubicBezTo>
                  <a:pt x="1277580" y="1891335"/>
                  <a:pt x="349338" y="1865990"/>
                  <a:pt x="149751" y="1770949"/>
                </a:cubicBezTo>
                <a:cubicBezTo>
                  <a:pt x="225784" y="1805797"/>
                  <a:pt x="232120" y="1701251"/>
                  <a:pt x="266969" y="1701251"/>
                </a:cubicBezTo>
                <a:cubicBezTo>
                  <a:pt x="561599" y="1698083"/>
                  <a:pt x="862565" y="1758277"/>
                  <a:pt x="1160362" y="1720259"/>
                </a:cubicBezTo>
                <a:cubicBezTo>
                  <a:pt x="1214219" y="1717092"/>
                  <a:pt x="1299758" y="1745604"/>
                  <a:pt x="1309262" y="1666403"/>
                </a:cubicBezTo>
                <a:cubicBezTo>
                  <a:pt x="1318765" y="1568192"/>
                  <a:pt x="1207884" y="1590368"/>
                  <a:pt x="1160362" y="1580864"/>
                </a:cubicBezTo>
                <a:cubicBezTo>
                  <a:pt x="967110" y="1549184"/>
                  <a:pt x="777027" y="1536512"/>
                  <a:pt x="580607" y="1517503"/>
                </a:cubicBezTo>
                <a:cubicBezTo>
                  <a:pt x="498238" y="1507999"/>
                  <a:pt x="396860" y="1527007"/>
                  <a:pt x="428540" y="1374940"/>
                </a:cubicBezTo>
                <a:cubicBezTo>
                  <a:pt x="403195" y="1229209"/>
                  <a:pt x="251129" y="1279898"/>
                  <a:pt x="171927" y="1210201"/>
                </a:cubicBezTo>
                <a:cubicBezTo>
                  <a:pt x="209944" y="1127831"/>
                  <a:pt x="317658" y="1184857"/>
                  <a:pt x="349338" y="1073974"/>
                </a:cubicBezTo>
                <a:cubicBezTo>
                  <a:pt x="197271" y="1108823"/>
                  <a:pt x="213112" y="868050"/>
                  <a:pt x="61044" y="871218"/>
                </a:cubicBezTo>
                <a:cubicBezTo>
                  <a:pt x="-65678" y="728655"/>
                  <a:pt x="26196" y="658957"/>
                  <a:pt x="143414" y="605101"/>
                </a:cubicBezTo>
                <a:cubicBezTo>
                  <a:pt x="295481" y="538572"/>
                  <a:pt x="463388" y="554411"/>
                  <a:pt x="628128" y="541739"/>
                </a:cubicBezTo>
                <a:cubicBezTo>
                  <a:pt x="846725" y="513227"/>
                  <a:pt x="1055817" y="446698"/>
                  <a:pt x="1277580" y="449865"/>
                </a:cubicBezTo>
                <a:cubicBezTo>
                  <a:pt x="1486673" y="383336"/>
                  <a:pt x="1717941" y="456201"/>
                  <a:pt x="1930202" y="370664"/>
                </a:cubicBezTo>
                <a:cubicBezTo>
                  <a:pt x="2145630" y="370664"/>
                  <a:pt x="2364226" y="370664"/>
                  <a:pt x="2582822" y="370664"/>
                </a:cubicBezTo>
                <a:cubicBezTo>
                  <a:pt x="2646185" y="373831"/>
                  <a:pt x="2706377" y="373831"/>
                  <a:pt x="2769739" y="377000"/>
                </a:cubicBezTo>
                <a:cubicBezTo>
                  <a:pt x="2769739" y="377000"/>
                  <a:pt x="2772907" y="377000"/>
                  <a:pt x="2772907" y="377000"/>
                </a:cubicBezTo>
                <a:cubicBezTo>
                  <a:pt x="3045361" y="386504"/>
                  <a:pt x="3314646" y="392840"/>
                  <a:pt x="3583931" y="405513"/>
                </a:cubicBezTo>
                <a:cubicBezTo>
                  <a:pt x="3685309" y="405513"/>
                  <a:pt x="3783519" y="408681"/>
                  <a:pt x="3884897" y="408681"/>
                </a:cubicBezTo>
                <a:cubicBezTo>
                  <a:pt x="4100325" y="424520"/>
                  <a:pt x="4318922" y="434025"/>
                  <a:pt x="4537518" y="411848"/>
                </a:cubicBezTo>
                <a:cubicBezTo>
                  <a:pt x="4756115" y="430857"/>
                  <a:pt x="4968375" y="418185"/>
                  <a:pt x="5186971" y="399176"/>
                </a:cubicBezTo>
                <a:cubicBezTo>
                  <a:pt x="5408735" y="421353"/>
                  <a:pt x="5627332" y="389672"/>
                  <a:pt x="5845928" y="361159"/>
                </a:cubicBezTo>
                <a:cubicBezTo>
                  <a:pt x="6064526" y="373831"/>
                  <a:pt x="6283122" y="373831"/>
                  <a:pt x="6495381" y="310470"/>
                </a:cubicBezTo>
                <a:cubicBezTo>
                  <a:pt x="6656953" y="380168"/>
                  <a:pt x="6736155" y="152067"/>
                  <a:pt x="6910398" y="196420"/>
                </a:cubicBezTo>
                <a:cubicBezTo>
                  <a:pt x="7084641" y="243941"/>
                  <a:pt x="7208196" y="63361"/>
                  <a:pt x="7360262" y="0"/>
                </a:cubicBezTo>
                <a:close/>
              </a:path>
            </a:pathLst>
          </a:custGeom>
          <a:solidFill>
            <a:schemeClr val="bg1">
              <a:alpha val="30000"/>
            </a:schemeClr>
          </a:solidFill>
          <a:ln>
            <a:noFill/>
          </a:ln>
          <a:effectLst>
            <a:outerShdw blurRad="508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2">
            <a:extLst>
              <a:ext uri="{FF2B5EF4-FFF2-40B4-BE49-F238E27FC236}">
                <a16:creationId xmlns:a16="http://schemas.microsoft.com/office/drawing/2014/main" id="{9C7604DA-1A80-47FD-9F09-D72DC278D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393" y="3562564"/>
            <a:ext cx="6007383" cy="2746580"/>
          </a:xfrm>
          <a:custGeom>
            <a:avLst/>
            <a:gdLst>
              <a:gd name="connsiteX0" fmla="*/ 7360262 w 8491753"/>
              <a:gd name="connsiteY0" fmla="*/ 0 h 3882436"/>
              <a:gd name="connsiteX1" fmla="*/ 7800623 w 8491753"/>
              <a:gd name="connsiteY1" fmla="*/ 266118 h 3882436"/>
              <a:gd name="connsiteX2" fmla="*/ 8418395 w 8491753"/>
              <a:gd name="connsiteY2" fmla="*/ 817361 h 3882436"/>
              <a:gd name="connsiteX3" fmla="*/ 8469084 w 8491753"/>
              <a:gd name="connsiteY3" fmla="*/ 2062410 h 3882436"/>
              <a:gd name="connsiteX4" fmla="*/ 7993875 w 8491753"/>
              <a:gd name="connsiteY4" fmla="*/ 3538728 h 3882436"/>
              <a:gd name="connsiteX5" fmla="*/ 7486985 w 8491753"/>
              <a:gd name="connsiteY5" fmla="*/ 3877711 h 3882436"/>
              <a:gd name="connsiteX6" fmla="*/ 4198536 w 8491753"/>
              <a:gd name="connsiteY6" fmla="*/ 3808014 h 3882436"/>
              <a:gd name="connsiteX7" fmla="*/ 1942874 w 8491753"/>
              <a:gd name="connsiteY7" fmla="*/ 3259939 h 3882436"/>
              <a:gd name="connsiteX8" fmla="*/ 2291361 w 8491753"/>
              <a:gd name="connsiteY8" fmla="*/ 3193410 h 3882436"/>
              <a:gd name="connsiteX9" fmla="*/ 1451824 w 8491753"/>
              <a:gd name="connsiteY9" fmla="*/ 3047678 h 3882436"/>
              <a:gd name="connsiteX10" fmla="*/ 1499345 w 8491753"/>
              <a:gd name="connsiteY10" fmla="*/ 3028670 h 3882436"/>
              <a:gd name="connsiteX11" fmla="*/ 1407471 w 8491753"/>
              <a:gd name="connsiteY11" fmla="*/ 2952636 h 3882436"/>
              <a:gd name="connsiteX12" fmla="*/ 1030471 w 8491753"/>
              <a:gd name="connsiteY12" fmla="*/ 2832250 h 3882436"/>
              <a:gd name="connsiteX13" fmla="*/ 1499345 w 8491753"/>
              <a:gd name="connsiteY13" fmla="*/ 2629494 h 3882436"/>
              <a:gd name="connsiteX14" fmla="*/ 970279 w 8491753"/>
              <a:gd name="connsiteY14" fmla="*/ 2353873 h 3882436"/>
              <a:gd name="connsiteX15" fmla="*/ 700993 w 8491753"/>
              <a:gd name="connsiteY15" fmla="*/ 2287343 h 3882436"/>
              <a:gd name="connsiteX16" fmla="*/ 1588051 w 8491753"/>
              <a:gd name="connsiteY16" fmla="*/ 1942023 h 3882436"/>
              <a:gd name="connsiteX17" fmla="*/ 149751 w 8491753"/>
              <a:gd name="connsiteY17" fmla="*/ 1770949 h 3882436"/>
              <a:gd name="connsiteX18" fmla="*/ 266969 w 8491753"/>
              <a:gd name="connsiteY18" fmla="*/ 1701251 h 3882436"/>
              <a:gd name="connsiteX19" fmla="*/ 1160362 w 8491753"/>
              <a:gd name="connsiteY19" fmla="*/ 1720259 h 3882436"/>
              <a:gd name="connsiteX20" fmla="*/ 1309262 w 8491753"/>
              <a:gd name="connsiteY20" fmla="*/ 1666403 h 3882436"/>
              <a:gd name="connsiteX21" fmla="*/ 1160362 w 8491753"/>
              <a:gd name="connsiteY21" fmla="*/ 1580864 h 3882436"/>
              <a:gd name="connsiteX22" fmla="*/ 580607 w 8491753"/>
              <a:gd name="connsiteY22" fmla="*/ 1517503 h 3882436"/>
              <a:gd name="connsiteX23" fmla="*/ 428540 w 8491753"/>
              <a:gd name="connsiteY23" fmla="*/ 1374940 h 3882436"/>
              <a:gd name="connsiteX24" fmla="*/ 171927 w 8491753"/>
              <a:gd name="connsiteY24" fmla="*/ 1210201 h 3882436"/>
              <a:gd name="connsiteX25" fmla="*/ 349338 w 8491753"/>
              <a:gd name="connsiteY25" fmla="*/ 1073974 h 3882436"/>
              <a:gd name="connsiteX26" fmla="*/ 61044 w 8491753"/>
              <a:gd name="connsiteY26" fmla="*/ 871218 h 3882436"/>
              <a:gd name="connsiteX27" fmla="*/ 143414 w 8491753"/>
              <a:gd name="connsiteY27" fmla="*/ 605101 h 3882436"/>
              <a:gd name="connsiteX28" fmla="*/ 628128 w 8491753"/>
              <a:gd name="connsiteY28" fmla="*/ 541739 h 3882436"/>
              <a:gd name="connsiteX29" fmla="*/ 1277580 w 8491753"/>
              <a:gd name="connsiteY29" fmla="*/ 449865 h 3882436"/>
              <a:gd name="connsiteX30" fmla="*/ 1930202 w 8491753"/>
              <a:gd name="connsiteY30" fmla="*/ 370664 h 3882436"/>
              <a:gd name="connsiteX31" fmla="*/ 2582822 w 8491753"/>
              <a:gd name="connsiteY31" fmla="*/ 370664 h 3882436"/>
              <a:gd name="connsiteX32" fmla="*/ 2769739 w 8491753"/>
              <a:gd name="connsiteY32" fmla="*/ 377000 h 3882436"/>
              <a:gd name="connsiteX33" fmla="*/ 2772907 w 8491753"/>
              <a:gd name="connsiteY33" fmla="*/ 377000 h 3882436"/>
              <a:gd name="connsiteX34" fmla="*/ 3583931 w 8491753"/>
              <a:gd name="connsiteY34" fmla="*/ 405513 h 3882436"/>
              <a:gd name="connsiteX35" fmla="*/ 3884897 w 8491753"/>
              <a:gd name="connsiteY35" fmla="*/ 408681 h 3882436"/>
              <a:gd name="connsiteX36" fmla="*/ 4537518 w 8491753"/>
              <a:gd name="connsiteY36" fmla="*/ 411848 h 3882436"/>
              <a:gd name="connsiteX37" fmla="*/ 5186971 w 8491753"/>
              <a:gd name="connsiteY37" fmla="*/ 399176 h 3882436"/>
              <a:gd name="connsiteX38" fmla="*/ 5845928 w 8491753"/>
              <a:gd name="connsiteY38" fmla="*/ 361159 h 3882436"/>
              <a:gd name="connsiteX39" fmla="*/ 6495381 w 8491753"/>
              <a:gd name="connsiteY39" fmla="*/ 310470 h 3882436"/>
              <a:gd name="connsiteX40" fmla="*/ 6910398 w 8491753"/>
              <a:gd name="connsiteY40" fmla="*/ 196420 h 3882436"/>
              <a:gd name="connsiteX41" fmla="*/ 7360262 w 8491753"/>
              <a:gd name="connsiteY41" fmla="*/ 0 h 388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1753" h="3882436">
                <a:moveTo>
                  <a:pt x="7360262" y="0"/>
                </a:moveTo>
                <a:cubicBezTo>
                  <a:pt x="7477481" y="142563"/>
                  <a:pt x="7651725" y="183748"/>
                  <a:pt x="7800623" y="266118"/>
                </a:cubicBezTo>
                <a:cubicBezTo>
                  <a:pt x="7946354" y="329479"/>
                  <a:pt x="8361371" y="696974"/>
                  <a:pt x="8418395" y="817361"/>
                </a:cubicBezTo>
                <a:cubicBezTo>
                  <a:pt x="8519774" y="1026453"/>
                  <a:pt x="8494429" y="1793125"/>
                  <a:pt x="8469084" y="2062410"/>
                </a:cubicBezTo>
                <a:cubicBezTo>
                  <a:pt x="8374043" y="2734040"/>
                  <a:pt x="8025556" y="3507048"/>
                  <a:pt x="7993875" y="3538728"/>
                </a:cubicBezTo>
                <a:cubicBezTo>
                  <a:pt x="7892497" y="3516552"/>
                  <a:pt x="7661229" y="3865039"/>
                  <a:pt x="7486985" y="3877711"/>
                </a:cubicBezTo>
                <a:cubicBezTo>
                  <a:pt x="7303237" y="3890384"/>
                  <a:pt x="4604047" y="3880880"/>
                  <a:pt x="4198536" y="3808014"/>
                </a:cubicBezTo>
                <a:cubicBezTo>
                  <a:pt x="1993563" y="3405670"/>
                  <a:pt x="1942874" y="3259939"/>
                  <a:pt x="1942874" y="3259939"/>
                </a:cubicBezTo>
                <a:cubicBezTo>
                  <a:pt x="1942874" y="3259939"/>
                  <a:pt x="2177311" y="3231426"/>
                  <a:pt x="2291361" y="3193410"/>
                </a:cubicBezTo>
                <a:cubicBezTo>
                  <a:pt x="2126622" y="3190241"/>
                  <a:pt x="1477169" y="3069855"/>
                  <a:pt x="1451824" y="3047678"/>
                </a:cubicBezTo>
                <a:cubicBezTo>
                  <a:pt x="1464497" y="3041343"/>
                  <a:pt x="1483505" y="3035006"/>
                  <a:pt x="1499345" y="3028670"/>
                </a:cubicBezTo>
                <a:cubicBezTo>
                  <a:pt x="1464497" y="3009662"/>
                  <a:pt x="1435984" y="2987486"/>
                  <a:pt x="1407471" y="2952636"/>
                </a:cubicBezTo>
                <a:cubicBezTo>
                  <a:pt x="1315597" y="2835418"/>
                  <a:pt x="1160362" y="2876603"/>
                  <a:pt x="1030471" y="2832250"/>
                </a:cubicBezTo>
                <a:cubicBezTo>
                  <a:pt x="1112841" y="2585141"/>
                  <a:pt x="1331438" y="2677015"/>
                  <a:pt x="1499345" y="2629494"/>
                </a:cubicBezTo>
                <a:cubicBezTo>
                  <a:pt x="1058984" y="2483763"/>
                  <a:pt x="1144523" y="2407729"/>
                  <a:pt x="970279" y="2353873"/>
                </a:cubicBezTo>
                <a:cubicBezTo>
                  <a:pt x="751682" y="2287343"/>
                  <a:pt x="700993" y="2287343"/>
                  <a:pt x="700993" y="2287343"/>
                </a:cubicBezTo>
                <a:cubicBezTo>
                  <a:pt x="957606" y="2084587"/>
                  <a:pt x="1264908" y="2303184"/>
                  <a:pt x="1588051" y="1942023"/>
                </a:cubicBezTo>
                <a:cubicBezTo>
                  <a:pt x="1277580" y="1891335"/>
                  <a:pt x="349338" y="1865990"/>
                  <a:pt x="149751" y="1770949"/>
                </a:cubicBezTo>
                <a:cubicBezTo>
                  <a:pt x="225784" y="1805797"/>
                  <a:pt x="232120" y="1701251"/>
                  <a:pt x="266969" y="1701251"/>
                </a:cubicBezTo>
                <a:cubicBezTo>
                  <a:pt x="561599" y="1698083"/>
                  <a:pt x="862565" y="1758277"/>
                  <a:pt x="1160362" y="1720259"/>
                </a:cubicBezTo>
                <a:cubicBezTo>
                  <a:pt x="1214219" y="1717092"/>
                  <a:pt x="1299758" y="1745604"/>
                  <a:pt x="1309262" y="1666403"/>
                </a:cubicBezTo>
                <a:cubicBezTo>
                  <a:pt x="1318765" y="1568192"/>
                  <a:pt x="1207884" y="1590368"/>
                  <a:pt x="1160362" y="1580864"/>
                </a:cubicBezTo>
                <a:cubicBezTo>
                  <a:pt x="967110" y="1549184"/>
                  <a:pt x="777027" y="1536512"/>
                  <a:pt x="580607" y="1517503"/>
                </a:cubicBezTo>
                <a:cubicBezTo>
                  <a:pt x="498238" y="1507999"/>
                  <a:pt x="396860" y="1527007"/>
                  <a:pt x="428540" y="1374940"/>
                </a:cubicBezTo>
                <a:cubicBezTo>
                  <a:pt x="403195" y="1229209"/>
                  <a:pt x="251129" y="1279898"/>
                  <a:pt x="171927" y="1210201"/>
                </a:cubicBezTo>
                <a:cubicBezTo>
                  <a:pt x="209944" y="1127831"/>
                  <a:pt x="317658" y="1184857"/>
                  <a:pt x="349338" y="1073974"/>
                </a:cubicBezTo>
                <a:cubicBezTo>
                  <a:pt x="197271" y="1108823"/>
                  <a:pt x="213112" y="868050"/>
                  <a:pt x="61044" y="871218"/>
                </a:cubicBezTo>
                <a:cubicBezTo>
                  <a:pt x="-65678" y="728655"/>
                  <a:pt x="26196" y="658957"/>
                  <a:pt x="143414" y="605101"/>
                </a:cubicBezTo>
                <a:cubicBezTo>
                  <a:pt x="295481" y="538572"/>
                  <a:pt x="463388" y="554411"/>
                  <a:pt x="628128" y="541739"/>
                </a:cubicBezTo>
                <a:cubicBezTo>
                  <a:pt x="846725" y="513227"/>
                  <a:pt x="1055817" y="446698"/>
                  <a:pt x="1277580" y="449865"/>
                </a:cubicBezTo>
                <a:cubicBezTo>
                  <a:pt x="1486673" y="383336"/>
                  <a:pt x="1717941" y="456201"/>
                  <a:pt x="1930202" y="370664"/>
                </a:cubicBezTo>
                <a:cubicBezTo>
                  <a:pt x="2145630" y="370664"/>
                  <a:pt x="2364226" y="370664"/>
                  <a:pt x="2582822" y="370664"/>
                </a:cubicBezTo>
                <a:cubicBezTo>
                  <a:pt x="2646185" y="373831"/>
                  <a:pt x="2706377" y="373831"/>
                  <a:pt x="2769739" y="377000"/>
                </a:cubicBezTo>
                <a:cubicBezTo>
                  <a:pt x="2769739" y="377000"/>
                  <a:pt x="2772907" y="377000"/>
                  <a:pt x="2772907" y="377000"/>
                </a:cubicBezTo>
                <a:cubicBezTo>
                  <a:pt x="3045361" y="386504"/>
                  <a:pt x="3314646" y="392840"/>
                  <a:pt x="3583931" y="405513"/>
                </a:cubicBezTo>
                <a:cubicBezTo>
                  <a:pt x="3685309" y="405513"/>
                  <a:pt x="3783519" y="408681"/>
                  <a:pt x="3884897" y="408681"/>
                </a:cubicBezTo>
                <a:cubicBezTo>
                  <a:pt x="4100325" y="424520"/>
                  <a:pt x="4318922" y="434025"/>
                  <a:pt x="4537518" y="411848"/>
                </a:cubicBezTo>
                <a:cubicBezTo>
                  <a:pt x="4756115" y="430857"/>
                  <a:pt x="4968375" y="418185"/>
                  <a:pt x="5186971" y="399176"/>
                </a:cubicBezTo>
                <a:cubicBezTo>
                  <a:pt x="5408735" y="421353"/>
                  <a:pt x="5627332" y="389672"/>
                  <a:pt x="5845928" y="361159"/>
                </a:cubicBezTo>
                <a:cubicBezTo>
                  <a:pt x="6064526" y="373831"/>
                  <a:pt x="6283122" y="373831"/>
                  <a:pt x="6495381" y="310470"/>
                </a:cubicBezTo>
                <a:cubicBezTo>
                  <a:pt x="6656953" y="380168"/>
                  <a:pt x="6736155" y="152067"/>
                  <a:pt x="6910398" y="196420"/>
                </a:cubicBezTo>
                <a:cubicBezTo>
                  <a:pt x="7084641" y="243941"/>
                  <a:pt x="7208196" y="63361"/>
                  <a:pt x="7360262"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772A22-38E9-714E-8556-E6197CD117F0}"/>
              </a:ext>
            </a:extLst>
          </p:cNvPr>
          <p:cNvSpPr>
            <a:spLocks noGrp="1"/>
          </p:cNvSpPr>
          <p:nvPr>
            <p:ph type="ctrTitle"/>
          </p:nvPr>
        </p:nvSpPr>
        <p:spPr>
          <a:xfrm>
            <a:off x="6892410" y="4169113"/>
            <a:ext cx="4054890" cy="1000067"/>
          </a:xfrm>
        </p:spPr>
        <p:txBody>
          <a:bodyPr anchor="b">
            <a:normAutofit/>
          </a:bodyPr>
          <a:lstStyle/>
          <a:p>
            <a:pPr algn="ctr"/>
            <a:r>
              <a:rPr lang="en-US" sz="3200" dirty="0"/>
              <a:t>Capstone project – Café venture</a:t>
            </a:r>
          </a:p>
        </p:txBody>
      </p:sp>
      <p:sp>
        <p:nvSpPr>
          <p:cNvPr id="3" name="Subtitle 2">
            <a:extLst>
              <a:ext uri="{FF2B5EF4-FFF2-40B4-BE49-F238E27FC236}">
                <a16:creationId xmlns:a16="http://schemas.microsoft.com/office/drawing/2014/main" id="{3EA9E585-CB8A-3C4B-BE2E-8AFA620BA04D}"/>
              </a:ext>
            </a:extLst>
          </p:cNvPr>
          <p:cNvSpPr>
            <a:spLocks noGrp="1"/>
          </p:cNvSpPr>
          <p:nvPr>
            <p:ph type="subTitle" idx="1"/>
          </p:nvPr>
        </p:nvSpPr>
        <p:spPr>
          <a:xfrm>
            <a:off x="7261323" y="5225936"/>
            <a:ext cx="3317064" cy="646785"/>
          </a:xfrm>
        </p:spPr>
        <p:txBody>
          <a:bodyPr>
            <a:normAutofit/>
          </a:bodyPr>
          <a:lstStyle/>
          <a:p>
            <a:pPr algn="ctr"/>
            <a:endParaRPr lang="en-US" sz="2000" dirty="0"/>
          </a:p>
        </p:txBody>
      </p:sp>
    </p:spTree>
    <p:extLst>
      <p:ext uri="{BB962C8B-B14F-4D97-AF65-F5344CB8AC3E}">
        <p14:creationId xmlns:p14="http://schemas.microsoft.com/office/powerpoint/2010/main" val="42280873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3FF1-8B88-D146-AC95-080F7C45736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192BB81-DB89-964E-B45D-EAA2B8335BFB}"/>
              </a:ext>
            </a:extLst>
          </p:cNvPr>
          <p:cNvSpPr>
            <a:spLocks noGrp="1"/>
          </p:cNvSpPr>
          <p:nvPr>
            <p:ph idx="1"/>
          </p:nvPr>
        </p:nvSpPr>
        <p:spPr/>
        <p:txBody>
          <a:bodyPr/>
          <a:lstStyle/>
          <a:p>
            <a:r>
              <a:rPr lang="en-SG" dirty="0"/>
              <a:t>The mapping and clustering has it limitations as there are other factors to be </a:t>
            </a:r>
            <a:r>
              <a:rPr lang="en-SG" dirty="0" err="1"/>
              <a:t>considerd</a:t>
            </a:r>
            <a:r>
              <a:rPr lang="en-SG" dirty="0"/>
              <a:t>, such as business </a:t>
            </a:r>
            <a:r>
              <a:rPr lang="en-SG" dirty="0" err="1"/>
              <a:t>legistratives</a:t>
            </a:r>
            <a:r>
              <a:rPr lang="en-SG" dirty="0"/>
              <a:t> and standard of living</a:t>
            </a:r>
          </a:p>
          <a:p>
            <a:r>
              <a:rPr lang="en-SG" dirty="0"/>
              <a:t>Business trends are always changing, so such a one-time off analysis is not </a:t>
            </a:r>
            <a:r>
              <a:rPr lang="en-SG" dirty="0" err="1"/>
              <a:t>sufficeint</a:t>
            </a:r>
            <a:r>
              <a:rPr lang="en-SG" dirty="0"/>
              <a:t> </a:t>
            </a:r>
            <a:r>
              <a:rPr lang="en-SG" dirty="0" err="1"/>
              <a:t>enought</a:t>
            </a:r>
            <a:r>
              <a:rPr lang="en-SG" dirty="0"/>
              <a:t> to band it in a good </a:t>
            </a:r>
            <a:r>
              <a:rPr lang="en-SG" dirty="0" err="1"/>
              <a:t>confiedence</a:t>
            </a:r>
            <a:r>
              <a:rPr lang="en-SG" dirty="0"/>
              <a:t> interval of </a:t>
            </a:r>
            <a:r>
              <a:rPr lang="en-SG" dirty="0" err="1"/>
              <a:t>expecation</a:t>
            </a:r>
            <a:endParaRPr lang="en-SG"/>
          </a:p>
          <a:p>
            <a:endParaRPr lang="en-US"/>
          </a:p>
        </p:txBody>
      </p:sp>
    </p:spTree>
    <p:extLst>
      <p:ext uri="{BB962C8B-B14F-4D97-AF65-F5344CB8AC3E}">
        <p14:creationId xmlns:p14="http://schemas.microsoft.com/office/powerpoint/2010/main" val="335632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0486-B6D9-AC47-9771-2069CD80BEBA}"/>
              </a:ext>
            </a:extLst>
          </p:cNvPr>
          <p:cNvSpPr>
            <a:spLocks noGrp="1"/>
          </p:cNvSpPr>
          <p:nvPr>
            <p:ph type="title"/>
          </p:nvPr>
        </p:nvSpPr>
        <p:spPr/>
        <p:txBody>
          <a:bodyPr/>
          <a:lstStyle/>
          <a:p>
            <a:br>
              <a:rPr lang="en-SG" dirty="0"/>
            </a:br>
            <a:r>
              <a:rPr lang="en-SG" b="1" i="0" dirty="0"/>
              <a:t>Introduction</a:t>
            </a:r>
            <a:endParaRPr lang="en-US" dirty="0"/>
          </a:p>
        </p:txBody>
      </p:sp>
      <p:sp>
        <p:nvSpPr>
          <p:cNvPr id="3" name="Content Placeholder 2">
            <a:extLst>
              <a:ext uri="{FF2B5EF4-FFF2-40B4-BE49-F238E27FC236}">
                <a16:creationId xmlns:a16="http://schemas.microsoft.com/office/drawing/2014/main" id="{E4658C4A-30BC-194C-B50A-A82093347EAF}"/>
              </a:ext>
            </a:extLst>
          </p:cNvPr>
          <p:cNvSpPr>
            <a:spLocks noGrp="1"/>
          </p:cNvSpPr>
          <p:nvPr>
            <p:ph idx="1"/>
          </p:nvPr>
        </p:nvSpPr>
        <p:spPr/>
        <p:txBody>
          <a:bodyPr/>
          <a:lstStyle/>
          <a:p>
            <a:r>
              <a:rPr lang="en-SG" dirty="0"/>
              <a:t>Coffee has evolved from a luxury in the past to a </a:t>
            </a:r>
            <a:r>
              <a:rPr lang="en-SG" dirty="0" err="1"/>
              <a:t>commmondity</a:t>
            </a:r>
            <a:r>
              <a:rPr lang="en-SG" dirty="0"/>
              <a:t> - to some a need in the world today</a:t>
            </a:r>
          </a:p>
          <a:p>
            <a:r>
              <a:rPr lang="en-SG" dirty="0"/>
              <a:t>Quoting it has been that over 2.25 billion cups of coffee are consumed in the world every day worldwide. Coffee has been a important part of human </a:t>
            </a:r>
            <a:r>
              <a:rPr lang="en-SG" dirty="0" err="1"/>
              <a:t>live's</a:t>
            </a:r>
            <a:r>
              <a:rPr lang="en-SG" dirty="0"/>
              <a:t>, be it for its </a:t>
            </a:r>
            <a:r>
              <a:rPr lang="en-SG" dirty="0" err="1"/>
              <a:t>caffine</a:t>
            </a:r>
            <a:r>
              <a:rPr lang="en-SG" dirty="0"/>
              <a:t>, aroma, or other functions. Nonetheless, it might have also become and international too for </a:t>
            </a:r>
            <a:r>
              <a:rPr lang="en-SG" dirty="0" err="1"/>
              <a:t>conneting</a:t>
            </a:r>
            <a:r>
              <a:rPr lang="en-SG" dirty="0"/>
              <a:t> people</a:t>
            </a:r>
          </a:p>
          <a:p>
            <a:endParaRPr lang="en-US" dirty="0"/>
          </a:p>
        </p:txBody>
      </p:sp>
    </p:spTree>
    <p:extLst>
      <p:ext uri="{BB962C8B-B14F-4D97-AF65-F5344CB8AC3E}">
        <p14:creationId xmlns:p14="http://schemas.microsoft.com/office/powerpoint/2010/main" val="302877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707A-F670-784E-AA81-FE0B73D6F950}"/>
              </a:ext>
            </a:extLst>
          </p:cNvPr>
          <p:cNvSpPr>
            <a:spLocks noGrp="1"/>
          </p:cNvSpPr>
          <p:nvPr>
            <p:ph type="title"/>
          </p:nvPr>
        </p:nvSpPr>
        <p:spPr/>
        <p:txBody>
          <a:bodyPr>
            <a:normAutofit fontScale="90000"/>
          </a:bodyPr>
          <a:lstStyle/>
          <a:p>
            <a:br>
              <a:rPr lang="en-SG" b="1" i="0" dirty="0"/>
            </a:br>
            <a:r>
              <a:rPr lang="en-SG" b="1" i="0" dirty="0"/>
              <a:t>Problem:</a:t>
            </a:r>
            <a:r>
              <a:rPr lang="en-SG" b="1" i="0" dirty="0">
                <a:hlinkClick r:id="rId2"/>
              </a:rPr>
              <a:t>¶</a:t>
            </a:r>
            <a:br>
              <a:rPr lang="en-SG" i="0" dirty="0"/>
            </a:br>
            <a:endParaRPr lang="en-US" dirty="0"/>
          </a:p>
        </p:txBody>
      </p:sp>
      <p:sp>
        <p:nvSpPr>
          <p:cNvPr id="3" name="Content Placeholder 2">
            <a:extLst>
              <a:ext uri="{FF2B5EF4-FFF2-40B4-BE49-F238E27FC236}">
                <a16:creationId xmlns:a16="http://schemas.microsoft.com/office/drawing/2014/main" id="{F793E2BA-CE0C-BA48-8B6E-5DC613CF41E7}"/>
              </a:ext>
            </a:extLst>
          </p:cNvPr>
          <p:cNvSpPr>
            <a:spLocks noGrp="1"/>
          </p:cNvSpPr>
          <p:nvPr>
            <p:ph idx="1"/>
          </p:nvPr>
        </p:nvSpPr>
        <p:spPr/>
        <p:txBody>
          <a:bodyPr/>
          <a:lstStyle/>
          <a:p>
            <a:r>
              <a:rPr lang="en-SG" dirty="0"/>
              <a:t>Since the early 2010s, cafe busines has been a strong interest till date. As such, this project will try recommend new cafe </a:t>
            </a:r>
            <a:r>
              <a:rPr lang="en-SG" dirty="0" err="1"/>
              <a:t>ventureses</a:t>
            </a:r>
            <a:r>
              <a:rPr lang="en-SG" dirty="0"/>
              <a:t> to select ideal locations to set up cafes by</a:t>
            </a:r>
          </a:p>
          <a:p>
            <a:r>
              <a:rPr lang="en-SG" dirty="0"/>
              <a:t>Location population</a:t>
            </a:r>
          </a:p>
          <a:p>
            <a:r>
              <a:rPr lang="en-SG" dirty="0"/>
              <a:t>Surrounding businesses concerns around region of Toronto, Canada</a:t>
            </a:r>
          </a:p>
          <a:p>
            <a:endParaRPr lang="en-US" dirty="0"/>
          </a:p>
        </p:txBody>
      </p:sp>
    </p:spTree>
    <p:extLst>
      <p:ext uri="{BB962C8B-B14F-4D97-AF65-F5344CB8AC3E}">
        <p14:creationId xmlns:p14="http://schemas.microsoft.com/office/powerpoint/2010/main" val="39005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5D4D-87B2-3C4B-AC4E-0C8C846263F1}"/>
              </a:ext>
            </a:extLst>
          </p:cNvPr>
          <p:cNvSpPr>
            <a:spLocks noGrp="1"/>
          </p:cNvSpPr>
          <p:nvPr>
            <p:ph type="title"/>
          </p:nvPr>
        </p:nvSpPr>
        <p:spPr/>
        <p:txBody>
          <a:bodyPr/>
          <a:lstStyle/>
          <a:p>
            <a:r>
              <a:rPr lang="en-SG" b="1" i="0" dirty="0"/>
              <a:t>Target Location</a:t>
            </a:r>
            <a:endParaRPr lang="en-US" dirty="0"/>
          </a:p>
        </p:txBody>
      </p:sp>
      <p:sp>
        <p:nvSpPr>
          <p:cNvPr id="3" name="Content Placeholder 2">
            <a:extLst>
              <a:ext uri="{FF2B5EF4-FFF2-40B4-BE49-F238E27FC236}">
                <a16:creationId xmlns:a16="http://schemas.microsoft.com/office/drawing/2014/main" id="{6595CB85-F9EA-FF43-8D56-EDA86ED1A9AE}"/>
              </a:ext>
            </a:extLst>
          </p:cNvPr>
          <p:cNvSpPr>
            <a:spLocks noGrp="1"/>
          </p:cNvSpPr>
          <p:nvPr>
            <p:ph idx="1"/>
          </p:nvPr>
        </p:nvSpPr>
        <p:spPr/>
        <p:txBody>
          <a:bodyPr>
            <a:normAutofit/>
          </a:bodyPr>
          <a:lstStyle/>
          <a:p>
            <a:r>
              <a:rPr lang="en-SG" dirty="0"/>
              <a:t>Toronto, Canada</a:t>
            </a:r>
            <a:endParaRPr lang="en-US" dirty="0"/>
          </a:p>
          <a:p>
            <a:endParaRPr lang="en-US" dirty="0"/>
          </a:p>
        </p:txBody>
      </p:sp>
      <p:pic>
        <p:nvPicPr>
          <p:cNvPr id="6" name="Picture 5" descr="A close up of a map&#10;&#10;Description automatically generated">
            <a:extLst>
              <a:ext uri="{FF2B5EF4-FFF2-40B4-BE49-F238E27FC236}">
                <a16:creationId xmlns:a16="http://schemas.microsoft.com/office/drawing/2014/main" id="{E96C00FF-E9F8-9640-BA82-D327164D9108}"/>
              </a:ext>
            </a:extLst>
          </p:cNvPr>
          <p:cNvPicPr>
            <a:picLocks noChangeAspect="1"/>
          </p:cNvPicPr>
          <p:nvPr/>
        </p:nvPicPr>
        <p:blipFill>
          <a:blip r:embed="rId2"/>
          <a:stretch>
            <a:fillRect/>
          </a:stretch>
        </p:blipFill>
        <p:spPr>
          <a:xfrm>
            <a:off x="5451294" y="1690688"/>
            <a:ext cx="5348511" cy="4488261"/>
          </a:xfrm>
          <a:prstGeom prst="rect">
            <a:avLst/>
          </a:prstGeom>
        </p:spPr>
      </p:pic>
    </p:spTree>
    <p:extLst>
      <p:ext uri="{BB962C8B-B14F-4D97-AF65-F5344CB8AC3E}">
        <p14:creationId xmlns:p14="http://schemas.microsoft.com/office/powerpoint/2010/main" val="224797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4B87-1BE4-394F-A4D1-5B3EAFAB71A0}"/>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CB31CBA3-998A-6F45-B49F-B9A6B045CD52}"/>
              </a:ext>
            </a:extLst>
          </p:cNvPr>
          <p:cNvSpPr>
            <a:spLocks noGrp="1"/>
          </p:cNvSpPr>
          <p:nvPr>
            <p:ph idx="1"/>
          </p:nvPr>
        </p:nvSpPr>
        <p:spPr/>
        <p:txBody>
          <a:bodyPr/>
          <a:lstStyle/>
          <a:p>
            <a:r>
              <a:rPr lang="en-US" dirty="0"/>
              <a:t>Data showing the areas involving Toronto only </a:t>
            </a:r>
          </a:p>
        </p:txBody>
      </p:sp>
      <p:pic>
        <p:nvPicPr>
          <p:cNvPr id="8" name="Content Placeholder 3" descr="A screenshot of a cell phone&#10;&#10;Description automatically generated">
            <a:extLst>
              <a:ext uri="{FF2B5EF4-FFF2-40B4-BE49-F238E27FC236}">
                <a16:creationId xmlns:a16="http://schemas.microsoft.com/office/drawing/2014/main" id="{3BE32F9E-34C8-9A4E-8762-469AC50331A8}"/>
              </a:ext>
            </a:extLst>
          </p:cNvPr>
          <p:cNvPicPr>
            <a:picLocks noChangeAspect="1"/>
          </p:cNvPicPr>
          <p:nvPr/>
        </p:nvPicPr>
        <p:blipFill>
          <a:blip r:embed="rId2"/>
          <a:stretch>
            <a:fillRect/>
          </a:stretch>
        </p:blipFill>
        <p:spPr>
          <a:xfrm>
            <a:off x="3537696" y="2555060"/>
            <a:ext cx="5116607" cy="4160837"/>
          </a:xfrm>
          <a:prstGeom prst="rect">
            <a:avLst/>
          </a:prstGeom>
        </p:spPr>
      </p:pic>
    </p:spTree>
    <p:extLst>
      <p:ext uri="{BB962C8B-B14F-4D97-AF65-F5344CB8AC3E}">
        <p14:creationId xmlns:p14="http://schemas.microsoft.com/office/powerpoint/2010/main" val="130260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A606-8747-3840-B87D-E58EA0AF75FA}"/>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CE7AEEC9-8F08-B24F-8055-DF7D775028E5}"/>
              </a:ext>
            </a:extLst>
          </p:cNvPr>
          <p:cNvSpPr>
            <a:spLocks noGrp="1"/>
          </p:cNvSpPr>
          <p:nvPr>
            <p:ph idx="1"/>
          </p:nvPr>
        </p:nvSpPr>
        <p:spPr/>
        <p:txBody>
          <a:bodyPr/>
          <a:lstStyle/>
          <a:p>
            <a:r>
              <a:rPr lang="en-US" dirty="0"/>
              <a:t>Data showing top 10 common venues</a:t>
            </a:r>
          </a:p>
        </p:txBody>
      </p:sp>
      <p:pic>
        <p:nvPicPr>
          <p:cNvPr id="8" name="Content Placeholder 4" descr="A screenshot of a cell phone&#10;&#10;Description automatically generated">
            <a:extLst>
              <a:ext uri="{FF2B5EF4-FFF2-40B4-BE49-F238E27FC236}">
                <a16:creationId xmlns:a16="http://schemas.microsoft.com/office/drawing/2014/main" id="{6C7D9E82-B916-014E-BB6F-3A0FCD015C3B}"/>
              </a:ext>
            </a:extLst>
          </p:cNvPr>
          <p:cNvPicPr>
            <a:picLocks noChangeAspect="1"/>
          </p:cNvPicPr>
          <p:nvPr/>
        </p:nvPicPr>
        <p:blipFill>
          <a:blip r:embed="rId2"/>
          <a:stretch>
            <a:fillRect/>
          </a:stretch>
        </p:blipFill>
        <p:spPr>
          <a:xfrm>
            <a:off x="5674570" y="2604487"/>
            <a:ext cx="6329259" cy="4160837"/>
          </a:xfrm>
          <a:prstGeom prst="rect">
            <a:avLst/>
          </a:prstGeom>
        </p:spPr>
      </p:pic>
    </p:spTree>
    <p:extLst>
      <p:ext uri="{BB962C8B-B14F-4D97-AF65-F5344CB8AC3E}">
        <p14:creationId xmlns:p14="http://schemas.microsoft.com/office/powerpoint/2010/main" val="384998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41-2AF0-8948-A072-1E439E0D4B5D}"/>
              </a:ext>
            </a:extLst>
          </p:cNvPr>
          <p:cNvSpPr>
            <a:spLocks noGrp="1"/>
          </p:cNvSpPr>
          <p:nvPr>
            <p:ph type="title"/>
          </p:nvPr>
        </p:nvSpPr>
        <p:spPr/>
        <p:txBody>
          <a:bodyPr/>
          <a:lstStyle/>
          <a:p>
            <a:r>
              <a:rPr lang="en-US" dirty="0"/>
              <a:t>Data</a:t>
            </a:r>
          </a:p>
        </p:txBody>
      </p:sp>
      <p:sp>
        <p:nvSpPr>
          <p:cNvPr id="7" name="TextBox 6">
            <a:extLst>
              <a:ext uri="{FF2B5EF4-FFF2-40B4-BE49-F238E27FC236}">
                <a16:creationId xmlns:a16="http://schemas.microsoft.com/office/drawing/2014/main" id="{39BD45FA-4CDE-A34F-9E2A-E69E9A8565EF}"/>
              </a:ext>
            </a:extLst>
          </p:cNvPr>
          <p:cNvSpPr txBox="1"/>
          <p:nvPr/>
        </p:nvSpPr>
        <p:spPr>
          <a:xfrm>
            <a:off x="2211859" y="2323070"/>
            <a:ext cx="184731" cy="369332"/>
          </a:xfrm>
          <a:prstGeom prst="rect">
            <a:avLst/>
          </a:prstGeom>
          <a:noFill/>
        </p:spPr>
        <p:txBody>
          <a:bodyPr wrap="none" rtlCol="0">
            <a:spAutoFit/>
          </a:bodyPr>
          <a:lstStyle/>
          <a:p>
            <a:endParaRPr lang="en-US"/>
          </a:p>
        </p:txBody>
      </p:sp>
      <p:sp>
        <p:nvSpPr>
          <p:cNvPr id="9" name="Content Placeholder 8">
            <a:extLst>
              <a:ext uri="{FF2B5EF4-FFF2-40B4-BE49-F238E27FC236}">
                <a16:creationId xmlns:a16="http://schemas.microsoft.com/office/drawing/2014/main" id="{3821F052-C728-1040-944B-5EA4841B25E0}"/>
              </a:ext>
            </a:extLst>
          </p:cNvPr>
          <p:cNvSpPr>
            <a:spLocks noGrp="1"/>
          </p:cNvSpPr>
          <p:nvPr>
            <p:ph idx="1"/>
          </p:nvPr>
        </p:nvSpPr>
        <p:spPr/>
        <p:txBody>
          <a:bodyPr/>
          <a:lstStyle/>
          <a:p>
            <a:r>
              <a:rPr lang="en-US" dirty="0"/>
              <a:t>Observe that coffee/café appears the most, implying a strong coffee culture.</a:t>
            </a:r>
          </a:p>
        </p:txBody>
      </p:sp>
      <p:pic>
        <p:nvPicPr>
          <p:cNvPr id="10" name="Picture 9" descr="A close up of text on a white background&#10;&#10;Description automatically generated">
            <a:extLst>
              <a:ext uri="{FF2B5EF4-FFF2-40B4-BE49-F238E27FC236}">
                <a16:creationId xmlns:a16="http://schemas.microsoft.com/office/drawing/2014/main" id="{1D0BA2B9-4477-D646-ACCA-9A73CD5572FB}"/>
              </a:ext>
            </a:extLst>
          </p:cNvPr>
          <p:cNvPicPr>
            <a:picLocks noChangeAspect="1"/>
          </p:cNvPicPr>
          <p:nvPr/>
        </p:nvPicPr>
        <p:blipFill>
          <a:blip r:embed="rId2"/>
          <a:stretch>
            <a:fillRect/>
          </a:stretch>
        </p:blipFill>
        <p:spPr>
          <a:xfrm>
            <a:off x="5630930" y="2692402"/>
            <a:ext cx="5294135" cy="3838095"/>
          </a:xfrm>
          <a:prstGeom prst="rect">
            <a:avLst/>
          </a:prstGeom>
        </p:spPr>
      </p:pic>
      <p:sp>
        <p:nvSpPr>
          <p:cNvPr id="12" name="Frame 11">
            <a:extLst>
              <a:ext uri="{FF2B5EF4-FFF2-40B4-BE49-F238E27FC236}">
                <a16:creationId xmlns:a16="http://schemas.microsoft.com/office/drawing/2014/main" id="{82393038-A25A-C640-B316-24958D3093B0}"/>
              </a:ext>
            </a:extLst>
          </p:cNvPr>
          <p:cNvSpPr/>
          <p:nvPr/>
        </p:nvSpPr>
        <p:spPr>
          <a:xfrm>
            <a:off x="8327425" y="2932692"/>
            <a:ext cx="520014" cy="41189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Frame 12">
            <a:extLst>
              <a:ext uri="{FF2B5EF4-FFF2-40B4-BE49-F238E27FC236}">
                <a16:creationId xmlns:a16="http://schemas.microsoft.com/office/drawing/2014/main" id="{2115F83C-57F0-D748-B8D6-22B9D7F10CF2}"/>
              </a:ext>
            </a:extLst>
          </p:cNvPr>
          <p:cNvSpPr/>
          <p:nvPr/>
        </p:nvSpPr>
        <p:spPr>
          <a:xfrm>
            <a:off x="8327425" y="3270396"/>
            <a:ext cx="520014" cy="41189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ame 13">
            <a:extLst>
              <a:ext uri="{FF2B5EF4-FFF2-40B4-BE49-F238E27FC236}">
                <a16:creationId xmlns:a16="http://schemas.microsoft.com/office/drawing/2014/main" id="{6A51B692-5B57-5C42-B924-88895BA72C66}"/>
              </a:ext>
            </a:extLst>
          </p:cNvPr>
          <p:cNvSpPr/>
          <p:nvPr/>
        </p:nvSpPr>
        <p:spPr>
          <a:xfrm>
            <a:off x="8290355" y="4081848"/>
            <a:ext cx="520014" cy="41189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Frame 14">
            <a:extLst>
              <a:ext uri="{FF2B5EF4-FFF2-40B4-BE49-F238E27FC236}">
                <a16:creationId xmlns:a16="http://schemas.microsoft.com/office/drawing/2014/main" id="{B1622967-C200-E145-AA84-A4EB52BE1433}"/>
              </a:ext>
            </a:extLst>
          </p:cNvPr>
          <p:cNvSpPr/>
          <p:nvPr/>
        </p:nvSpPr>
        <p:spPr>
          <a:xfrm>
            <a:off x="8290355" y="4434065"/>
            <a:ext cx="520014" cy="41189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ame 15">
            <a:extLst>
              <a:ext uri="{FF2B5EF4-FFF2-40B4-BE49-F238E27FC236}">
                <a16:creationId xmlns:a16="http://schemas.microsoft.com/office/drawing/2014/main" id="{075D90CA-C9E0-5F4C-A172-A244CE6ECBEC}"/>
              </a:ext>
            </a:extLst>
          </p:cNvPr>
          <p:cNvSpPr/>
          <p:nvPr/>
        </p:nvSpPr>
        <p:spPr>
          <a:xfrm>
            <a:off x="8302714" y="5743804"/>
            <a:ext cx="520014" cy="41189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1798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F06C-1623-884B-88CE-A5F7BA30FDC2}"/>
              </a:ext>
            </a:extLst>
          </p:cNvPr>
          <p:cNvSpPr>
            <a:spLocks noGrp="1"/>
          </p:cNvSpPr>
          <p:nvPr>
            <p:ph type="title"/>
          </p:nvPr>
        </p:nvSpPr>
        <p:spPr/>
        <p:txBody>
          <a:bodyPr/>
          <a:lstStyle/>
          <a:p>
            <a:r>
              <a:rPr lang="en-US" dirty="0"/>
              <a:t>Cluster map</a:t>
            </a:r>
          </a:p>
        </p:txBody>
      </p:sp>
      <p:pic>
        <p:nvPicPr>
          <p:cNvPr id="5" name="Content Placeholder 4" descr="A picture containing text, map&#10;&#10;Description automatically generated">
            <a:extLst>
              <a:ext uri="{FF2B5EF4-FFF2-40B4-BE49-F238E27FC236}">
                <a16:creationId xmlns:a16="http://schemas.microsoft.com/office/drawing/2014/main" id="{00A1B3FF-C4A4-3148-9D0D-362576423348}"/>
              </a:ext>
            </a:extLst>
          </p:cNvPr>
          <p:cNvPicPr>
            <a:picLocks noGrp="1" noChangeAspect="1"/>
          </p:cNvPicPr>
          <p:nvPr>
            <p:ph idx="1"/>
          </p:nvPr>
        </p:nvPicPr>
        <p:blipFill>
          <a:blip r:embed="rId2"/>
          <a:stretch>
            <a:fillRect/>
          </a:stretch>
        </p:blipFill>
        <p:spPr>
          <a:xfrm>
            <a:off x="3178988" y="2011363"/>
            <a:ext cx="5834024" cy="4160837"/>
          </a:xfrm>
        </p:spPr>
      </p:pic>
    </p:spTree>
    <p:extLst>
      <p:ext uri="{BB962C8B-B14F-4D97-AF65-F5344CB8AC3E}">
        <p14:creationId xmlns:p14="http://schemas.microsoft.com/office/powerpoint/2010/main" val="8434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0C34-D56C-924B-9340-C7B6BB103B64}"/>
              </a:ext>
            </a:extLst>
          </p:cNvPr>
          <p:cNvSpPr>
            <a:spLocks noGrp="1"/>
          </p:cNvSpPr>
          <p:nvPr>
            <p:ph type="title"/>
          </p:nvPr>
        </p:nvSpPr>
        <p:spPr/>
        <p:txBody>
          <a:bodyPr/>
          <a:lstStyle/>
          <a:p>
            <a:r>
              <a:rPr lang="en-SG" b="1" dirty="0"/>
              <a:t>Analysis</a:t>
            </a:r>
            <a:endParaRPr lang="en-US" dirty="0"/>
          </a:p>
        </p:txBody>
      </p:sp>
      <p:sp>
        <p:nvSpPr>
          <p:cNvPr id="3" name="Content Placeholder 2">
            <a:extLst>
              <a:ext uri="{FF2B5EF4-FFF2-40B4-BE49-F238E27FC236}">
                <a16:creationId xmlns:a16="http://schemas.microsoft.com/office/drawing/2014/main" id="{7B8E9234-3234-FE43-9740-A3711A2E4F5B}"/>
              </a:ext>
            </a:extLst>
          </p:cNvPr>
          <p:cNvSpPr>
            <a:spLocks noGrp="1"/>
          </p:cNvSpPr>
          <p:nvPr>
            <p:ph idx="1"/>
          </p:nvPr>
        </p:nvSpPr>
        <p:spPr/>
        <p:txBody>
          <a:bodyPr>
            <a:normAutofit lnSpcReduction="10000"/>
          </a:bodyPr>
          <a:lstStyle/>
          <a:p>
            <a:r>
              <a:rPr lang="en-SG" dirty="0"/>
              <a:t>Café and Coffee shops has one of the highest frequency appearing in the table of top 10, which implies that coffee culture in Toronto is strong and ideal for venturing into the coffee business</a:t>
            </a:r>
          </a:p>
          <a:p>
            <a:r>
              <a:rPr lang="en-SG" dirty="0"/>
              <a:t>Based on the clustering outcome, setting up a business in District 1 is ideal, especially near the Toronto downtown</a:t>
            </a:r>
          </a:p>
          <a:p>
            <a:r>
              <a:rPr lang="en-SG" dirty="0"/>
              <a:t>However, rentals around downtown is expected to be high so low risk ventures can try the region between cluster 2, 4 ,8 cantered at Ellington</a:t>
            </a:r>
          </a:p>
          <a:p>
            <a:endParaRPr lang="en-US" dirty="0"/>
          </a:p>
        </p:txBody>
      </p:sp>
    </p:spTree>
    <p:extLst>
      <p:ext uri="{BB962C8B-B14F-4D97-AF65-F5344CB8AC3E}">
        <p14:creationId xmlns:p14="http://schemas.microsoft.com/office/powerpoint/2010/main" val="3177458263"/>
      </p:ext>
    </p:extLst>
  </p:cSld>
  <p:clrMapOvr>
    <a:masterClrMapping/>
  </p:clrMapOvr>
</p:sld>
</file>

<file path=ppt/theme/theme1.xml><?xml version="1.0" encoding="utf-8"?>
<a:theme xmlns:a="http://schemas.openxmlformats.org/drawingml/2006/main" name="Brush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12</TotalTime>
  <Words>307</Words>
  <Application>Microsoft Macintosh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Elephant</vt:lpstr>
      <vt:lpstr>Arial</vt:lpstr>
      <vt:lpstr>Century Gothic</vt:lpstr>
      <vt:lpstr>BrushVTI</vt:lpstr>
      <vt:lpstr>Capstone project – Café venture</vt:lpstr>
      <vt:lpstr> Introduction</vt:lpstr>
      <vt:lpstr> Problem:¶ </vt:lpstr>
      <vt:lpstr>Target Location</vt:lpstr>
      <vt:lpstr>Data</vt:lpstr>
      <vt:lpstr>Data</vt:lpstr>
      <vt:lpstr>Data</vt:lpstr>
      <vt:lpstr>Cluster map</vt:lpstr>
      <vt:lpstr>Analysis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Café venture</dc:title>
  <dc:creator>Jiho Lim Chen Hwee</dc:creator>
  <cp:lastModifiedBy>Jiho Lim Chen Hwee</cp:lastModifiedBy>
  <cp:revision>2</cp:revision>
  <dcterms:created xsi:type="dcterms:W3CDTF">2020-07-19T11:05:28Z</dcterms:created>
  <dcterms:modified xsi:type="dcterms:W3CDTF">2020-07-19T11:18:11Z</dcterms:modified>
</cp:coreProperties>
</file>