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5D7DBD-4548-4A54-9A4E-E9B9BEC9A418}">
  <a:tblStyle styleId="{DB5D7DBD-4548-4A54-9A4E-E9B9BEC9A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8e8b8ed0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98e8b8ed0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8e8b8ed0_2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8e8b8ed0_2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98e8b8ed0_2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98e8b8ed0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8e8b8ed0_2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98e8b8ed0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98e8b8ed0_2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98e8b8ed0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8e8b8ed0_2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8e8b8ed0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98e8b8ed0_2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98e8b8ed0_2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8e8b8ed0_2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98e8b8ed0_2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8e8b8ed0_2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98e8b8ed0_2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98e8b8ed0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98e8b8ed0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98e8b8e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98e8b8e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98e8b8ed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98e8b8ed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8e8b8ed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98e8b8ed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8e8b8ed0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8e8b8ed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8e8b8ed0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8e8b8ed0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8e8b8ed0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8e8b8ed0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8e8b8ed0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8e8b8ed0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98e8b8ed0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98e8b8ed0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log.naver.com/PostView.naver?blogId=myincizor&amp;logNo=221829075434&amp;parentCategoryNo=&amp;categoryNo=6&amp;viewDate=&amp;isShowPopularPosts=false&amp;from=postView" TargetMode="External"/><Relationship Id="rId4" Type="http://schemas.openxmlformats.org/officeDocument/2006/relationships/hyperlink" Target="https://pearlluck.tistory.com/668" TargetMode="External"/><Relationship Id="rId5" Type="http://schemas.openxmlformats.org/officeDocument/2006/relationships/hyperlink" Target="https://velog.io/@suminwooo/%EC%B6%94%EC%B2%9C-%EC%8B%9C%EC%8A%A4%ED%85%9C3" TargetMode="External"/><Relationship Id="rId6" Type="http://schemas.openxmlformats.org/officeDocument/2006/relationships/hyperlink" Target="https://www.kaggle.com/gspmoreira/recommender-systems-in-python-10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148100"/>
            <a:ext cx="9144000" cy="1276800"/>
          </a:xfrm>
          <a:prstGeom prst="rect">
            <a:avLst/>
          </a:prstGeom>
          <a:solidFill>
            <a:srgbClr val="196AB3"/>
          </a:solidFill>
          <a:ln cap="flat" cmpd="sng" w="9525">
            <a:solidFill>
              <a:srgbClr val="196AB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151700" y="1463250"/>
            <a:ext cx="38904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</a:rPr>
              <a:t>책 추천 시스템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9400" y="777700"/>
            <a:ext cx="257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코드스테이츠 Project 1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56050" y="2571750"/>
            <a:ext cx="257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AI_06_강지호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672335" y="1553425"/>
            <a:ext cx="401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14개 카테고리, 5,261권에 대한 정보 수집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리뷰가 있는 책의 갯수: 4,598권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총 갯수: 246,753개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남긴 사람 수: 89,865명</a:t>
            </a:r>
            <a:endParaRPr sz="1300"/>
          </a:p>
        </p:txBody>
      </p:sp>
      <p:sp>
        <p:nvSpPr>
          <p:cNvPr id="173" name="Google Shape;173;p22"/>
          <p:cNvSpPr txBox="1"/>
          <p:nvPr/>
        </p:nvSpPr>
        <p:spPr>
          <a:xfrm>
            <a:off x="1341185" y="2626850"/>
            <a:ext cx="21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</a:t>
            </a:r>
            <a:r>
              <a:rPr lang="ko" sz="1100"/>
              <a:t>가격 분포 히스토그램]</a:t>
            </a:r>
            <a:endParaRPr sz="1100"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25" y="3035316"/>
            <a:ext cx="3278776" cy="209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980" y="3009275"/>
            <a:ext cx="3144320" cy="21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5566666" y="2626850"/>
            <a:ext cx="205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[평</a:t>
            </a:r>
            <a:r>
              <a:rPr lang="ko" sz="1100"/>
              <a:t>점 분포 히스토그램]</a:t>
            </a:r>
            <a:endParaRPr sz="1100"/>
          </a:p>
        </p:txBody>
      </p:sp>
      <p:sp>
        <p:nvSpPr>
          <p:cNvPr id="177" name="Google Shape;177;p22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수집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79" name="Google Shape;179;p22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672335" y="1553425"/>
            <a:ext cx="401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14개 카테고리, 5,261권에 대한 정보 수집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리뷰가 있는 책의 갯수: 4,598권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총 갯수: 246,753개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남긴 사람 수: 89,865명</a:t>
            </a:r>
            <a:endParaRPr sz="1300"/>
          </a:p>
        </p:txBody>
      </p:sp>
      <p:sp>
        <p:nvSpPr>
          <p:cNvPr id="185" name="Google Shape;185;p23"/>
          <p:cNvSpPr txBox="1"/>
          <p:nvPr/>
        </p:nvSpPr>
        <p:spPr>
          <a:xfrm>
            <a:off x="5296585" y="1003650"/>
            <a:ext cx="21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[카테고리별 데이터 ]</a:t>
            </a:r>
            <a:endParaRPr sz="1100"/>
          </a:p>
        </p:txBody>
      </p:sp>
      <p:sp>
        <p:nvSpPr>
          <p:cNvPr id="186" name="Google Shape;186;p23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-523525" y="960375"/>
            <a:ext cx="44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수집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099" y="1357650"/>
            <a:ext cx="1997794" cy="34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 - CB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96" name="Google Shape;196;p24"/>
          <p:cNvCxnSpPr/>
          <p:nvPr/>
        </p:nvCxnSpPr>
        <p:spPr>
          <a:xfrm flipH="1" rot="10800000">
            <a:off x="4114800" y="422375"/>
            <a:ext cx="44913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672326" y="1477225"/>
            <a:ext cx="6859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CB: 아이템의 특성과 비슷한 특성을 가진 다른 아이템을 추천해주는 방식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기준 특성: 줄거리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전처리: 한글, 숫자, 영어 제외 모두 제거, 불용어 제거</a:t>
            </a:r>
            <a:endParaRPr sz="13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062225"/>
            <a:ext cx="65627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00" y="3751125"/>
            <a:ext cx="6233464" cy="10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5989725" y="2317350"/>
            <a:ext cx="16521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5392725" y="3989000"/>
            <a:ext cx="16521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4988600" y="2912725"/>
            <a:ext cx="20562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4474250" y="4569375"/>
            <a:ext cx="18633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72321" y="1477225"/>
            <a:ext cx="58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tf-idf로 전처리된 줄거리 특성 벡터화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유사도로 줄거리끼리의 유사도 계산</a:t>
            </a:r>
            <a:endParaRPr sz="130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225" y="2132675"/>
            <a:ext cx="6660587" cy="27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CB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12" name="Google Shape;212;p25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672321" y="1477225"/>
            <a:ext cx="58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tf-idf로 전처리된 줄거리 특성 벡터화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유사도로 줄거리끼리의 유사도 계산</a:t>
            </a:r>
            <a:endParaRPr sz="1300"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75" y="2132675"/>
            <a:ext cx="6396450" cy="28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CB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672321" y="1477225"/>
            <a:ext cx="58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tf-idf로 전처리된 줄거리 특성 벡터화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유사도로 줄거리끼리의 유사도 계산</a:t>
            </a:r>
            <a:endParaRPr sz="13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025" y="2132675"/>
            <a:ext cx="6064699" cy="27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CB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 - CF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Collaborative Filtering </a:t>
            </a:r>
            <a:r>
              <a:rPr b="1" lang="ko" sz="1700">
                <a:solidFill>
                  <a:srgbClr val="1C4587"/>
                </a:solidFill>
              </a:rPr>
              <a:t>(CF)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 flipH="1" rot="10800000">
            <a:off x="4114800" y="422375"/>
            <a:ext cx="44913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8"/>
          <p:cNvSpPr txBox="1"/>
          <p:nvPr/>
        </p:nvSpPr>
        <p:spPr>
          <a:xfrm>
            <a:off x="672326" y="1477225"/>
            <a:ext cx="685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CF: 유저와 비슷한 성향의 다른 유저가 읽은 책을 추천해주는 방법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기준: 평점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item-based: 유저의 수가 아이템의 수보다 현저히 많았기 때문에 사용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 사용</a:t>
            </a:r>
            <a:endParaRPr sz="1300"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00" y="2636100"/>
            <a:ext cx="5468700" cy="1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CF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45" name="Google Shape;245;p29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9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Collaborative Filtering (CF)</a:t>
            </a:r>
            <a:endParaRPr b="1" sz="1700">
              <a:solidFill>
                <a:srgbClr val="1C4587"/>
              </a:solidFill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8867"/>
          <a:stretch/>
        </p:blipFill>
        <p:spPr>
          <a:xfrm>
            <a:off x="933925" y="2442125"/>
            <a:ext cx="3046200" cy="25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">
            <a:alphaModFix/>
          </a:blip>
          <a:srcRect b="0" l="0" r="0" t="8867"/>
          <a:stretch/>
        </p:blipFill>
        <p:spPr>
          <a:xfrm>
            <a:off x="4092700" y="2442125"/>
            <a:ext cx="2206925" cy="25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5">
            <a:alphaModFix/>
          </a:blip>
          <a:srcRect b="8867" l="0" r="0" t="0"/>
          <a:stretch/>
        </p:blipFill>
        <p:spPr>
          <a:xfrm>
            <a:off x="6412200" y="2442125"/>
            <a:ext cx="1629100" cy="2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672326" y="1477225"/>
            <a:ext cx="685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CF: 유저와 비슷한 성향의 다른 유저가 읽은 책을 추천해주는 방법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기준: 평점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item-based: 유저의 수가 아이템의 수보다 현저히 많았기 때문에 사용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 사용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-523525" y="960375"/>
            <a:ext cx="93042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프로젝트 관리 측면</a:t>
            </a:r>
            <a:endParaRPr b="1" sz="1700">
              <a:solidFill>
                <a:srgbClr val="1C4587"/>
              </a:solidFill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C4587"/>
                </a:solidFill>
              </a:rPr>
              <a:t>업무 중요도에 따른 시간 분배</a:t>
            </a:r>
            <a:endParaRPr b="1">
              <a:solidFill>
                <a:srgbClr val="1C4587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크롤링 코드를 구현하는데에 4일을 사용함.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본 프로젝트의 목표는 추천 시스템의 기본적인 모델에 대한 이해도 향상이기 때문에 데이터 수집보다는 분석에 더 많은 시간을 투자했어야 함.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모델 측면</a:t>
            </a:r>
            <a:endParaRPr b="1" sz="1700">
              <a:solidFill>
                <a:srgbClr val="1C4587"/>
              </a:solidFill>
            </a:endParaRPr>
          </a:p>
          <a:p>
            <a:pPr indent="-31115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CB의 경우, 소비자의 취향이 변할 경우 새로운 책을 추천해주지 못함.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CF의 경우, 유저-아이템의 평점 매트릭스가 sparse하기 때문에 정확도가 떨어지며, 신규 유저의 경우 정보가 없으므로 추천이 어려움.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특성을 CB는 줄거리, CF는 평점으로 각 하나씩만 사용함. 다양한 특성을 고려한 모델을 만든다면 정확도가 높아질 것.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CB와 CF를 합친 Hybrid model로 예측한다면 더 정확한 예측이 가능할 것.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404300" y="140625"/>
            <a:ext cx="23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4"/>
            </a:pPr>
            <a:r>
              <a:rPr b="1" lang="ko" sz="2200">
                <a:solidFill>
                  <a:srgbClr val="1C4587"/>
                </a:solidFill>
              </a:rPr>
              <a:t>셀프 피드백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57" name="Google Shape;257;p30"/>
          <p:cNvCxnSpPr/>
          <p:nvPr/>
        </p:nvCxnSpPr>
        <p:spPr>
          <a:xfrm>
            <a:off x="2580925" y="413325"/>
            <a:ext cx="6025200" cy="90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404300" y="140625"/>
            <a:ext cx="23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4"/>
            </a:pPr>
            <a:r>
              <a:rPr b="1" lang="ko" sz="2200">
                <a:solidFill>
                  <a:srgbClr val="1C4587"/>
                </a:solidFill>
              </a:rPr>
              <a:t>참고 자료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63" name="Google Shape;263;p31"/>
          <p:cNvCxnSpPr/>
          <p:nvPr/>
        </p:nvCxnSpPr>
        <p:spPr>
          <a:xfrm>
            <a:off x="2580925" y="413325"/>
            <a:ext cx="6025200" cy="90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1"/>
          <p:cNvSpPr txBox="1"/>
          <p:nvPr/>
        </p:nvSpPr>
        <p:spPr>
          <a:xfrm>
            <a:off x="532725" y="946025"/>
            <a:ext cx="8073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https://blog.naver.com/PostView.naver?blogId=myincizor&amp;logNo=221829075434&amp;parentCategoryNo=&amp;categoryNo=6&amp;viewDate=&amp;isShowPopularPosts=false&amp;from=postView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https://pearlluck.tistory.com/668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5"/>
              </a:rPr>
              <a:t>https://velog.io/@suminwooo/%EC%B6%94%EC%B2%9C-%EC%8B%9C%EC%8A%A4%ED%85%9C3</a:t>
            </a:r>
            <a:r>
              <a:rPr lang="ko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6"/>
              </a:rPr>
              <a:t>https://www.kaggle.com/gspmoreira/recommender-systems-in-python-101</a:t>
            </a:r>
            <a:r>
              <a:rPr lang="ko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6AB3"/>
          </a:solidFill>
          <a:ln cap="flat" cmpd="sng" w="9525">
            <a:solidFill>
              <a:srgbClr val="19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40800" y="2294700"/>
            <a:ext cx="38904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lt1"/>
                </a:solidFill>
              </a:rPr>
              <a:t>목차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402350" y="1455750"/>
            <a:ext cx="336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프로젝트 개요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프로젝트 진행 방법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프로젝트 결과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셀프 피드백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/>
            </a:pPr>
            <a:r>
              <a:rPr b="1" lang="ko" sz="2200">
                <a:solidFill>
                  <a:srgbClr val="1C4587"/>
                </a:solidFill>
              </a:rPr>
              <a:t>프로</a:t>
            </a:r>
            <a:r>
              <a:rPr b="1" lang="ko" sz="2200">
                <a:solidFill>
                  <a:srgbClr val="1C4587"/>
                </a:solidFill>
              </a:rPr>
              <a:t>젝트 개요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1281850"/>
            <a:ext cx="7917300" cy="3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프로젝트 주제 및 목적</a:t>
            </a:r>
            <a:endParaRPr b="1" sz="1700">
              <a:solidFill>
                <a:srgbClr val="1C4587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유저가 구입한 책 정보를 토대로 관심을 가질법한 다른 아이템 추천.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이를 통해 구매 유도 및 매출 증대에 기여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프로젝트 선정 배경</a:t>
            </a:r>
            <a:endParaRPr b="1" sz="1700">
              <a:solidFill>
                <a:srgbClr val="1C4587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/>
              <a:t>개인화 추천 시스템은 재구매 유도, 충성고객 확보의 효과가 있고,</a:t>
            </a:r>
            <a:br>
              <a:rPr lang="ko"/>
            </a:br>
            <a:r>
              <a:rPr lang="ko"/>
              <a:t>매출 증대에 직접적이며 강력한 영향력을 행사하므로 많은 기업에서</a:t>
            </a:r>
            <a:br>
              <a:rPr lang="ko"/>
            </a:br>
            <a:r>
              <a:rPr lang="ko"/>
              <a:t>추천 시스템을 이용 중. 추천시스템에 대한 깊은 이해를 위해 기본적</a:t>
            </a:r>
            <a:r>
              <a:rPr lang="ko"/>
              <a:t>인</a:t>
            </a:r>
            <a:br>
              <a:rPr lang="ko"/>
            </a:br>
            <a:r>
              <a:rPr lang="ko"/>
              <a:t>모델인 Content-Based Filtering(CB) 과 Collaborative Filtering(CF)을 사용하여 데이터를 분석해본다.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2874850" y="422500"/>
            <a:ext cx="57312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</a:t>
            </a:r>
            <a:r>
              <a:rPr b="1" lang="ko" sz="2200">
                <a:solidFill>
                  <a:srgbClr val="1C4587"/>
                </a:solidFill>
              </a:rPr>
              <a:t>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</a:t>
            </a:r>
            <a:r>
              <a:rPr b="1" lang="ko" sz="1700">
                <a:solidFill>
                  <a:srgbClr val="1C4587"/>
                </a:solidFill>
              </a:rPr>
              <a:t>목표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780725" y="1497150"/>
            <a:ext cx="725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r>
              <a:rPr lang="ko"/>
              <a:t>es24 홈페이지 &gt; 베스트 &gt; 카테고리별 &gt; Top 1000개의 책에 대한</a:t>
            </a:r>
            <a:br>
              <a:rPr lang="ko"/>
            </a:br>
            <a:r>
              <a:rPr lang="ko"/>
              <a:t>&gt; 책 제목, 부제, 작가, 가격, 카테고리, 책 내용, 리뷰 수집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-55100" y="-55100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62" y="553450"/>
            <a:ext cx="6475475" cy="403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7"/>
          <p:cNvSpPr/>
          <p:nvPr/>
        </p:nvSpPr>
        <p:spPr>
          <a:xfrm>
            <a:off x="1487950" y="1761650"/>
            <a:ext cx="863400" cy="282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82775" y="1776750"/>
            <a:ext cx="18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2) 26개 카테고리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48175" y="508538"/>
            <a:ext cx="141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1) 베스트 셀러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93" name="Google Shape;93;p17"/>
          <p:cNvCxnSpPr>
            <a:stCxn id="92" idx="2"/>
          </p:cNvCxnSpPr>
          <p:nvPr/>
        </p:nvCxnSpPr>
        <p:spPr>
          <a:xfrm>
            <a:off x="955425" y="924038"/>
            <a:ext cx="707400" cy="54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7"/>
          <p:cNvSpPr/>
          <p:nvPr/>
        </p:nvSpPr>
        <p:spPr>
          <a:xfrm>
            <a:off x="2617675" y="2257975"/>
            <a:ext cx="1754100" cy="52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528050" y="872888"/>
            <a:ext cx="23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3) 50페이지 x  20개의 책</a:t>
            </a:r>
            <a:b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     = 1000권	 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96" name="Google Shape;96;p17"/>
          <p:cNvCxnSpPr>
            <a:stCxn id="95" idx="1"/>
          </p:cNvCxnSpPr>
          <p:nvPr/>
        </p:nvCxnSpPr>
        <p:spPr>
          <a:xfrm flipH="1">
            <a:off x="3324750" y="1196138"/>
            <a:ext cx="1203300" cy="104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955425" y="2130313"/>
            <a:ext cx="707400" cy="54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0" y="-55037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900" y="557563"/>
            <a:ext cx="6857751" cy="40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508150" y="78975"/>
            <a:ext cx="20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1) 책 ID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2) 책 제목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114800" y="874100"/>
            <a:ext cx="1598100" cy="28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8"/>
          <p:cNvCxnSpPr>
            <a:stCxn id="109" idx="1"/>
          </p:cNvCxnSpPr>
          <p:nvPr/>
        </p:nvCxnSpPr>
        <p:spPr>
          <a:xfrm rot="10800000">
            <a:off x="3196200" y="485000"/>
            <a:ext cx="918600" cy="52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8"/>
          <p:cNvSpPr/>
          <p:nvPr/>
        </p:nvSpPr>
        <p:spPr>
          <a:xfrm>
            <a:off x="5768050" y="874025"/>
            <a:ext cx="1460400" cy="28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165900" y="140625"/>
            <a:ext cx="159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3) 부제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113" name="Google Shape;113;p18"/>
          <p:cNvCxnSpPr>
            <a:stCxn id="111" idx="0"/>
          </p:cNvCxnSpPr>
          <p:nvPr/>
        </p:nvCxnSpPr>
        <p:spPr>
          <a:xfrm flipH="1" rot="10800000">
            <a:off x="6498250" y="374525"/>
            <a:ext cx="730200" cy="4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8"/>
          <p:cNvSpPr/>
          <p:nvPr/>
        </p:nvSpPr>
        <p:spPr>
          <a:xfrm>
            <a:off x="4114800" y="1155500"/>
            <a:ext cx="3858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8"/>
          <p:cNvCxnSpPr>
            <a:stCxn id="114" idx="1"/>
          </p:cNvCxnSpPr>
          <p:nvPr/>
        </p:nvCxnSpPr>
        <p:spPr>
          <a:xfrm flipH="1">
            <a:off x="3168900" y="1256300"/>
            <a:ext cx="945900" cy="45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1772675" y="1497150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4) 작가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858775" y="2193400"/>
            <a:ext cx="3858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>
            <a:off x="5274350" y="2414013"/>
            <a:ext cx="1678500" cy="53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8"/>
          <p:cNvSpPr txBox="1"/>
          <p:nvPr/>
        </p:nvSpPr>
        <p:spPr>
          <a:xfrm>
            <a:off x="7004350" y="2853675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7) 가격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638350" y="1357100"/>
            <a:ext cx="3858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5024150" y="1559000"/>
            <a:ext cx="1745100" cy="58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769250" y="2022600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6) 평점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368525" y="1173172"/>
            <a:ext cx="858900" cy="18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8"/>
          <p:cNvCxnSpPr>
            <a:endCxn id="125" idx="1"/>
          </p:cNvCxnSpPr>
          <p:nvPr/>
        </p:nvCxnSpPr>
        <p:spPr>
          <a:xfrm>
            <a:off x="6227500" y="1339200"/>
            <a:ext cx="1276500" cy="36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7504000" y="1497150"/>
            <a:ext cx="168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5) 출간일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9725" y="3713375"/>
            <a:ext cx="259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+ 하단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</a:t>
            </a: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터 8) 상위 카테고리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9) 하위 카테고리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10) 내용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0" y="-55037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93" y="556125"/>
            <a:ext cx="6738815" cy="40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202600" y="535775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10) 평점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550450" y="1890225"/>
            <a:ext cx="918600" cy="22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 rot="10800000">
            <a:off x="1947100" y="990250"/>
            <a:ext cx="7500" cy="86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9"/>
          <p:cNvSpPr/>
          <p:nvPr/>
        </p:nvSpPr>
        <p:spPr>
          <a:xfrm>
            <a:off x="3407550" y="1890150"/>
            <a:ext cx="477600" cy="22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4376550" y="860325"/>
            <a:ext cx="253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11) 유저 ID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12) 유저 이름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142" name="Google Shape;142;p19"/>
          <p:cNvCxnSpPr>
            <a:stCxn id="140" idx="0"/>
          </p:cNvCxnSpPr>
          <p:nvPr/>
        </p:nvCxnSpPr>
        <p:spPr>
          <a:xfrm flipH="1" rot="10800000">
            <a:off x="3646350" y="1390650"/>
            <a:ext cx="730200" cy="4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5189625" y="2909825"/>
            <a:ext cx="6612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/>
          <p:nvPr/>
        </p:nvSpPr>
        <p:spPr>
          <a:xfrm>
            <a:off x="2287025" y="2173325"/>
            <a:ext cx="5382300" cy="73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189625" y="3576325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13) 리뷰 글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0" y="-55037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25" y="591525"/>
            <a:ext cx="8231859" cy="19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404300" y="68325"/>
            <a:ext cx="529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</a:rPr>
              <a:t>df_book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178975"/>
            <a:ext cx="83820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337225" y="2580050"/>
            <a:ext cx="529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</a:rPr>
              <a:t>df_review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1"/>
          <p:cNvGraphicFramePr/>
          <p:nvPr/>
        </p:nvGraphicFramePr>
        <p:xfrm>
          <a:off x="4009825" y="21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{DB5D7DBD-4548-4A54-9A4E-E9B9BEC9A418}</a:tableStyleId>
              </a:tblPr>
              <a:tblGrid>
                <a:gridCol w="1335200"/>
                <a:gridCol w="683850"/>
                <a:gridCol w="1611875"/>
                <a:gridCol w="746300"/>
              </a:tblGrid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자연과학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849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역사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수험서 자격증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648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만화/라이트노벨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352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에세이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497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경제 경영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313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대학교재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471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자기 계발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159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459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소설/시/희곡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138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440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초등참고서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가정 살림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406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청소년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총합: 5261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64" name="Google Shape;164;p21"/>
          <p:cNvSpPr txBox="1"/>
          <p:nvPr/>
        </p:nvSpPr>
        <p:spPr>
          <a:xfrm>
            <a:off x="672335" y="1553425"/>
            <a:ext cx="401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14개 카테고리, 5,261권에 대한 정보 수집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리뷰가 있는 책의 갯수: 4,598권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총 갯수: 246,753개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남긴 사람 수: 89,865명</a:t>
            </a:r>
            <a:endParaRPr sz="1300"/>
          </a:p>
        </p:txBody>
      </p:sp>
      <p:sp>
        <p:nvSpPr>
          <p:cNvPr id="165" name="Google Shape;165;p21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수집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