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  <p:sldId id="269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4" r:id="rId17"/>
    <p:sldId id="270" r:id="rId18"/>
    <p:sldId id="264" r:id="rId19"/>
    <p:sldId id="271" r:id="rId20"/>
    <p:sldId id="272" r:id="rId21"/>
    <p:sldId id="273" r:id="rId22"/>
    <p:sldId id="263" r:id="rId23"/>
    <p:sldId id="268" r:id="rId24"/>
  </p:sldIdLst>
  <p:sldSz cx="12192000" cy="6858000"/>
  <p:notesSz cx="6858000" cy="9144000"/>
  <p:embeddedFontLst>
    <p:embeddedFont>
      <p:font typeface="남양주고딕M" pitchFamily="18" charset="-127"/>
      <p:regular r:id="rId25"/>
    </p:embeddedFont>
    <p:embeddedFont>
      <p:font typeface="나눔바른고딕" pitchFamily="50" charset="-127"/>
      <p:regular r:id="rId26"/>
    </p:embeddedFon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3"/>
    <a:srgbClr val="FFDB00"/>
    <a:srgbClr val="848C45"/>
    <a:srgbClr val="8C7764"/>
    <a:srgbClr val="595736"/>
    <a:srgbClr val="71733D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1" autoAdjust="0"/>
    <p:restoredTop sz="94660"/>
  </p:normalViewPr>
  <p:slideViewPr>
    <p:cSldViewPr snapToGrid="0">
      <p:cViewPr>
        <p:scale>
          <a:sx n="94" d="100"/>
          <a:sy n="94" d="100"/>
        </p:scale>
        <p:origin x="-67" y="77"/>
      </p:cViewPr>
      <p:guideLst>
        <p:guide orient="horz" pos="1049"/>
        <p:guide orient="horz" pos="2160"/>
        <p:guide pos="384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099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9184" y="1617689"/>
            <a:ext cx="473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남양주고딕M" pitchFamily="18" charset="-127"/>
                <a:ea typeface="남양주고딕M" pitchFamily="18" charset="-127"/>
              </a:rPr>
              <a:t>미로탐색 </a:t>
            </a:r>
            <a:endParaRPr lang="en-US" altLang="ko-KR" sz="6000" dirty="0" smtClean="0">
              <a:solidFill>
                <a:schemeClr val="bg1"/>
              </a:solidFill>
              <a:latin typeface="남양주고딕M" pitchFamily="18" charset="-127"/>
              <a:ea typeface="남양주고딕M" pitchFamily="18" charset="-127"/>
            </a:endParaRPr>
          </a:p>
          <a:p>
            <a:pPr algn="r"/>
            <a:r>
              <a:rPr lang="ko-KR" altLang="en-US" sz="6000" dirty="0" smtClean="0">
                <a:solidFill>
                  <a:schemeClr val="bg1"/>
                </a:solidFill>
                <a:latin typeface="남양주고딕M" pitchFamily="18" charset="-127"/>
                <a:ea typeface="남양주고딕M" pitchFamily="18" charset="-127"/>
              </a:rPr>
              <a:t>프로젝트</a:t>
            </a:r>
            <a:endParaRPr lang="ko-KR" altLang="en-US" sz="6000" dirty="0">
              <a:solidFill>
                <a:schemeClr val="bg1"/>
              </a:solidFill>
              <a:latin typeface="남양주고딕M" pitchFamily="18" charset="-127"/>
              <a:ea typeface="남양주고딕M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3" y="1772900"/>
            <a:ext cx="697791" cy="697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87713" y="3896545"/>
            <a:ext cx="2063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202033009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김예서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202033025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이지영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201733028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정명곤</a:t>
            </a:r>
            <a:endParaRPr lang="en-US" altLang="ko-KR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202033035 </a:t>
            </a:r>
            <a:r>
              <a:rPr lang="ko-KR" altLang="en-US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황지호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0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48C3C7-ED1E-4C1E-91CC-6F4918C2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0" y="966024"/>
            <a:ext cx="8941243" cy="671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48F167-67CE-4A05-9E20-C54F6F6ECC7D}"/>
              </a:ext>
            </a:extLst>
          </p:cNvPr>
          <p:cNvSpPr txBox="1"/>
          <p:nvPr/>
        </p:nvSpPr>
        <p:spPr>
          <a:xfrm>
            <a:off x="5633357" y="524564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 err="1">
                <a:latin typeface="+mj-lt"/>
                <a:ea typeface="+mj-ea"/>
                <a:cs typeface="+mj-cs"/>
              </a:rPr>
              <a:t>isEmpty</a:t>
            </a:r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1800" dirty="0"/>
              <a:t>현재의 </a:t>
            </a:r>
            <a:r>
              <a:rPr lang="en-US" altLang="ko-KR" sz="1800" dirty="0"/>
              <a:t>top</a:t>
            </a:r>
            <a:r>
              <a:rPr lang="ko-KR" altLang="en-US" sz="1800" dirty="0"/>
              <a:t>이 </a:t>
            </a:r>
            <a:r>
              <a:rPr lang="en-US" altLang="ko-KR" sz="1800" dirty="0"/>
              <a:t>NULL</a:t>
            </a:r>
            <a:r>
              <a:rPr lang="ko-KR" altLang="en-US" sz="1800" dirty="0"/>
              <a:t>일 경우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true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를 아니면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false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를 반환합니다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136841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530EDAA-47C5-4265-A0E6-26981559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0" y="993710"/>
            <a:ext cx="596935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6F71DC-8553-4405-A5E8-E8A0918068DB}"/>
              </a:ext>
            </a:extLst>
          </p:cNvPr>
          <p:cNvSpPr txBox="1"/>
          <p:nvPr/>
        </p:nvSpPr>
        <p:spPr>
          <a:xfrm>
            <a:off x="5316117" y="494096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push()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-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노드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p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를 삽입하는 함수입니다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공백 상태이면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p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가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top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이 되며 그렇지 않은 경우는 현재의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top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를 </a:t>
            </a:r>
            <a:r>
              <a:rPr lang="en-US" altLang="ko-KR" sz="1800" dirty="0"/>
              <a:t>p</a:t>
            </a:r>
            <a:r>
              <a:rPr lang="ko-KR" altLang="en-US" sz="1800" dirty="0"/>
              <a:t> 다음으로 연결하고 포인터 </a:t>
            </a:r>
            <a:r>
              <a:rPr lang="en-US" altLang="ko-KR" sz="1800" dirty="0"/>
              <a:t>top</a:t>
            </a:r>
            <a:r>
              <a:rPr lang="ko-KR" altLang="en-US" sz="1800" dirty="0"/>
              <a:t>을 새로 들어온 노드인 </a:t>
            </a:r>
            <a:r>
              <a:rPr lang="en-US" altLang="ko-KR" sz="1800" dirty="0"/>
              <a:t>p</a:t>
            </a:r>
            <a:r>
              <a:rPr lang="ko-KR" altLang="en-US" sz="1800" dirty="0"/>
              <a:t>로 변경합니다</a:t>
            </a:r>
            <a:r>
              <a:rPr lang="en-US" altLang="ko-KR" sz="18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415432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9A6C0DB-9C47-415C-8662-81AC61933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7" y="947057"/>
            <a:ext cx="6323190" cy="2649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0D6F17-96B1-4E8D-8D75-066536B4E338}"/>
              </a:ext>
            </a:extLst>
          </p:cNvPr>
          <p:cNvSpPr txBox="1"/>
          <p:nvPr/>
        </p:nvSpPr>
        <p:spPr>
          <a:xfrm>
            <a:off x="5250803" y="4987613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pop()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1800" dirty="0"/>
              <a:t>노드를 삭제하는 함수입니다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공백 상태이면 </a:t>
            </a:r>
            <a:r>
              <a:rPr lang="en-US" altLang="ko-KR" sz="1800" dirty="0"/>
              <a:t>NULL</a:t>
            </a:r>
            <a:r>
              <a:rPr lang="ko-KR" altLang="en-US" sz="1800" dirty="0"/>
              <a:t>을 반환하고 아니면 현재의 </a:t>
            </a:r>
            <a:r>
              <a:rPr lang="en-US" altLang="ko-KR" sz="1800" dirty="0"/>
              <a:t>top</a:t>
            </a:r>
            <a:r>
              <a:rPr lang="ko-KR" altLang="en-US" sz="1800" dirty="0"/>
              <a:t>을 </a:t>
            </a:r>
            <a:r>
              <a:rPr lang="en-US" altLang="ko-KR" sz="1800" dirty="0"/>
              <a:t>p</a:t>
            </a:r>
            <a:r>
              <a:rPr lang="ko-KR" altLang="en-US" sz="1800" dirty="0"/>
              <a:t>에 저장하고 </a:t>
            </a:r>
            <a:r>
              <a:rPr lang="en-US" altLang="ko-KR" sz="1800" dirty="0"/>
              <a:t>top</a:t>
            </a:r>
            <a:r>
              <a:rPr lang="ko-KR" altLang="en-US" sz="1800" dirty="0"/>
              <a:t>를 다음 노드로 수정한 다음 </a:t>
            </a:r>
            <a:r>
              <a:rPr lang="en-US" altLang="ko-KR" sz="1800" dirty="0"/>
              <a:t>p</a:t>
            </a:r>
            <a:r>
              <a:rPr lang="ko-KR" altLang="en-US" sz="1800" dirty="0"/>
              <a:t>를 반환합니다</a:t>
            </a:r>
            <a:r>
              <a:rPr lang="en-US" altLang="ko-KR" sz="18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611453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20536C1-45DD-4597-8DCD-7F6DE7F8B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9" y="907893"/>
            <a:ext cx="6527888" cy="68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00BC120-D7E7-4C19-84A9-959DFA56A961}"/>
              </a:ext>
            </a:extLst>
          </p:cNvPr>
          <p:cNvSpPr txBox="1"/>
          <p:nvPr/>
        </p:nvSpPr>
        <p:spPr>
          <a:xfrm>
            <a:off x="7623110" y="5580775"/>
            <a:ext cx="388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latin typeface="+mj-lt"/>
                <a:ea typeface="+mj-ea"/>
                <a:cs typeface="+mj-cs"/>
              </a:rPr>
              <a:t>p</a:t>
            </a:r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eek()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현재의 </a:t>
            </a:r>
            <a:r>
              <a:rPr lang="en-US" altLang="ko-KR" sz="1800" dirty="0"/>
              <a:t>top</a:t>
            </a:r>
            <a:r>
              <a:rPr lang="ko-KR" altLang="en-US" sz="1800" dirty="0"/>
              <a:t>을 반환합니다</a:t>
            </a:r>
            <a:r>
              <a:rPr lang="en-US" altLang="ko-KR" sz="18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959750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AFC8C94-A576-483D-BDC1-3238E842D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r="1"/>
          <a:stretch/>
        </p:blipFill>
        <p:spPr>
          <a:xfrm>
            <a:off x="220708" y="177282"/>
            <a:ext cx="6673398" cy="541843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4C6DD09-E5A5-4D3F-A4B8-533AEE6FC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6" y="589986"/>
            <a:ext cx="4483968" cy="4119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8B373A-2F2C-4769-81B5-45E6B5596C55}"/>
              </a:ext>
            </a:extLst>
          </p:cNvPr>
          <p:cNvSpPr txBox="1"/>
          <p:nvPr/>
        </p:nvSpPr>
        <p:spPr>
          <a:xfrm>
            <a:off x="6394561" y="4693655"/>
            <a:ext cx="51116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dirty="0">
                <a:latin typeface="+mj-lt"/>
                <a:ea typeface="+mj-ea"/>
                <a:cs typeface="+mj-cs"/>
              </a:rPr>
              <a:t>s</a:t>
            </a:r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earch()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– search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는 경로를 찾는 함수입니다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  <a:r>
              <a:rPr lang="ko-KR" altLang="en-US" sz="18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처음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for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문으로 상하좌우를 파악하고 길이 있으면 스택에 </a:t>
            </a:r>
            <a:r>
              <a:rPr lang="ko-KR" altLang="en-US" dirty="0">
                <a:latin typeface="+mj-lt"/>
                <a:ea typeface="+mj-ea"/>
                <a:cs typeface="+mj-cs"/>
              </a:rPr>
              <a:t>넣습니다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스택에 값이 있으면 값을 빼서 확인 후 그 길로 진입합니다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 최종적으로 그 스택의 값이 출구의 좌표와 같다면 최종 경로를 출력하고 스택이 비어 출구를 찾을 수 없으면 찾을 수 없다는 문구를 출력합니다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222597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30AD551-92E1-47E6-8721-7886E3021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4" y="205273"/>
            <a:ext cx="6652419" cy="570100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437E7A4-CC50-4FC9-A767-849EA1772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09" y="3714460"/>
            <a:ext cx="4456922" cy="2938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DE973AE-9DE0-4FED-9B33-A0D0AA56E18E}"/>
              </a:ext>
            </a:extLst>
          </p:cNvPr>
          <p:cNvSpPr txBox="1"/>
          <p:nvPr/>
        </p:nvSpPr>
        <p:spPr>
          <a:xfrm>
            <a:off x="5355928" y="951723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lt"/>
                <a:ea typeface="+mj-ea"/>
                <a:cs typeface="+mj-cs"/>
              </a:rPr>
              <a:t>main() </a:t>
            </a:r>
            <a:r>
              <a:rPr lang="en-US" altLang="ko-KR" sz="1800" dirty="0">
                <a:latin typeface="+mj-lt"/>
                <a:ea typeface="+mj-ea"/>
                <a:cs typeface="+mj-cs"/>
              </a:rPr>
              <a:t>– </a:t>
            </a:r>
            <a:r>
              <a:rPr lang="en-US" altLang="ko-KR" dirty="0">
                <a:latin typeface="+mj-lt"/>
                <a:ea typeface="+mj-ea"/>
                <a:cs typeface="+mj-cs"/>
              </a:rPr>
              <a:t>txt</a:t>
            </a:r>
            <a:r>
              <a:rPr lang="ko-KR" altLang="en-US" dirty="0">
                <a:latin typeface="+mj-lt"/>
                <a:ea typeface="+mj-ea"/>
                <a:cs typeface="+mj-cs"/>
              </a:rPr>
              <a:t>파일을 읽어서 미로를 탐색합니다</a:t>
            </a:r>
            <a:r>
              <a:rPr lang="en-US" altLang="ko-KR" dirty="0">
                <a:latin typeface="+mj-lt"/>
                <a:ea typeface="+mj-ea"/>
                <a:cs typeface="+mj-cs"/>
              </a:rPr>
              <a:t>. </a:t>
            </a:r>
            <a:r>
              <a:rPr lang="en-US" altLang="ko-KR" dirty="0" err="1">
                <a:latin typeface="+mj-lt"/>
                <a:ea typeface="+mj-ea"/>
                <a:cs typeface="+mj-cs"/>
              </a:rPr>
              <a:t>Push_back</a:t>
            </a:r>
            <a:r>
              <a:rPr lang="en-US" altLang="ko-KR" dirty="0">
                <a:latin typeface="+mj-lt"/>
                <a:ea typeface="+mj-ea"/>
                <a:cs typeface="+mj-cs"/>
              </a:rPr>
              <a:t> </a:t>
            </a:r>
            <a:r>
              <a:rPr lang="ko-KR" altLang="en-US" dirty="0" err="1">
                <a:latin typeface="+mj-lt"/>
                <a:ea typeface="+mj-ea"/>
                <a:cs typeface="+mj-cs"/>
              </a:rPr>
              <a:t>메소드를</a:t>
            </a:r>
            <a:r>
              <a:rPr lang="ko-KR" altLang="en-US" dirty="0">
                <a:latin typeface="+mj-lt"/>
                <a:ea typeface="+mj-ea"/>
                <a:cs typeface="+mj-cs"/>
              </a:rPr>
              <a:t> 통해 벡터에 값을 넣습니다</a:t>
            </a:r>
            <a:r>
              <a:rPr lang="en-US" altLang="ko-KR" dirty="0">
                <a:latin typeface="+mj-lt"/>
                <a:ea typeface="+mj-ea"/>
                <a:cs typeface="+mj-cs"/>
              </a:rPr>
              <a:t>. x</a:t>
            </a:r>
            <a:r>
              <a:rPr lang="ko-KR" altLang="en-US" dirty="0">
                <a:latin typeface="+mj-lt"/>
                <a:ea typeface="+mj-ea"/>
                <a:cs typeface="+mj-cs"/>
              </a:rPr>
              <a:t>의 경우 값을 </a:t>
            </a:r>
            <a:r>
              <a:rPr lang="en-US" altLang="ko-KR" dirty="0">
                <a:latin typeface="+mj-lt"/>
                <a:ea typeface="+mj-ea"/>
                <a:cs typeface="+mj-cs"/>
              </a:rPr>
              <a:t>0</a:t>
            </a:r>
            <a:r>
              <a:rPr lang="ko-KR" altLang="en-US" dirty="0">
                <a:latin typeface="+mj-lt"/>
                <a:ea typeface="+mj-ea"/>
                <a:cs typeface="+mj-cs"/>
              </a:rPr>
              <a:t>으로 넣습니다</a:t>
            </a:r>
            <a:r>
              <a:rPr lang="en-US" altLang="ko-KR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dirty="0">
                <a:latin typeface="+mj-lt"/>
                <a:ea typeface="+mj-ea"/>
                <a:cs typeface="+mj-cs"/>
              </a:rPr>
              <a:t>또한 </a:t>
            </a:r>
            <a:r>
              <a:rPr lang="en-US" altLang="ko-KR" dirty="0" err="1">
                <a:latin typeface="+mj-lt"/>
                <a:ea typeface="+mj-ea"/>
                <a:cs typeface="+mj-cs"/>
              </a:rPr>
              <a:t>make_pair</a:t>
            </a:r>
            <a:r>
              <a:rPr lang="ko-KR" altLang="en-US" dirty="0">
                <a:latin typeface="+mj-lt"/>
                <a:ea typeface="+mj-ea"/>
                <a:cs typeface="+mj-cs"/>
              </a:rPr>
              <a:t>을 통해 출구 좌표를 만듭니다</a:t>
            </a:r>
            <a:r>
              <a:rPr lang="en-US" altLang="ko-KR" dirty="0">
                <a:latin typeface="+mj-lt"/>
                <a:ea typeface="+mj-ea"/>
                <a:cs typeface="+mj-cs"/>
              </a:rPr>
              <a:t>. e</a:t>
            </a:r>
            <a:r>
              <a:rPr lang="ko-KR" altLang="en-US" dirty="0">
                <a:latin typeface="+mj-lt"/>
                <a:ea typeface="+mj-ea"/>
                <a:cs typeface="+mj-cs"/>
              </a:rPr>
              <a:t>일 경우 </a:t>
            </a:r>
            <a:r>
              <a:rPr lang="en-US" altLang="ko-KR" dirty="0" err="1">
                <a:latin typeface="+mj-lt"/>
                <a:ea typeface="+mj-ea"/>
                <a:cs typeface="+mj-cs"/>
              </a:rPr>
              <a:t>make_pair</a:t>
            </a:r>
            <a:r>
              <a:rPr lang="ko-KR" altLang="en-US" dirty="0">
                <a:latin typeface="+mj-lt"/>
                <a:ea typeface="+mj-ea"/>
                <a:cs typeface="+mj-cs"/>
              </a:rPr>
              <a:t>을 통해 시작 좌표를 만듭니다</a:t>
            </a:r>
            <a:r>
              <a:rPr lang="en-US" altLang="ko-KR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dirty="0">
                <a:latin typeface="+mj-lt"/>
                <a:ea typeface="+mj-ea"/>
                <a:cs typeface="+mj-cs"/>
              </a:rPr>
              <a:t>그런 후 파일을 닫습니다</a:t>
            </a:r>
            <a:r>
              <a:rPr lang="en-US" altLang="ko-KR" dirty="0">
                <a:latin typeface="+mj-lt"/>
                <a:ea typeface="+mj-ea"/>
                <a:cs typeface="+mj-cs"/>
              </a:rPr>
              <a:t>.</a:t>
            </a:r>
            <a:endParaRPr lang="en-US" altLang="ko-KR" sz="18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3097945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3929" y="1553672"/>
            <a:ext cx="7606514" cy="37789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7174" y="3003193"/>
            <a:ext cx="2110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prstClr val="white"/>
                </a:solidFill>
                <a:latin typeface="나눔스퀘어 ExtraBold"/>
              </a:rPr>
              <a:t>시</a:t>
            </a:r>
            <a:r>
              <a:rPr lang="ko-KR" altLang="en-US" sz="5000" b="1" dirty="0">
                <a:solidFill>
                  <a:prstClr val="white"/>
                </a:solidFill>
                <a:latin typeface="나눔스퀘어 ExtraBold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1608094879"/>
      </p:ext>
    </p:extLst>
  </p:cSld>
  <p:clrMapOvr>
    <a:masterClrMapping/>
  </p:clrMapOvr>
  <p:transition spd="med" advTm="1366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3929" y="1553672"/>
            <a:ext cx="7606514" cy="37789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7174" y="3003193"/>
            <a:ext cx="24832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mtClean="0">
                <a:solidFill>
                  <a:prstClr val="white"/>
                </a:solidFill>
                <a:latin typeface="나눔스퀘어 ExtraBold"/>
              </a:rPr>
              <a:t>큐 구현</a:t>
            </a:r>
            <a:endParaRPr lang="ko-KR" altLang="en-US" sz="5000" b="1" dirty="0">
              <a:solidFill>
                <a:prstClr val="white"/>
              </a:solidFill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6528401"/>
      </p:ext>
    </p:extLst>
  </p:cSld>
  <p:clrMapOvr>
    <a:masterClrMapping/>
  </p:clrMapOvr>
  <p:transition spd="med" advTm="1366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12484" y="1731695"/>
            <a:ext cx="1443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latin typeface="나눔바른고딕" pitchFamily="50" charset="-127"/>
                <a:ea typeface="나눔바른고딕" pitchFamily="50" charset="-127"/>
              </a:rPr>
              <a:t>Node.h</a:t>
            </a:r>
            <a:endParaRPr lang="ko-KR" altLang="en-US" sz="3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2484" y="2840304"/>
            <a:ext cx="2822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latin typeface="나눔바른고딕" pitchFamily="50" charset="-127"/>
                <a:ea typeface="나눔바른고딕" pitchFamily="50" charset="-127"/>
              </a:rPr>
              <a:t>LinkedQueue.h</a:t>
            </a:r>
            <a:endParaRPr lang="ko-KR" altLang="en-US" sz="3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2484" y="4021741"/>
            <a:ext cx="1457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latin typeface="나눔바른고딕" pitchFamily="50" charset="-127"/>
                <a:ea typeface="나눔바른고딕" pitchFamily="50" charset="-127"/>
              </a:rPr>
              <a:t>Maze.h</a:t>
            </a:r>
            <a:endParaRPr lang="ko-KR" altLang="en-US" sz="3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2484" y="5292191"/>
            <a:ext cx="18646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latin typeface="나눔바른고딕" pitchFamily="50" charset="-127"/>
                <a:ea typeface="나눔바른고딕" pitchFamily="50" charset="-127"/>
              </a:rPr>
              <a:t>Maze.cpp</a:t>
            </a:r>
            <a:endParaRPr lang="ko-KR" altLang="en-US" sz="3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7097" y="179643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구성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2832" y="293263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연결리스트로 큐 구현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38634" y="407029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미로 관련 함수 설명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024" y="641210"/>
            <a:ext cx="4158795" cy="898216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2212" y="538452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미로 실행 파일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6661" y="720191"/>
            <a:ext cx="332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u="sng" dirty="0" smtClean="0">
                <a:solidFill>
                  <a:schemeClr val="bg1"/>
                </a:solidFill>
                <a:latin typeface="남양주고딕M" pitchFamily="18" charset="-127"/>
                <a:ea typeface="남양주고딕M" pitchFamily="18" charset="-127"/>
              </a:rPr>
              <a:t>프로젝트 구성</a:t>
            </a:r>
            <a:endParaRPr lang="ko-KR" altLang="en-US" sz="4000" u="sng" dirty="0">
              <a:solidFill>
                <a:schemeClr val="bg1"/>
              </a:solidFill>
              <a:latin typeface="남양주고딕M" pitchFamily="18" charset="-127"/>
              <a:ea typeface="남양주고딕M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241553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  <p:bldP spid="33" grpId="0"/>
      <p:bldP spid="4" grpId="0"/>
      <p:bldP spid="34" grpId="0"/>
      <p:bldP spid="35" grpId="0"/>
      <p:bldP spid="37" grpId="0" animBg="1"/>
      <p:bldP spid="36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024" y="641210"/>
            <a:ext cx="4158795" cy="898216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661" y="720191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err="1" smtClean="0">
                <a:solidFill>
                  <a:prstClr val="white"/>
                </a:solidFill>
                <a:latin typeface="남양주고딕M" pitchFamily="18" charset="-127"/>
                <a:ea typeface="남양주고딕M" pitchFamily="18" charset="-127"/>
              </a:rPr>
              <a:t>Node.h</a:t>
            </a:r>
            <a:endParaRPr lang="ko-KR" altLang="en-US" sz="4000" u="sng" dirty="0">
              <a:solidFill>
                <a:prstClr val="white"/>
              </a:solidFill>
              <a:latin typeface="남양주고딕M" pitchFamily="18" charset="-127"/>
              <a:ea typeface="남양주고딕M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853076" y="2136297"/>
            <a:ext cx="3277275" cy="1973006"/>
            <a:chOff x="1853076" y="2136297"/>
            <a:chExt cx="3277275" cy="1973006"/>
          </a:xfrm>
        </p:grpSpPr>
        <p:grpSp>
          <p:nvGrpSpPr>
            <p:cNvPr id="6" name="그룹 5"/>
            <p:cNvGrpSpPr/>
            <p:nvPr/>
          </p:nvGrpSpPr>
          <p:grpSpPr>
            <a:xfrm>
              <a:off x="1853076" y="2136297"/>
              <a:ext cx="3277275" cy="1488936"/>
              <a:chOff x="1853076" y="2136297"/>
              <a:chExt cx="3277275" cy="14889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853076" y="2136297"/>
                <a:ext cx="1933997" cy="744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853076" y="2880765"/>
                <a:ext cx="1933997" cy="744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779127" y="2136297"/>
                <a:ext cx="1351224" cy="1488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359082" y="2323865"/>
              <a:ext cx="921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dirty="0" smtClean="0">
                  <a:solidFill>
                    <a:schemeClr val="accent1"/>
                  </a:solidFill>
                  <a:latin typeface="나눔바른고딕" pitchFamily="50" charset="-127"/>
                  <a:ea typeface="나눔바른고딕" pitchFamily="50" charset="-127"/>
                </a:rPr>
                <a:t>row</a:t>
              </a:r>
              <a:endParaRPr lang="ko-KR" altLang="en-US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59082" y="3043984"/>
              <a:ext cx="809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나눔바른고딕" pitchFamily="50" charset="-127"/>
                  <a:ea typeface="나눔바른고딕" pitchFamily="50" charset="-127"/>
                </a:rPr>
                <a:t>int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dirty="0" smtClean="0">
                  <a:solidFill>
                    <a:schemeClr val="accent1"/>
                  </a:solidFill>
                  <a:latin typeface="나눔바른고딕" pitchFamily="50" charset="-127"/>
                  <a:ea typeface="나눔바른고딕" pitchFamily="50" charset="-127"/>
                </a:rPr>
                <a:t>col</a:t>
              </a:r>
              <a:endParaRPr lang="ko-KR" altLang="en-US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8813" y="3739971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Node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9789" y="2696099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Node* </a:t>
              </a:r>
              <a:r>
                <a:rPr lang="en-US" altLang="ko-KR" dirty="0" smtClean="0">
                  <a:solidFill>
                    <a:schemeClr val="accent1"/>
                  </a:solidFill>
                  <a:latin typeface="나눔바른고딕" pitchFamily="50" charset="-127"/>
                  <a:ea typeface="나눔바른고딕" pitchFamily="50" charset="-127"/>
                </a:rPr>
                <a:t>link</a:t>
              </a:r>
              <a:endParaRPr lang="ko-KR" altLang="en-US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853076" y="2136297"/>
            <a:ext cx="1926051" cy="148893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5396" y="4507264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getRow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(){ }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65396" y="4922859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getCol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(){ }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730" y="4513906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row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미로의 행 인덱스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알 수 있음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2730" y="4922859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Col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미로의 열 인덱스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알 수 있음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5396" y="5285549"/>
            <a:ext cx="17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setRow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(){ }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32730" y="5292191"/>
            <a:ext cx="298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row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미로의 행 인덱스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설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65396" y="5654881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setCol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(){ }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32730" y="5654881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Col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미로의 열 인덱스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설정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120184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/>
      <p:bldP spid="8" grpId="0" animBg="1"/>
      <p:bldP spid="10" grpId="0"/>
      <p:bldP spid="24" grpId="0"/>
      <p:bldP spid="11" grpId="0"/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2695" y="550258"/>
            <a:ext cx="11231744" cy="5801989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4171" y="660400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 smtClean="0">
                <a:solidFill>
                  <a:schemeClr val="bg1"/>
                </a:solidFill>
                <a:latin typeface="남양주고딕EB" panose="02020A03020101020101" pitchFamily="18" charset="-127"/>
                <a:ea typeface="남양주고딕EB" panose="02020A03020101020101" pitchFamily="18" charset="-127"/>
              </a:rPr>
              <a:t>목차</a:t>
            </a:r>
            <a:endParaRPr lang="ko-KR" altLang="en-US" sz="4800" spc="-150" dirty="0">
              <a:solidFill>
                <a:schemeClr val="bg1"/>
              </a:solidFill>
              <a:latin typeface="남양주고딕EB" panose="02020A03020101020101" pitchFamily="18" charset="-127"/>
              <a:ea typeface="남양주고딕EB" panose="02020A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9" y="762372"/>
            <a:ext cx="697791" cy="697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3994" y="1747880"/>
            <a:ext cx="3565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스택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구현 에 사용된 함수 설명</a:t>
            </a:r>
            <a:endPara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5072" y="2532807"/>
            <a:ext cx="1729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큐 구현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설명</a:t>
            </a:r>
            <a:endPara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1644" y="3236814"/>
            <a:ext cx="926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시연</a:t>
            </a:r>
            <a:endParaRPr lang="en-US" altLang="ko-KR" sz="2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0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">
        <p14:reveal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024" y="641210"/>
            <a:ext cx="4158795" cy="898216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693" y="704007"/>
            <a:ext cx="3740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err="1" smtClean="0">
                <a:solidFill>
                  <a:prstClr val="white"/>
                </a:solidFill>
                <a:latin typeface="남양주고딕M" pitchFamily="18" charset="-127"/>
                <a:ea typeface="남양주고딕M" pitchFamily="18" charset="-127"/>
              </a:rPr>
              <a:t>LinkedQueue.h</a:t>
            </a:r>
            <a:endParaRPr lang="ko-KR" altLang="en-US" sz="4000" u="sng" dirty="0">
              <a:solidFill>
                <a:prstClr val="white"/>
              </a:solidFill>
              <a:latin typeface="남양주고딕M" pitchFamily="18" charset="-127"/>
              <a:ea typeface="남양주고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480" y="2094387"/>
            <a:ext cx="304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void </a:t>
            </a:r>
            <a:r>
              <a:rPr lang="en-US" altLang="ko-KR" dirty="0" err="1" smtClean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enqueue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r, </a:t>
            </a:r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c){ }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29835" y="2094387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큐에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row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r, col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인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노드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삽입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3480" y="277411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Node* </a:t>
            </a:r>
            <a:r>
              <a:rPr lang="en-US" altLang="ko-KR" dirty="0" err="1" smtClean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dequeue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(){ }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9644" y="2774118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큐가 비어있지 않은 경우</a:t>
            </a:r>
            <a:r>
              <a:rPr lang="en-US" altLang="ko-KR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큐에서 </a:t>
            </a:r>
            <a:r>
              <a:rPr lang="ko-KR" altLang="en-US" dirty="0" err="1" smtClean="0">
                <a:latin typeface="나눔바른고딕" pitchFamily="50" charset="-127"/>
                <a:ea typeface="나눔바른고딕" pitchFamily="50" charset="-127"/>
              </a:rPr>
              <a:t>노드</a:t>
            </a:r>
            <a:r>
              <a:rPr lang="ko-KR" altLang="en-US" dirty="0" smtClean="0">
                <a:latin typeface="나눔바른고딕" pitchFamily="50" charset="-127"/>
                <a:ea typeface="나눔바른고딕" pitchFamily="50" charset="-127"/>
              </a:rPr>
              <a:t> 삭제 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82172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/>
      <p:bldP spid="11" grpId="0"/>
      <p:bldP spid="22" grpId="0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024" y="641210"/>
            <a:ext cx="4158795" cy="898216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625" y="704007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u="sng" dirty="0" err="1" smtClean="0">
                <a:solidFill>
                  <a:prstClr val="white"/>
                </a:solidFill>
                <a:latin typeface="남양주고딕M" pitchFamily="18" charset="-127"/>
                <a:ea typeface="남양주고딕M" pitchFamily="18" charset="-127"/>
              </a:rPr>
              <a:t>Maze.h</a:t>
            </a:r>
            <a:endParaRPr lang="ko-KR" altLang="en-US" sz="4000" u="sng" dirty="0">
              <a:solidFill>
                <a:prstClr val="white"/>
              </a:solidFill>
              <a:latin typeface="남양주고딕M" pitchFamily="18" charset="-127"/>
              <a:ea typeface="남양주고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480" y="2094387"/>
            <a:ext cx="25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void </a:t>
            </a:r>
            <a:r>
              <a:rPr lang="en-US" altLang="ko-KR" dirty="0" err="1" smtClean="0">
                <a:solidFill>
                  <a:srgbClr val="5B9BD5"/>
                </a:solidFill>
                <a:latin typeface="나눔바른고딕" pitchFamily="50" charset="-127"/>
                <a:ea typeface="나눔바른고딕" pitchFamily="50" charset="-127"/>
              </a:rPr>
              <a:t>init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w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h){ }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6963" y="2067211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너비가 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w, </a:t>
            </a:r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높이가 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h</a:t>
            </a:r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인 미로 동적 할당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3480" y="2774118"/>
            <a:ext cx="314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void </a:t>
            </a:r>
            <a:r>
              <a:rPr lang="en-US" altLang="ko-KR" dirty="0" smtClean="0">
                <a:solidFill>
                  <a:srgbClr val="5B9BD5"/>
                </a:solidFill>
                <a:latin typeface="나눔바른고딕" pitchFamily="50" charset="-127"/>
                <a:ea typeface="나눔바른고딕" pitchFamily="50" charset="-127"/>
              </a:rPr>
              <a:t>load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const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char* file){ }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6940" y="27807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미로파일 읽어오기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80" y="3429573"/>
            <a:ext cx="31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bool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 err="1" smtClean="0">
                <a:solidFill>
                  <a:srgbClr val="5B9BD5"/>
                </a:solidFill>
                <a:latin typeface="나눔바른고딕" pitchFamily="50" charset="-127"/>
                <a:ea typeface="나눔바른고딕" pitchFamily="50" charset="-127"/>
              </a:rPr>
              <a:t>isValidLoc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r, </a:t>
            </a:r>
            <a:r>
              <a:rPr lang="en-US" altLang="ko-KR" dirty="0" err="1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c){ }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6940" y="3428049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미로 탐색할 때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지나갈 수 있는 경로인지 확인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480" y="4118000"/>
            <a:ext cx="1697452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void </a:t>
            </a:r>
            <a:r>
              <a:rPr lang="en-US" altLang="ko-KR" dirty="0" smtClean="0">
                <a:solidFill>
                  <a:srgbClr val="5B9BD5"/>
                </a:solidFill>
                <a:latin typeface="나눔바른고딕" pitchFamily="50" charset="-127"/>
                <a:ea typeface="나눔바른고딕" pitchFamily="50" charset="-127"/>
              </a:rPr>
              <a:t>print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(){ }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4189" y="4118000"/>
            <a:ext cx="1723549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미로 화면에 출력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480" y="4805823"/>
            <a:ext cx="22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void </a:t>
            </a:r>
            <a:r>
              <a:rPr lang="en-US" altLang="ko-KR" dirty="0" err="1" smtClean="0">
                <a:solidFill>
                  <a:srgbClr val="5B9BD5"/>
                </a:solidFill>
                <a:latin typeface="나눔바른고딕" pitchFamily="50" charset="-127"/>
                <a:ea typeface="나눔바른고딕" pitchFamily="50" charset="-127"/>
              </a:rPr>
              <a:t>searchExit</a:t>
            </a:r>
            <a:r>
              <a:rPr lang="en-US" altLang="ko-KR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(){ }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0044" y="4805823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미로를 상하좌우로 탐색해 출구에 도착할 수 있음</a:t>
            </a:r>
            <a:endParaRPr lang="ko-KR" altLang="en-US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123349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/>
      <p:bldP spid="11" grpId="0"/>
      <p:bldP spid="22" grpId="0"/>
      <p:bldP spid="23" grpId="0"/>
      <p:bldP spid="25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3929" y="1553672"/>
            <a:ext cx="7606514" cy="37789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37174" y="3003193"/>
            <a:ext cx="2110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 smtClean="0">
                <a:solidFill>
                  <a:schemeClr val="bg1"/>
                </a:solidFill>
                <a:latin typeface="나눔스퀘어 ExtraBold"/>
              </a:rPr>
              <a:t>시</a:t>
            </a:r>
            <a:r>
              <a:rPr lang="ko-KR" altLang="en-US" sz="5000" b="1" dirty="0">
                <a:solidFill>
                  <a:schemeClr val="bg1"/>
                </a:solidFill>
                <a:latin typeface="나눔스퀘어 ExtraBold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08645602"/>
      </p:ext>
    </p:extLst>
  </p:cSld>
  <p:clrMapOvr>
    <a:masterClrMapping/>
  </p:clrMapOvr>
  <p:transition spd="med" advTm="1366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099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5188" y="2726298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prstClr val="white"/>
                </a:solidFill>
                <a:latin typeface="남양주고딕M" pitchFamily="18" charset="-127"/>
                <a:ea typeface="남양주고딕M" pitchFamily="18" charset="-127"/>
              </a:rPr>
              <a:t>-Thank You-</a:t>
            </a:r>
            <a:endParaRPr lang="ko-KR" altLang="en-US" sz="6000" dirty="0">
              <a:solidFill>
                <a:prstClr val="white"/>
              </a:solidFill>
              <a:latin typeface="남양주고딕M" pitchFamily="18" charset="-127"/>
              <a:ea typeface="남양주고딕M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80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03929" y="1553672"/>
            <a:ext cx="7606514" cy="37789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0338" y="3003193"/>
            <a:ext cx="36970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err="1" smtClean="0">
                <a:solidFill>
                  <a:prstClr val="white"/>
                </a:solidFill>
                <a:latin typeface="나눔스퀘어 ExtraBold"/>
              </a:rPr>
              <a:t>스택</a:t>
            </a:r>
            <a:r>
              <a:rPr lang="ko-KR" altLang="en-US" sz="5000" b="1" dirty="0" smtClean="0">
                <a:solidFill>
                  <a:prstClr val="white"/>
                </a:solidFill>
                <a:latin typeface="나눔스퀘어 ExtraBold"/>
              </a:rPr>
              <a:t> 구현</a:t>
            </a:r>
            <a:endParaRPr lang="en-US" altLang="ko-KR" sz="5000" b="1" dirty="0" smtClean="0">
              <a:solidFill>
                <a:prstClr val="white"/>
              </a:solidFill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6528401"/>
      </p:ext>
    </p:extLst>
  </p:cSld>
  <p:clrMapOvr>
    <a:masterClrMapping/>
  </p:clrMapOvr>
  <p:transition spd="med" advTm="1366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088D065B-39DA-4077-B9CF-E489CE4C01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FF5B392-6041-4352-8FE4-0D667ED86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1" y="995460"/>
            <a:ext cx="6428528" cy="1159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6D8D0F-58E2-4B4E-B6B9-4FB797AC5789}"/>
              </a:ext>
            </a:extLst>
          </p:cNvPr>
          <p:cNvSpPr txBox="1"/>
          <p:nvPr/>
        </p:nvSpPr>
        <p:spPr>
          <a:xfrm>
            <a:off x="5306748" y="530018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배열 대신 벡터를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벡터가 가변배열 즉</a:t>
            </a:r>
            <a:r>
              <a:rPr lang="en-US" altLang="ko-KR" dirty="0"/>
              <a:t>,</a:t>
            </a:r>
            <a:r>
              <a:rPr lang="ko-KR" altLang="en-US" dirty="0"/>
              <a:t> 크기를 조절할 수 있는 배열입니다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05731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xmlns="" id="{088D065B-39DA-4077-B9CF-E489CE4C01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8D703D-831B-4756-88D2-04CE0874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 t="51065" r="79783" b="46500"/>
          <a:stretch/>
        </p:blipFill>
        <p:spPr>
          <a:xfrm>
            <a:off x="866711" y="940687"/>
            <a:ext cx="4759648" cy="543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FA19B-0D6D-47C4-9C7E-3B79970B0C1A}"/>
              </a:ext>
            </a:extLst>
          </p:cNvPr>
          <p:cNvSpPr txBox="1"/>
          <p:nvPr/>
        </p:nvSpPr>
        <p:spPr>
          <a:xfrm>
            <a:off x="5985462" y="5642302"/>
            <a:ext cx="5520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visited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 – </a:t>
            </a:r>
            <a:r>
              <a:rPr lang="ko-KR" altLang="en-US" sz="1800" kern="1200" dirty="0" err="1">
                <a:latin typeface="+mj-lt"/>
                <a:ea typeface="+mj-ea"/>
                <a:cs typeface="+mj-cs"/>
              </a:rPr>
              <a:t>벽이랑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 왔던 길을 판단하는 </a:t>
            </a:r>
            <a:r>
              <a:rPr lang="ko-KR" altLang="en-US" dirty="0">
                <a:latin typeface="+mj-lt"/>
                <a:ea typeface="+mj-ea"/>
                <a:cs typeface="+mj-cs"/>
              </a:rPr>
              <a:t>용도입니다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420702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xmlns="" id="{088D065B-39DA-4077-B9CF-E489CE4C01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EC176AE-76D1-4C96-8CFF-2543E96A7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8" b="29896"/>
          <a:stretch/>
        </p:blipFill>
        <p:spPr>
          <a:xfrm>
            <a:off x="1009341" y="1013074"/>
            <a:ext cx="8029183" cy="10928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421F93-98AB-4CFC-B2B3-0D06B1E90DD3}"/>
              </a:ext>
            </a:extLst>
          </p:cNvPr>
          <p:cNvSpPr txBox="1"/>
          <p:nvPr/>
        </p:nvSpPr>
        <p:spPr>
          <a:xfrm>
            <a:off x="4777273" y="5572522"/>
            <a:ext cx="650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display()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미로 </a:t>
            </a:r>
            <a:r>
              <a:rPr lang="ko-KR" altLang="en-US" sz="1800" kern="1200" dirty="0" err="1">
                <a:latin typeface="+mj-lt"/>
                <a:ea typeface="+mj-ea"/>
                <a:cs typeface="+mj-cs"/>
              </a:rPr>
              <a:t>맵에서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column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과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row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의 위치를 출력합니다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138791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8D065B-39DA-4077-B9CF-E489CE4C01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B107EED-CB82-40BF-A1C2-D9374FFE8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1"/>
          <a:stretch/>
        </p:blipFill>
        <p:spPr>
          <a:xfrm>
            <a:off x="963296" y="1026368"/>
            <a:ext cx="10060134" cy="456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766A98-7C47-4B0A-9F10-C93C771FFBE8}"/>
              </a:ext>
            </a:extLst>
          </p:cNvPr>
          <p:cNvSpPr txBox="1"/>
          <p:nvPr/>
        </p:nvSpPr>
        <p:spPr>
          <a:xfrm>
            <a:off x="5306787" y="529726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 err="1">
                <a:latin typeface="+mj-lt"/>
                <a:ea typeface="+mj-ea"/>
                <a:cs typeface="+mj-cs"/>
              </a:rPr>
              <a:t>hashData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 – int x, int y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가 </a:t>
            </a:r>
            <a:r>
              <a:rPr lang="en-US" altLang="ko-KR" sz="1800" kern="1200" dirty="0" err="1">
                <a:latin typeface="+mj-lt"/>
                <a:ea typeface="+mj-ea"/>
                <a:cs typeface="+mj-cs"/>
              </a:rPr>
              <a:t>make_pair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(x, y)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와 </a:t>
            </a:r>
            <a:r>
              <a:rPr lang="ko-KR" altLang="en-US" sz="1800" kern="1200" dirty="0" err="1">
                <a:latin typeface="+mj-lt"/>
                <a:ea typeface="+mj-ea"/>
                <a:cs typeface="+mj-cs"/>
              </a:rPr>
              <a:t>같은지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 검사하는 함수입니다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같으면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true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를 틀리면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false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가 됩니다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397758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088D065B-39DA-4077-B9CF-E489CE4C01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6FBA5AB-A577-4EF7-B4FB-565AB36D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3" y="956706"/>
            <a:ext cx="4355575" cy="238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BC97DC-C522-4CAA-80C8-0FC515C90EB7}"/>
              </a:ext>
            </a:extLst>
          </p:cNvPr>
          <p:cNvSpPr txBox="1"/>
          <p:nvPr/>
        </p:nvSpPr>
        <p:spPr>
          <a:xfrm>
            <a:off x="5241472" y="525496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 err="1">
                <a:latin typeface="+mj-lt"/>
                <a:ea typeface="+mj-ea"/>
                <a:cs typeface="+mj-cs"/>
              </a:rPr>
              <a:t>insertNext</a:t>
            </a:r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현재 노드의 후속 노드로 새로운 노드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n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을 삽입하는 함수입니다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 NULL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이 아닐 때만 처리합니다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08566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4D1C799-3890-4827-86C5-440B4EA44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3" y="945817"/>
            <a:ext cx="4330430" cy="2483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653A98-9001-443B-935F-C9E329C46A01}"/>
              </a:ext>
            </a:extLst>
          </p:cNvPr>
          <p:cNvSpPr txBox="1"/>
          <p:nvPr/>
        </p:nvSpPr>
        <p:spPr>
          <a:xfrm>
            <a:off x="5213480" y="526585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1200" dirty="0" err="1">
                <a:latin typeface="+mj-lt"/>
                <a:ea typeface="+mj-ea"/>
                <a:cs typeface="+mj-cs"/>
              </a:rPr>
              <a:t>removeNext</a:t>
            </a:r>
            <a:r>
              <a:rPr lang="en-US" altLang="ko-KR" sz="1800" b="1" kern="1200" dirty="0">
                <a:latin typeface="+mj-lt"/>
                <a:ea typeface="+mj-ea"/>
                <a:cs typeface="+mj-cs"/>
              </a:rPr>
              <a:t>() 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– </a:t>
            </a:r>
            <a:r>
              <a:rPr lang="ko-KR" altLang="en-US" sz="1800" kern="1200" dirty="0">
                <a:latin typeface="+mj-lt"/>
                <a:ea typeface="+mj-ea"/>
                <a:cs typeface="+mj-cs"/>
              </a:rPr>
              <a:t>현재 노드의 다음 노드를 연결 리스트에서 삭제하는 함수입니다</a:t>
            </a:r>
            <a:r>
              <a:rPr lang="en-US" altLang="ko-KR" sz="1800" kern="1200" dirty="0">
                <a:latin typeface="+mj-lt"/>
                <a:ea typeface="+mj-ea"/>
                <a:cs typeface="+mj-cs"/>
              </a:rPr>
              <a:t>. 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968027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489</Words>
  <Application>Microsoft Office PowerPoint</Application>
  <PresentationFormat>사용자 지정</PresentationFormat>
  <Paragraphs>66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나눔스퀘어 ExtraBold</vt:lpstr>
      <vt:lpstr>남양주고딕M</vt:lpstr>
      <vt:lpstr>나눔바른고딕</vt:lpstr>
      <vt:lpstr>맑은 고딕</vt:lpstr>
      <vt:lpstr>남양주고딕EB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Windows User</cp:lastModifiedBy>
  <cp:revision>79</cp:revision>
  <dcterms:created xsi:type="dcterms:W3CDTF">2019-09-08T14:28:11Z</dcterms:created>
  <dcterms:modified xsi:type="dcterms:W3CDTF">2021-12-12T16:30:50Z</dcterms:modified>
</cp:coreProperties>
</file>