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84" r:id="rId3"/>
    <p:sldId id="256" r:id="rId4"/>
    <p:sldId id="269" r:id="rId5"/>
    <p:sldId id="270" r:id="rId6"/>
    <p:sldId id="271" r:id="rId7"/>
    <p:sldId id="277" r:id="rId8"/>
    <p:sldId id="278" r:id="rId9"/>
    <p:sldId id="272" r:id="rId10"/>
    <p:sldId id="279" r:id="rId11"/>
    <p:sldId id="280" r:id="rId12"/>
    <p:sldId id="273" r:id="rId13"/>
    <p:sldId id="274" r:id="rId14"/>
    <p:sldId id="275" r:id="rId15"/>
    <p:sldId id="276" r:id="rId16"/>
    <p:sldId id="281" r:id="rId17"/>
    <p:sldId id="282" r:id="rId18"/>
    <p:sldId id="283" r:id="rId1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F54"/>
    <a:srgbClr val="DA3E3E"/>
    <a:srgbClr val="EA3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44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1C2D-B41F-4C3F-AA7D-A7311F8B181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A6F6B-22E0-403F-93B6-9D1F38018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7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A40C-70D6-4B47-A274-C26C9B0EF8CA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FCD-5229-46F8-81EC-804207CB75C2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5FD-48A1-470B-9BE7-72E67ED323B7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22-5E4D-40E2-BA49-F53C7366D7D6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/16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DC9D-B5C7-49C8-8B6B-6FC4450A84A9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0C1-4DD1-427C-A3A2-C0D793E715A6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A5C3-F541-49BE-911E-81EA6185B002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4AEF-5BB8-4F29-B5C5-08FE84587B60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BC0-6204-4AB7-A5CB-79E265CDCAE4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720F-BA9E-4C39-9C84-72367E8AC504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47C-7A63-4A91-9302-0A5DF9FF3272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612F-104B-4341-B67B-41076CDCB60A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hoahn9303/home-credit-default-ris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27584" y="892528"/>
            <a:ext cx="64367" cy="1175166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803220"/>
            <a:ext cx="5256584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Credit Default Risk</a:t>
            </a:r>
          </a:p>
          <a:p>
            <a:r>
              <a:rPr lang="en-US" altLang="ko-KR" sz="28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Competition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3867894"/>
            <a:ext cx="135594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 지 호</a:t>
            </a:r>
            <a:endParaRPr lang="en-US" altLang="ko-KR" sz="3200" b="1" spc="-1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3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데이터 분석 및 모델링 전략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44" y="915566"/>
            <a:ext cx="866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What is the Bayesian </a:t>
            </a:r>
            <a:r>
              <a:rPr lang="en-US" altLang="ko-KR" dirty="0" err="1" smtClean="0">
                <a:solidFill>
                  <a:srgbClr val="00B0F0"/>
                </a:solidFill>
              </a:rPr>
              <a:t>Optimazation</a:t>
            </a:r>
            <a:r>
              <a:rPr lang="en-US" altLang="ko-KR" dirty="0" smtClean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48" y="1342658"/>
            <a:ext cx="8911052" cy="9387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Hyper parameter</a:t>
            </a:r>
            <a:r>
              <a:rPr lang="ko-KR" altLang="en-US" sz="1400" dirty="0" smtClean="0"/>
              <a:t>를 변수로 하는 확률 분포 함수를 생성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Gausian</a:t>
            </a:r>
            <a:r>
              <a:rPr lang="en-US" altLang="ko-KR" sz="1400" dirty="0" smtClean="0"/>
              <a:t> Process)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데이터가 추가됨에 따라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데이터의 분포를 설명할 수 있도록 </a:t>
            </a:r>
            <a:r>
              <a:rPr lang="ko-KR" altLang="en-US" sz="1400" dirty="0" err="1" smtClean="0"/>
              <a:t>모수를</a:t>
            </a:r>
            <a:r>
              <a:rPr lang="ko-KR" altLang="en-US" sz="1400" dirty="0" smtClean="0"/>
              <a:t> 추정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점차 많은 입력 값을 받아서 수행하면서 사후 분포를 개선하는 </a:t>
            </a:r>
            <a:r>
              <a:rPr lang="ko-KR" altLang="en-US" sz="1400" dirty="0" err="1" smtClean="0"/>
              <a:t>베이즈</a:t>
            </a:r>
            <a:r>
              <a:rPr lang="ko-KR" altLang="en-US" sz="1400" dirty="0" smtClean="0"/>
              <a:t> 확률론 적용</a:t>
            </a:r>
            <a:endParaRPr lang="en-US" altLang="ko-KR" sz="14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71750"/>
            <a:ext cx="5645648" cy="25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9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데이터 분석 및 모델링 전략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792588"/>
            <a:ext cx="866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추가적으로 성능 향상을 위해</a:t>
            </a:r>
            <a:r>
              <a:rPr lang="en-US" altLang="ko-KR" dirty="0" smtClean="0">
                <a:solidFill>
                  <a:srgbClr val="00B0F0"/>
                </a:solidFill>
              </a:rPr>
              <a:t>, Out-Of-Fold prediction </a:t>
            </a:r>
            <a:r>
              <a:rPr lang="ko-KR" altLang="en-US" dirty="0" smtClean="0">
                <a:solidFill>
                  <a:srgbClr val="00B0F0"/>
                </a:solidFill>
              </a:rPr>
              <a:t>방식을 활용</a:t>
            </a:r>
            <a:endParaRPr lang="en-US" altLang="ko-KR" dirty="0" smtClean="0">
              <a:solidFill>
                <a:srgbClr val="00B0F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2385" y="2358991"/>
            <a:ext cx="705441" cy="4320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47826" y="2358991"/>
            <a:ext cx="705441" cy="4320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53267" y="1957567"/>
            <a:ext cx="849457" cy="2271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검증 세트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9097" y="1941945"/>
            <a:ext cx="1354170" cy="1817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학습 </a:t>
            </a:r>
            <a:r>
              <a:rPr lang="ko-KR" altLang="en-US" sz="1400" dirty="0" err="1"/>
              <a:t>폴드</a:t>
            </a:r>
            <a:r>
              <a:rPr lang="ko-KR" altLang="en-US" sz="1400" dirty="0"/>
              <a:t> 세트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234036" y="2248930"/>
            <a:ext cx="1433310" cy="61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8444" y="2327550"/>
            <a:ext cx="792088" cy="3471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/>
              <a:t>첫 번째</a:t>
            </a:r>
            <a:endParaRPr lang="en-US" altLang="ko-KR" sz="1400"/>
          </a:p>
          <a:p>
            <a:pPr>
              <a:lnSpc>
                <a:spcPct val="110000"/>
              </a:lnSpc>
            </a:pPr>
            <a:r>
              <a:rPr lang="ko-KR" altLang="en-US" sz="1400"/>
              <a:t>학습</a:t>
            </a:r>
            <a:r>
              <a:rPr lang="en-US" altLang="ko-KR" sz="1400"/>
              <a:t>/</a:t>
            </a:r>
            <a:r>
              <a:rPr lang="ko-KR" altLang="en-US" sz="1400"/>
              <a:t>검증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314392" y="2453872"/>
            <a:ext cx="568744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/>
              <a:t>학습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106923" y="2444557"/>
            <a:ext cx="599165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검증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2385" y="1323260"/>
            <a:ext cx="2130402" cy="4320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학습 데이터 </a:t>
            </a:r>
            <a:r>
              <a:rPr lang="ko-KR" altLang="en-US" sz="1400" dirty="0">
                <a:solidFill>
                  <a:schemeClr val="tx1"/>
                </a:solidFill>
              </a:rPr>
              <a:t>세트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682213" y="2248930"/>
            <a:ext cx="69057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23223" y="2453872"/>
            <a:ext cx="568744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/>
              <a:t>학습</a:t>
            </a:r>
            <a:endParaRPr lang="ko-KR" altLang="en-US" sz="1200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89" y="2345950"/>
            <a:ext cx="509845" cy="48124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414890" y="1845262"/>
            <a:ext cx="1174449" cy="311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학습 </a:t>
            </a:r>
            <a:r>
              <a:rPr lang="ko-KR" altLang="en-US" sz="1200" dirty="0" err="1" smtClean="0"/>
              <a:t>폴드</a:t>
            </a:r>
            <a:r>
              <a:rPr lang="ko-KR" altLang="en-US" sz="1200" dirty="0" smtClean="0"/>
              <a:t> 세트로 학습된 모델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6310796" y="2266022"/>
            <a:ext cx="779983" cy="614088"/>
            <a:chOff x="8411040" y="2344816"/>
            <a:chExt cx="779983" cy="722478"/>
          </a:xfrm>
        </p:grpSpPr>
        <p:sp>
          <p:nvSpPr>
            <p:cNvPr id="82" name="직사각형 81"/>
            <p:cNvSpPr/>
            <p:nvPr/>
          </p:nvSpPr>
          <p:spPr>
            <a:xfrm>
              <a:off x="8411040" y="2344816"/>
              <a:ext cx="779983" cy="722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510483" y="2458391"/>
              <a:ext cx="600078" cy="42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dirty="0" smtClean="0"/>
                <a:t>테스트</a:t>
              </a:r>
              <a:endParaRPr lang="en-US" altLang="ko-KR" sz="1200" dirty="0" smtClean="0"/>
            </a:p>
            <a:p>
              <a:pPr algn="ctr">
                <a:lnSpc>
                  <a:spcPct val="110000"/>
                </a:lnSpc>
              </a:pPr>
              <a:r>
                <a:rPr lang="ko-KR" altLang="en-US" sz="1200" dirty="0" smtClean="0"/>
                <a:t>데이터</a:t>
              </a: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471428" y="2333302"/>
            <a:ext cx="681725" cy="482332"/>
            <a:chOff x="7594910" y="2468334"/>
            <a:chExt cx="681725" cy="482332"/>
          </a:xfrm>
        </p:grpSpPr>
        <p:sp>
          <p:nvSpPr>
            <p:cNvPr id="97" name="오른쪽 화살표 96"/>
            <p:cNvSpPr/>
            <p:nvPr/>
          </p:nvSpPr>
          <p:spPr>
            <a:xfrm>
              <a:off x="7594910" y="2468334"/>
              <a:ext cx="681725" cy="4823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12821" y="2621737"/>
              <a:ext cx="511805" cy="2776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예측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723732" y="2321155"/>
            <a:ext cx="681725" cy="482332"/>
            <a:chOff x="7594910" y="2468334"/>
            <a:chExt cx="681725" cy="482332"/>
          </a:xfrm>
        </p:grpSpPr>
        <p:sp>
          <p:nvSpPr>
            <p:cNvPr id="112" name="오른쪽 화살표 111"/>
            <p:cNvSpPr/>
            <p:nvPr/>
          </p:nvSpPr>
          <p:spPr>
            <a:xfrm>
              <a:off x="7594910" y="2468334"/>
              <a:ext cx="681725" cy="4823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712821" y="2621737"/>
              <a:ext cx="511805" cy="2776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학습</a:t>
              </a: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2667346" y="2358991"/>
            <a:ext cx="705441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2708933" y="2444557"/>
            <a:ext cx="599165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검증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42385" y="3369741"/>
            <a:ext cx="705441" cy="4320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947826" y="3369741"/>
            <a:ext cx="705441" cy="4320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653267" y="2968317"/>
            <a:ext cx="849457" cy="2271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검증 세트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9097" y="2952695"/>
            <a:ext cx="1354170" cy="1817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학습 </a:t>
            </a:r>
            <a:r>
              <a:rPr lang="ko-KR" altLang="en-US" sz="1400" dirty="0" err="1"/>
              <a:t>폴드</a:t>
            </a:r>
            <a:r>
              <a:rPr lang="ko-KR" altLang="en-US" sz="1400" dirty="0"/>
              <a:t> 세트</a:t>
            </a:r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1234036" y="3259680"/>
            <a:ext cx="1433310" cy="61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48444" y="3338300"/>
            <a:ext cx="792088" cy="3471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번째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ko-KR" altLang="en-US" sz="1400" dirty="0"/>
              <a:t>학습</a:t>
            </a:r>
            <a:r>
              <a:rPr lang="en-US" altLang="ko-KR" sz="1400" dirty="0"/>
              <a:t>/</a:t>
            </a:r>
            <a:r>
              <a:rPr lang="ko-KR" altLang="en-US" sz="1400" dirty="0"/>
              <a:t>검증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314392" y="3464622"/>
            <a:ext cx="568744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/>
              <a:t>학습</a:t>
            </a:r>
            <a:endParaRPr lang="ko-KR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106923" y="3455307"/>
            <a:ext cx="599165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검증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2682213" y="3259680"/>
            <a:ext cx="69057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023223" y="3464622"/>
            <a:ext cx="568744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/>
              <a:t>학습</a:t>
            </a:r>
            <a:endParaRPr lang="ko-KR" altLang="en-US" sz="1200" dirty="0"/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89" y="3356700"/>
            <a:ext cx="509845" cy="481246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4414890" y="2856012"/>
            <a:ext cx="1174449" cy="311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학습 </a:t>
            </a:r>
            <a:r>
              <a:rPr lang="ko-KR" altLang="en-US" sz="1200" dirty="0" err="1" smtClean="0"/>
              <a:t>폴드</a:t>
            </a:r>
            <a:r>
              <a:rPr lang="ko-KR" altLang="en-US" sz="1200" dirty="0" smtClean="0"/>
              <a:t> 세트로 학습된 모델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6310796" y="3276772"/>
            <a:ext cx="779983" cy="614088"/>
            <a:chOff x="8411040" y="2344816"/>
            <a:chExt cx="779983" cy="722478"/>
          </a:xfrm>
        </p:grpSpPr>
        <p:sp>
          <p:nvSpPr>
            <p:cNvPr id="143" name="직사각형 142"/>
            <p:cNvSpPr/>
            <p:nvPr/>
          </p:nvSpPr>
          <p:spPr>
            <a:xfrm>
              <a:off x="8411040" y="2344816"/>
              <a:ext cx="779983" cy="722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510483" y="2458391"/>
              <a:ext cx="600078" cy="42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dirty="0" smtClean="0"/>
                <a:t>테스트</a:t>
              </a:r>
              <a:endParaRPr lang="en-US" altLang="ko-KR" sz="1200" dirty="0" smtClean="0"/>
            </a:p>
            <a:p>
              <a:pPr algn="ctr">
                <a:lnSpc>
                  <a:spcPct val="110000"/>
                </a:lnSpc>
              </a:pPr>
              <a:r>
                <a:rPr lang="ko-KR" altLang="en-US" sz="1200" dirty="0" smtClean="0"/>
                <a:t>데이터</a:t>
              </a: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471428" y="3344052"/>
            <a:ext cx="681725" cy="482332"/>
            <a:chOff x="7594910" y="2468334"/>
            <a:chExt cx="681725" cy="482332"/>
          </a:xfrm>
        </p:grpSpPr>
        <p:sp>
          <p:nvSpPr>
            <p:cNvPr id="146" name="오른쪽 화살표 145"/>
            <p:cNvSpPr/>
            <p:nvPr/>
          </p:nvSpPr>
          <p:spPr>
            <a:xfrm>
              <a:off x="7594910" y="2468334"/>
              <a:ext cx="681725" cy="4823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712821" y="2621737"/>
              <a:ext cx="511805" cy="2776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예측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3723732" y="3331905"/>
            <a:ext cx="681725" cy="482332"/>
            <a:chOff x="7594910" y="2468334"/>
            <a:chExt cx="681725" cy="482332"/>
          </a:xfrm>
        </p:grpSpPr>
        <p:sp>
          <p:nvSpPr>
            <p:cNvPr id="149" name="오른쪽 화살표 148"/>
            <p:cNvSpPr/>
            <p:nvPr/>
          </p:nvSpPr>
          <p:spPr>
            <a:xfrm>
              <a:off x="7594910" y="2468334"/>
              <a:ext cx="681725" cy="4823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712821" y="2621737"/>
              <a:ext cx="511805" cy="2776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학습</a:t>
              </a:r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2667346" y="3369741"/>
            <a:ext cx="705441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708933" y="3455307"/>
            <a:ext cx="599165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검증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242385" y="4405904"/>
            <a:ext cx="705441" cy="4320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947826" y="4405904"/>
            <a:ext cx="705441" cy="4320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2653267" y="4004480"/>
            <a:ext cx="849457" cy="2271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검증 세트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99097" y="3988858"/>
            <a:ext cx="1354170" cy="1817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학습 </a:t>
            </a:r>
            <a:r>
              <a:rPr lang="ko-KR" altLang="en-US" sz="1400" dirty="0" err="1"/>
              <a:t>폴드</a:t>
            </a:r>
            <a:r>
              <a:rPr lang="ko-KR" altLang="en-US" sz="1400" dirty="0"/>
              <a:t> 세트</a:t>
            </a: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1234036" y="4295843"/>
            <a:ext cx="1433310" cy="61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8444" y="4374463"/>
            <a:ext cx="792088" cy="3471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세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번째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ko-KR" altLang="en-US" sz="1400" dirty="0"/>
              <a:t>학습</a:t>
            </a:r>
            <a:r>
              <a:rPr lang="en-US" altLang="ko-KR" sz="1400" dirty="0"/>
              <a:t>/</a:t>
            </a:r>
            <a:r>
              <a:rPr lang="ko-KR" altLang="en-US" sz="1400" dirty="0"/>
              <a:t>검증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314392" y="4500785"/>
            <a:ext cx="568744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/>
              <a:t>학습</a:t>
            </a:r>
            <a:endParaRPr lang="ko-KR" alt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106923" y="4491470"/>
            <a:ext cx="599165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검증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1" name="직선 화살표 연결선 160"/>
          <p:cNvCxnSpPr/>
          <p:nvPr/>
        </p:nvCxnSpPr>
        <p:spPr>
          <a:xfrm>
            <a:off x="2682213" y="4295843"/>
            <a:ext cx="69057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023223" y="4500785"/>
            <a:ext cx="568744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/>
              <a:t>학습</a:t>
            </a:r>
            <a:endParaRPr lang="ko-KR" altLang="en-US" sz="1200" dirty="0"/>
          </a:p>
        </p:txBody>
      </p:sp>
      <p:pic>
        <p:nvPicPr>
          <p:cNvPr id="163" name="그림 1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89" y="4392863"/>
            <a:ext cx="509845" cy="481246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4414890" y="3892175"/>
            <a:ext cx="1174449" cy="311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학습 </a:t>
            </a:r>
            <a:r>
              <a:rPr lang="ko-KR" altLang="en-US" sz="1200" dirty="0" err="1" smtClean="0"/>
              <a:t>폴드</a:t>
            </a:r>
            <a:r>
              <a:rPr lang="ko-KR" altLang="en-US" sz="1200" dirty="0" smtClean="0"/>
              <a:t> 세트로 학습된 모델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6310796" y="4312935"/>
            <a:ext cx="779983" cy="614088"/>
            <a:chOff x="8411040" y="2344816"/>
            <a:chExt cx="779983" cy="722478"/>
          </a:xfrm>
        </p:grpSpPr>
        <p:sp>
          <p:nvSpPr>
            <p:cNvPr id="166" name="직사각형 165"/>
            <p:cNvSpPr/>
            <p:nvPr/>
          </p:nvSpPr>
          <p:spPr>
            <a:xfrm>
              <a:off x="8411040" y="2344816"/>
              <a:ext cx="779983" cy="722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510483" y="2458391"/>
              <a:ext cx="600078" cy="42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dirty="0" smtClean="0"/>
                <a:t>테스트</a:t>
              </a:r>
              <a:endParaRPr lang="en-US" altLang="ko-KR" sz="1200" dirty="0" smtClean="0"/>
            </a:p>
            <a:p>
              <a:pPr algn="ctr">
                <a:lnSpc>
                  <a:spcPct val="110000"/>
                </a:lnSpc>
              </a:pPr>
              <a:r>
                <a:rPr lang="ko-KR" altLang="en-US" sz="1200" dirty="0" smtClean="0"/>
                <a:t>데이터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471428" y="4380215"/>
            <a:ext cx="681725" cy="482332"/>
            <a:chOff x="7594910" y="2468334"/>
            <a:chExt cx="681725" cy="482332"/>
          </a:xfrm>
        </p:grpSpPr>
        <p:sp>
          <p:nvSpPr>
            <p:cNvPr id="169" name="오른쪽 화살표 168"/>
            <p:cNvSpPr/>
            <p:nvPr/>
          </p:nvSpPr>
          <p:spPr>
            <a:xfrm>
              <a:off x="7594910" y="2468334"/>
              <a:ext cx="681725" cy="4823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712821" y="2621737"/>
              <a:ext cx="511805" cy="2776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예측</a:t>
              </a: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723732" y="4368068"/>
            <a:ext cx="681725" cy="482332"/>
            <a:chOff x="7594910" y="2468334"/>
            <a:chExt cx="681725" cy="482332"/>
          </a:xfrm>
        </p:grpSpPr>
        <p:sp>
          <p:nvSpPr>
            <p:cNvPr id="172" name="오른쪽 화살표 171"/>
            <p:cNvSpPr/>
            <p:nvPr/>
          </p:nvSpPr>
          <p:spPr>
            <a:xfrm>
              <a:off x="7594910" y="2468334"/>
              <a:ext cx="681725" cy="4823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712821" y="2621737"/>
              <a:ext cx="511805" cy="2776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학습</a:t>
              </a: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2667346" y="4405904"/>
            <a:ext cx="705441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2708933" y="4491470"/>
            <a:ext cx="599165" cy="262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검증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443593" y="2341738"/>
            <a:ext cx="1652408" cy="549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 smtClean="0">
                <a:solidFill>
                  <a:srgbClr val="00B0F0"/>
                </a:solidFill>
              </a:rPr>
              <a:t>Out of Fold Prediction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 smtClean="0">
                <a:solidFill>
                  <a:srgbClr val="00B0F0"/>
                </a:solidFill>
              </a:rPr>
              <a:t>= </a:t>
            </a:r>
            <a:r>
              <a:rPr lang="ko-KR" altLang="en-US" sz="1200" b="1" dirty="0">
                <a:solidFill>
                  <a:srgbClr val="00B0F0"/>
                </a:solidFill>
              </a:rPr>
              <a:t>평균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예측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[1,2,3])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178" name="꺾인 연결선 177"/>
          <p:cNvCxnSpPr>
            <a:endCxn id="176" idx="2"/>
          </p:cNvCxnSpPr>
          <p:nvPr/>
        </p:nvCxnSpPr>
        <p:spPr>
          <a:xfrm flipV="1">
            <a:off x="7257218" y="2891164"/>
            <a:ext cx="1012579" cy="806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77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44644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테이블 주요 속성 분류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:  </a:t>
            </a:r>
            <a:r>
              <a:rPr lang="en-US" altLang="ko-KR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application_train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(test)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1744" y="1218652"/>
            <a:ext cx="1027888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금액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1744" y="1881799"/>
            <a:ext cx="151576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대출 금액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대출 유형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월 대출 납입액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소비자 대출 상품 금액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52898" y="1218652"/>
            <a:ext cx="1008112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고객 신상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1928211"/>
            <a:ext cx="129003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성별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가족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유형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가족수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교육 레벨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18969" y="1218652"/>
            <a:ext cx="1080120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고객 자산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8969" y="1940645"/>
            <a:ext cx="135505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차 소유 여부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차 연식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부동산 소유 여부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고객 주택 유형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745494" y="1218652"/>
            <a:ext cx="1064860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고객 소득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745494" y="1914869"/>
            <a:ext cx="127477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소득액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소득 유형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직업 유형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현 직업 유지일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직장 유형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00427" y="1218652"/>
            <a:ext cx="1132013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고객 행동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367476" y="1927106"/>
            <a:ext cx="151576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동행 고객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증명문서</a:t>
            </a:r>
            <a:r>
              <a:rPr lang="ko-KR" altLang="en-US" sz="1200" dirty="0" smtClean="0"/>
              <a:t> 변경 소요시간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신청시</a:t>
            </a:r>
            <a:r>
              <a:rPr lang="ko-KR" altLang="en-US" sz="1200" dirty="0" smtClean="0"/>
              <a:t> 폰 </a:t>
            </a:r>
            <a:r>
              <a:rPr lang="ko-KR" altLang="en-US" sz="1200" dirty="0" err="1" smtClean="0"/>
              <a:t>기재여부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대출 신청 요일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시간대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신용 평가점수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30/60</a:t>
            </a:r>
            <a:r>
              <a:rPr lang="ko-KR" altLang="en-US" sz="1200" dirty="0" smtClean="0"/>
              <a:t>일간 연체 횟수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특정 문서 제출 여부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526359" y="3656601"/>
            <a:ext cx="3587225" cy="1179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F0"/>
                </a:solidFill>
              </a:rPr>
              <a:t>새롭게 가공 한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Feature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목록</a:t>
            </a:r>
            <a:endParaRPr lang="en-US" altLang="ko-KR" sz="1200" dirty="0" smtClean="0"/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대출 금액 대비 월 대출 납입액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대출 상품 금액과 대출 금액의 차이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가족 수 대비 소득액</a:t>
            </a:r>
            <a:r>
              <a:rPr lang="en-US" altLang="ko-KR" sz="1200" dirty="0" smtClean="0">
                <a:solidFill>
                  <a:srgbClr val="002060"/>
                </a:solidFill>
              </a:rPr>
              <a:t>(</a:t>
            </a:r>
            <a:r>
              <a:rPr lang="ko-KR" altLang="en-US" sz="1200" dirty="0" smtClean="0">
                <a:solidFill>
                  <a:srgbClr val="002060"/>
                </a:solidFill>
              </a:rPr>
              <a:t>가처분소득</a:t>
            </a:r>
            <a:r>
              <a:rPr lang="en-US" altLang="ko-KR" sz="1200" dirty="0" smtClean="0">
                <a:solidFill>
                  <a:srgbClr val="002060"/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나이 대비 소득액 </a:t>
            </a:r>
            <a:r>
              <a:rPr lang="en-US" altLang="ko-KR" sz="1200" dirty="0" smtClean="0">
                <a:solidFill>
                  <a:srgbClr val="002060"/>
                </a:solidFill>
              </a:rPr>
              <a:t>/ </a:t>
            </a:r>
            <a:r>
              <a:rPr lang="ko-KR" altLang="en-US" sz="1200" dirty="0" smtClean="0">
                <a:solidFill>
                  <a:srgbClr val="002060"/>
                </a:solidFill>
              </a:rPr>
              <a:t>현 직업 유지일 </a:t>
            </a:r>
            <a:r>
              <a:rPr lang="en-US" altLang="ko-KR" sz="1200" dirty="0" smtClean="0">
                <a:solidFill>
                  <a:srgbClr val="002060"/>
                </a:solidFill>
              </a:rPr>
              <a:t>/ </a:t>
            </a:r>
            <a:r>
              <a:rPr lang="ko-KR" altLang="en-US" sz="1200" dirty="0" smtClean="0">
                <a:solidFill>
                  <a:srgbClr val="002060"/>
                </a:solidFill>
              </a:rPr>
              <a:t>차  소유 여부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4139952" y="2931789"/>
            <a:ext cx="360040" cy="624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47482"/>
            <a:ext cx="44644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테이블 주요 속성 분류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:  </a:t>
            </a:r>
            <a:r>
              <a:rPr lang="en-US" altLang="ko-KR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previous_application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1222122"/>
            <a:ext cx="1027888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금액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860277"/>
            <a:ext cx="151576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대출 신청 금액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대출 유형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월 대출 </a:t>
            </a:r>
            <a:r>
              <a:rPr lang="ko-KR" altLang="en-US" sz="1200" dirty="0" err="1" smtClean="0"/>
              <a:t>납부액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대출 허가 금액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소비자 </a:t>
            </a:r>
            <a:r>
              <a:rPr lang="ko-KR" altLang="en-US" sz="1200" dirty="0" err="1" smtClean="0"/>
              <a:t>대출상품액</a:t>
            </a:r>
            <a:endParaRPr lang="ko-KR" altLang="en-US" sz="12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436963" y="1218104"/>
            <a:ext cx="1008112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상태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3509" y="1860277"/>
            <a:ext cx="129003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대출 상태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허가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취소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현재 신청 </a:t>
            </a:r>
            <a:r>
              <a:rPr lang="ko-KR" altLang="en-US" sz="1200" dirty="0" err="1" smtClean="0"/>
              <a:t>결정기간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대출 신청 거절 사유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신청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마감과 관련된 일자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80012" y="1218104"/>
            <a:ext cx="1080120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유형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80012" y="1860277"/>
            <a:ext cx="135505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대출 유형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납부 방법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6913106" y="1218652"/>
            <a:ext cx="1132013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고객 행동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13106" y="1860277"/>
            <a:ext cx="151576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동행 고객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신규 고객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기존 대출 고객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778387" y="3658895"/>
            <a:ext cx="3587225" cy="1179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F0"/>
                </a:solidFill>
              </a:rPr>
              <a:t>새롭게 가공 한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Feature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목록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대출 신청 금액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대출 허가 금액 간 차이 및 비율</a:t>
            </a:r>
            <a:endParaRPr lang="en-US" altLang="ko-KR" sz="1200" dirty="0" smtClean="0"/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소비자 대출 </a:t>
            </a:r>
            <a:r>
              <a:rPr lang="ko-KR" altLang="en-US" sz="1200" dirty="0" err="1" smtClean="0"/>
              <a:t>상품액과</a:t>
            </a:r>
            <a:r>
              <a:rPr lang="ko-KR" altLang="en-US" sz="1200" dirty="0" smtClean="0"/>
              <a:t> 신청 금액 차이</a:t>
            </a:r>
            <a:endParaRPr lang="en-US" altLang="ko-KR" sz="1200" dirty="0" smtClean="0"/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대출 유형 그룹에 따른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전체 대출 신청 건 대비 대출 상태 비율</a:t>
            </a:r>
            <a:endParaRPr lang="en-US" altLang="ko-KR" sz="1200" dirty="0" smtClean="0"/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대출 상태 그룹에 따른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대출 신청 및 마감 일자 분석</a:t>
            </a:r>
            <a:endParaRPr lang="en-US" altLang="ko-KR" sz="1200" dirty="0" smtClean="0"/>
          </a:p>
        </p:txBody>
      </p:sp>
      <p:sp>
        <p:nvSpPr>
          <p:cNvPr id="2" name="아래쪽 화살표 1"/>
          <p:cNvSpPr/>
          <p:nvPr/>
        </p:nvSpPr>
        <p:spPr>
          <a:xfrm>
            <a:off x="4427984" y="3003797"/>
            <a:ext cx="252028" cy="552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0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47482"/>
            <a:ext cx="44644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테이블 주요 속성 분류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:  bureau, </a:t>
            </a:r>
            <a:r>
              <a:rPr lang="en-US" altLang="ko-KR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bureau_balance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615" y="1088498"/>
            <a:ext cx="1027888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상태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95615" y="1729414"/>
            <a:ext cx="151576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현재 대출 신청 시 타사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대출 연체 일수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현재 시점 기준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타사 대출 채무까지 남은 일수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현재 시점 기준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채무 완료까지 걸린 실제 일수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월별 타사 대출 상태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상환 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상환 완료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연체 중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028409" y="1088498"/>
            <a:ext cx="1008112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금액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7924" y="1724032"/>
            <a:ext cx="129003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현재 대출 신청 기준</a:t>
            </a:r>
            <a:r>
              <a:rPr lang="en-US" altLang="ko-KR" sz="12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과거 타사 대출 신청 경과 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87924" y="1088498"/>
            <a:ext cx="1080120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행동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28409" y="1724032"/>
            <a:ext cx="135505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현재 대출 금액 총액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현재 채무 금액 총액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0385" y="3593724"/>
            <a:ext cx="3587225" cy="1179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F0"/>
                </a:solidFill>
              </a:rPr>
              <a:t>새롭게 가공 한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Feature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목록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현재 대출 금액 총액 대비 채무 금액 총액 비율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채무 완료 예정 기간과 실제 채무 완료 기간의 차이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각 이용자 별</a:t>
            </a:r>
            <a:r>
              <a:rPr lang="en-US" altLang="ko-KR" sz="1200" dirty="0" smtClean="0">
                <a:solidFill>
                  <a:srgbClr val="002060"/>
                </a:solidFill>
              </a:rPr>
              <a:t>, </a:t>
            </a:r>
            <a:r>
              <a:rPr lang="ko-KR" altLang="en-US" sz="1200" dirty="0" smtClean="0">
                <a:solidFill>
                  <a:srgbClr val="002060"/>
                </a:solidFill>
              </a:rPr>
              <a:t>개월 수 총합 대비 연체한 개월 수의 비율</a:t>
            </a:r>
            <a:endParaRPr lang="en-US" altLang="ko-KR" sz="1200" dirty="0" smtClean="0">
              <a:solidFill>
                <a:srgbClr val="002060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427983" y="2648997"/>
            <a:ext cx="252028" cy="726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3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47482"/>
            <a:ext cx="619268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테이블 주요 속성 분류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:  POS_CASH, </a:t>
            </a:r>
            <a:r>
              <a:rPr lang="en-US" altLang="ko-KR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credit_card_balance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, installment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615" y="1088498"/>
            <a:ext cx="1027888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상태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95615" y="1729414"/>
            <a:ext cx="151576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연체 일자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대출 월 납입 예정일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신청 일자 대비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028409" y="1088498"/>
            <a:ext cx="1008112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금액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7924" y="1724032"/>
            <a:ext cx="129003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연체 일자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신청일 기준 잔액 개월 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월별 인출 금액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월 대출 금액이 실제 납부된 일자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87924" y="1088498"/>
            <a:ext cx="1080120" cy="5025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/>
              <a:t>대출 행동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28409" y="1724032"/>
            <a:ext cx="135505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월별 카드 허용 한도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월별 잔액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실제 월 납입액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월 납입 </a:t>
            </a:r>
            <a:r>
              <a:rPr lang="ko-KR" altLang="en-US" sz="1200" dirty="0" err="1" smtClean="0"/>
              <a:t>예정액</a:t>
            </a:r>
            <a:endParaRPr lang="ko-KR" altLang="en-US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739328" y="3714575"/>
            <a:ext cx="3587225" cy="1179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F0"/>
                </a:solidFill>
              </a:rPr>
              <a:t>새롭게 가공 한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Feature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목록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월 납입 예정일과 실제 납부된 일자의 차이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월별 카드 허용 한도 대비 월별 인출 금액의 비율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월 납입 </a:t>
            </a:r>
            <a:r>
              <a:rPr lang="ko-KR" altLang="en-US" sz="1200" dirty="0" err="1" smtClean="0">
                <a:solidFill>
                  <a:srgbClr val="002060"/>
                </a:solidFill>
              </a:rPr>
              <a:t>예정액과</a:t>
            </a:r>
            <a:r>
              <a:rPr lang="ko-KR" altLang="en-US" sz="1200" dirty="0" smtClean="0">
                <a:solidFill>
                  <a:srgbClr val="002060"/>
                </a:solidFill>
              </a:rPr>
              <a:t> 실제 월 납입액의 차이 및 비율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2060"/>
                </a:solidFill>
              </a:rPr>
              <a:t>각 이용자 별</a:t>
            </a:r>
            <a:r>
              <a:rPr lang="en-US" altLang="ko-KR" sz="1200" dirty="0" smtClean="0">
                <a:solidFill>
                  <a:srgbClr val="002060"/>
                </a:solidFill>
              </a:rPr>
              <a:t>, </a:t>
            </a:r>
            <a:r>
              <a:rPr lang="ko-KR" altLang="en-US" sz="1200" dirty="0" smtClean="0">
                <a:solidFill>
                  <a:srgbClr val="002060"/>
                </a:solidFill>
              </a:rPr>
              <a:t>신청일 기준 전체 잔액 개월 수 대비 연체 비율</a:t>
            </a:r>
            <a:endParaRPr lang="en-US" altLang="ko-KR" sz="1200" dirty="0" smtClean="0">
              <a:solidFill>
                <a:srgbClr val="002060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406927" y="3013373"/>
            <a:ext cx="252028" cy="537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47482"/>
            <a:ext cx="619268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예측 성능 결과 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56335"/>
              </p:ext>
            </p:extLst>
          </p:nvPr>
        </p:nvGraphicFramePr>
        <p:xfrm>
          <a:off x="791580" y="987574"/>
          <a:ext cx="75608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481730675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151053378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332282771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73217924"/>
                    </a:ext>
                  </a:extLst>
                </a:gridCol>
              </a:tblGrid>
              <a:tr h="446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실행 순서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(Private</a:t>
                      </a:r>
                      <a:r>
                        <a:rPr lang="en-US" altLang="ko-KR" sz="1400" baseline="0" dirty="0" smtClean="0"/>
                        <a:t> score)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9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app_baseline_01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0.74013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어떤 </a:t>
                      </a:r>
                      <a:r>
                        <a:rPr lang="ko-KR" altLang="en-US" sz="1200" dirty="0" err="1" smtClean="0"/>
                        <a:t>전처리도</a:t>
                      </a:r>
                      <a:r>
                        <a:rPr lang="ko-KR" altLang="en-US" sz="1200" dirty="0" smtClean="0"/>
                        <a:t> 실시하지 않음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4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app_baseline_02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0.75604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Application feature </a:t>
                      </a:r>
                      <a:r>
                        <a:rPr lang="ko-KR" altLang="en-US" sz="1200" dirty="0" smtClean="0"/>
                        <a:t>가공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prev_baseline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0.76486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Previous feature </a:t>
                      </a:r>
                      <a:r>
                        <a:rPr lang="ko-KR" altLang="en-US" sz="1200" dirty="0" smtClean="0"/>
                        <a:t>가공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hyper_param_tuning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0.76696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Bayesian</a:t>
                      </a:r>
                      <a:r>
                        <a:rPr lang="en-US" altLang="ko-KR" sz="1200" baseline="0" dirty="0" smtClean="0"/>
                        <a:t> optimization </a:t>
                      </a:r>
                      <a:r>
                        <a:rPr lang="ko-KR" altLang="en-US" sz="1200" baseline="0" dirty="0" smtClean="0"/>
                        <a:t>적용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9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bureau_baseline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0.77701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Bureau, </a:t>
                      </a:r>
                      <a:r>
                        <a:rPr lang="en-US" altLang="ko-KR" sz="1200" dirty="0" err="1" smtClean="0"/>
                        <a:t>bureau_balance</a:t>
                      </a:r>
                      <a:r>
                        <a:rPr lang="en-US" altLang="ko-KR" sz="1200" dirty="0" smtClean="0"/>
                        <a:t> feature </a:t>
                      </a:r>
                      <a:r>
                        <a:rPr lang="ko-KR" altLang="en-US" sz="1200" dirty="0" smtClean="0"/>
                        <a:t>가공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3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pos_installment_creditcard_baseline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0.78968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나머지</a:t>
                      </a:r>
                      <a:r>
                        <a:rPr lang="ko-KR" altLang="en-US" sz="1200" baseline="0" dirty="0" smtClean="0"/>
                        <a:t> 테이블 </a:t>
                      </a:r>
                      <a:r>
                        <a:rPr lang="en-US" altLang="ko-KR" sz="1200" baseline="0" dirty="0" smtClean="0"/>
                        <a:t>feature </a:t>
                      </a:r>
                      <a:r>
                        <a:rPr lang="ko-KR" altLang="en-US" sz="1200" baseline="0" dirty="0" smtClean="0"/>
                        <a:t>가공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4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OOF_All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0.79454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Out-Of-Fold</a:t>
                      </a:r>
                      <a:r>
                        <a:rPr lang="en-US" altLang="ko-KR" sz="1200" baseline="0" dirty="0" smtClean="0"/>
                        <a:t> prediction </a:t>
                      </a:r>
                      <a:r>
                        <a:rPr lang="ko-KR" altLang="en-US" sz="1200" baseline="0" dirty="0" smtClean="0"/>
                        <a:t>적용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3893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1580" y="4371950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전체 랭킹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위 점수는 </a:t>
            </a:r>
            <a:r>
              <a:rPr lang="en-US" altLang="ko-KR" sz="1400" dirty="0" smtClean="0"/>
              <a:t>0.80570 (Private score)</a:t>
            </a:r>
            <a:r>
              <a:rPr lang="ko-KR" altLang="en-US" sz="1400" dirty="0" smtClean="0"/>
              <a:t>이고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최종 점수는 상위 </a:t>
            </a:r>
            <a:r>
              <a:rPr lang="en-US" altLang="ko-KR" sz="1400" dirty="0" smtClean="0"/>
              <a:t>8~9%</a:t>
            </a:r>
            <a:r>
              <a:rPr lang="ko-KR" altLang="en-US" sz="1400" dirty="0" smtClean="0"/>
              <a:t>에 속함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8571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47482"/>
            <a:ext cx="619268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개선 사항</a:t>
            </a:r>
            <a:r>
              <a:rPr lang="ko-KR" altLang="en-US" b="1" spc="-15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 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23528" y="1347614"/>
            <a:ext cx="8136904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추가적인 </a:t>
            </a:r>
            <a:r>
              <a:rPr lang="en-US" altLang="ko-KR" b="1" dirty="0" smtClean="0">
                <a:solidFill>
                  <a:schemeClr val="tx1"/>
                </a:solidFill>
              </a:rPr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Feature selection </a:t>
            </a:r>
            <a:r>
              <a:rPr lang="ko-KR" altLang="en-US" b="1" dirty="0">
                <a:solidFill>
                  <a:schemeClr val="tx1"/>
                </a:solidFill>
              </a:rPr>
              <a:t>기법 </a:t>
            </a:r>
            <a:r>
              <a:rPr lang="ko-KR" altLang="en-US" b="1" dirty="0" smtClean="0">
                <a:solidFill>
                  <a:schemeClr val="tx1"/>
                </a:solidFill>
              </a:rPr>
              <a:t>적용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XGBoost</a:t>
            </a:r>
            <a:r>
              <a:rPr lang="ko-KR" altLang="en-US" b="1" dirty="0" smtClean="0">
                <a:solidFill>
                  <a:schemeClr val="tx1"/>
                </a:solidFill>
              </a:rPr>
              <a:t>와 같은 타 모델 </a:t>
            </a:r>
            <a:r>
              <a:rPr lang="en-US" altLang="ko-KR" b="1" dirty="0" smtClean="0">
                <a:solidFill>
                  <a:schemeClr val="tx1"/>
                </a:solidFill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697791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18311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600" dirty="0" smtClean="0"/>
              <a:t>자세한 코드 내용 및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설명은 아래 링크를 통해 확인하세요</a:t>
            </a:r>
            <a:r>
              <a:rPr lang="en-US" altLang="ko-KR" sz="1600" dirty="0" smtClean="0"/>
              <a:t>!</a:t>
            </a:r>
          </a:p>
          <a:p>
            <a:pPr marL="0" indent="0" algn="ctr">
              <a:buNone/>
            </a:pPr>
            <a:endParaRPr lang="en-US" altLang="ko-KR" sz="1600" dirty="0" smtClean="0"/>
          </a:p>
          <a:p>
            <a:pPr marL="0" indent="0" algn="ctr">
              <a:buNone/>
            </a:pP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링크</a:t>
            </a:r>
            <a:r>
              <a:rPr lang="en-US" altLang="ko-KR" sz="1600" b="1" dirty="0"/>
              <a:t> : </a:t>
            </a:r>
            <a:r>
              <a:rPr lang="en-US" altLang="ko-KR" sz="1600" b="1" dirty="0">
                <a:hlinkClick r:id="rId2"/>
              </a:rPr>
              <a:t>https://</a:t>
            </a:r>
            <a:r>
              <a:rPr lang="en-US" altLang="ko-KR" sz="1600" b="1" dirty="0" smtClean="0">
                <a:hlinkClick r:id="rId2"/>
              </a:rPr>
              <a:t>github.com/jihoahn9303/home-credit-default-risk</a:t>
            </a:r>
            <a:r>
              <a:rPr lang="en-US" altLang="ko-KR" sz="1600" b="1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81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목차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00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5400000" flipV="1">
            <a:off x="-725380" y="2542167"/>
            <a:ext cx="3014144" cy="4897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2592" y="10609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42592" y="1707023"/>
            <a:ext cx="36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데이터 분석 및 모델링 전략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42592" y="36526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개선점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37866" y="300657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예측 성능 결과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42592" y="235679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테이블 주요 속성 분류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8870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개요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26" y="1059582"/>
            <a:ext cx="9144001" cy="19442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b="1" dirty="0" smtClean="0"/>
              <a:t>개인 대출 고객이 채무를 이행할지 여부를 예측하는 </a:t>
            </a:r>
            <a:r>
              <a:rPr lang="en-US" altLang="ko-KR" sz="2000" b="1" dirty="0" smtClean="0"/>
              <a:t>Competition</a:t>
            </a:r>
          </a:p>
          <a:p>
            <a:pPr algn="ctr">
              <a:lnSpc>
                <a:spcPct val="110000"/>
              </a:lnSpc>
            </a:pP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이행 </a:t>
            </a:r>
            <a:r>
              <a:rPr lang="en-US" altLang="ko-KR" sz="2000" b="1" dirty="0" smtClean="0"/>
              <a:t>or </a:t>
            </a:r>
            <a:r>
              <a:rPr lang="ko-KR" altLang="en-US" sz="2000" b="1" dirty="0" smtClean="0"/>
              <a:t>연체</a:t>
            </a:r>
            <a:r>
              <a:rPr lang="en-US" altLang="ko-KR" sz="2000" b="1" dirty="0" smtClean="0"/>
              <a:t>?)</a:t>
            </a:r>
          </a:p>
          <a:p>
            <a:pPr algn="ctr">
              <a:lnSpc>
                <a:spcPct val="110000"/>
              </a:lnSpc>
            </a:pPr>
            <a:endParaRPr lang="ko-KR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7813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개요 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– 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데이터  파일 구성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z="2000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64023"/>
              </p:ext>
            </p:extLst>
          </p:nvPr>
        </p:nvGraphicFramePr>
        <p:xfrm>
          <a:off x="1187624" y="1131590"/>
          <a:ext cx="6912768" cy="29667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05837963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7443930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548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FF00"/>
                          </a:solidFill>
                        </a:rPr>
                        <a:t>테이블명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Column </a:t>
                      </a:r>
                      <a:r>
                        <a:rPr lang="ko-KR" altLang="en-US" dirty="0" smtClean="0">
                          <a:solidFill>
                            <a:srgbClr val="FFFF00"/>
                          </a:solidFill>
                        </a:rPr>
                        <a:t>수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Record</a:t>
                      </a:r>
                      <a:r>
                        <a:rPr lang="en-US" altLang="ko-KR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FFFF00"/>
                          </a:solidFill>
                        </a:rPr>
                        <a:t>수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application_{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train|test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48K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2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bureau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1.7M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1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bureau_balance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27.3M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previous_application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1.7M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7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POS_CASH_balance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0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installments_payments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13.6M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2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credit_card_balance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3.8M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865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개요 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– 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데이터  모델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96" y="1105129"/>
            <a:ext cx="5882517" cy="393712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068821" y="257773"/>
            <a:ext cx="2823659" cy="15938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92457" y="241283"/>
            <a:ext cx="2859579" cy="16669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대출 유형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Mortgage(</a:t>
            </a:r>
            <a:r>
              <a:rPr lang="ko-KR" altLang="en-US" sz="1200" dirty="0" smtClean="0"/>
              <a:t>담보대출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POS(Consumer loan, </a:t>
            </a:r>
            <a:r>
              <a:rPr lang="ko-KR" altLang="en-US" sz="1200" dirty="0" smtClean="0"/>
              <a:t>자동차 할부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현금 대출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신용 대출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카드 대출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58207" y="440985"/>
            <a:ext cx="965329" cy="309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/>
              <a:t>현재 대출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10794" y="1585556"/>
            <a:ext cx="1386918" cy="309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 smtClean="0"/>
              <a:t>타사 대출 이력</a:t>
            </a:r>
            <a:endParaRPr lang="en-US" altLang="ko-KR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30717" y="3436467"/>
            <a:ext cx="1808508" cy="309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 smtClean="0"/>
              <a:t>타사 대출 월별 잔액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891299" y="3187653"/>
            <a:ext cx="1856597" cy="5462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 smtClean="0"/>
              <a:t>현금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카드대출 잔액</a:t>
            </a:r>
            <a:r>
              <a:rPr lang="en-US" altLang="ko-KR" sz="1400" dirty="0" smtClean="0"/>
              <a:t>, </a:t>
            </a:r>
          </a:p>
          <a:p>
            <a:pPr algn="ctr">
              <a:lnSpc>
                <a:spcPct val="110000"/>
              </a:lnSpc>
            </a:pPr>
            <a:r>
              <a:rPr lang="ko-KR" altLang="en-US" sz="1400" dirty="0" err="1" smtClean="0"/>
              <a:t>납부이력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891299" y="2032724"/>
            <a:ext cx="965329" cy="309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/>
              <a:t>현재 대출</a:t>
            </a:r>
            <a:endParaRPr lang="en-US" altLang="ko-K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58207" y="876121"/>
            <a:ext cx="2719985" cy="2624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고객 정보와 현재 대출 정보 제공</a:t>
            </a:r>
            <a:endParaRPr lang="en-US" altLang="ko-KR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31744" y="1980082"/>
            <a:ext cx="1855443" cy="48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고객의 현재 대출 이전 타사 대출 정보 제공</a:t>
            </a:r>
            <a:endParaRPr lang="en-US" altLang="ko-KR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30717" y="3866331"/>
            <a:ext cx="1855443" cy="105051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타사 대출의 월별 채무 이행 이력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891299" y="2465922"/>
            <a:ext cx="2541123" cy="4828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고객의 현재 대출 이전 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ko-KR" altLang="en-US" sz="1200" dirty="0" smtClean="0"/>
              <a:t>과거 대출 정보 제공</a:t>
            </a:r>
            <a:endParaRPr lang="en-US" altLang="ko-KR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320335" y="3893150"/>
            <a:ext cx="1855443" cy="105051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월별 현금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카드대출 잔액</a:t>
            </a:r>
            <a:r>
              <a:rPr lang="en-US" altLang="ko-KR" sz="1200" dirty="0" smtClean="0"/>
              <a:t>, </a:t>
            </a:r>
          </a:p>
          <a:p>
            <a:pPr>
              <a:lnSpc>
                <a:spcPct val="110000"/>
              </a:lnSpc>
            </a:pPr>
            <a:r>
              <a:rPr lang="ko-KR" altLang="en-US" sz="1200" dirty="0" smtClean="0"/>
              <a:t>대출 채무 이행 이력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83540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데이터 분석 및 모델링 전략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44" y="1059582"/>
            <a:ext cx="8660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</a:t>
            </a:r>
            <a:r>
              <a:rPr lang="en-US" altLang="ko-KR" dirty="0" smtClean="0"/>
              <a:t>EDA </a:t>
            </a:r>
            <a:r>
              <a:rPr lang="ko-KR" altLang="en-US" dirty="0" smtClean="0"/>
              <a:t>및 전처리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sz="1600" dirty="0" smtClean="0"/>
              <a:t>(1) </a:t>
            </a:r>
            <a:r>
              <a:rPr lang="ko-KR" altLang="en-US" sz="1600" dirty="0" smtClean="0"/>
              <a:t>도합 </a:t>
            </a:r>
            <a:r>
              <a:rPr lang="en-US" altLang="ko-KR" sz="1600" dirty="0" smtClean="0"/>
              <a:t>219</a:t>
            </a:r>
            <a:r>
              <a:rPr lang="ko-KR" altLang="en-US" sz="1600" dirty="0" smtClean="0"/>
              <a:t>개의 컬럼을 가지고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테이블 당 평균 </a:t>
            </a:r>
            <a:r>
              <a:rPr lang="en-US" altLang="ko-KR" sz="1600" dirty="0" smtClean="0"/>
              <a:t>970</a:t>
            </a:r>
            <a:r>
              <a:rPr lang="ko-KR" altLang="en-US" sz="1600" dirty="0" smtClean="0"/>
              <a:t>만 건의 레코드를 가지고 있음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00B0F0"/>
                </a:solidFill>
              </a:rPr>
              <a:t>-&gt;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각 테이블마다 별도로 테이블 분석을 실시하고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결과를 순서대로 결합하는 방식을 채택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075782" y="3019526"/>
            <a:ext cx="227651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832018" y="2897644"/>
            <a:ext cx="243764" cy="2437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46" y="2452540"/>
            <a:ext cx="2180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1. Application_{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train|test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}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4" y="2452540"/>
            <a:ext cx="208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2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previous_application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352298" y="2892952"/>
            <a:ext cx="243764" cy="2437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596062" y="3015394"/>
            <a:ext cx="227651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0300" y="2452540"/>
            <a:ext cx="255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3. bureau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,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bureau_balance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72578" y="2903913"/>
            <a:ext cx="243764" cy="2437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016594" y="3147677"/>
            <a:ext cx="0" cy="85997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872578" y="3982445"/>
            <a:ext cx="243764" cy="2437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9197" y="4296436"/>
            <a:ext cx="255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4.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credit_card_balance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596062" y="4124958"/>
            <a:ext cx="227651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352298" y="4007648"/>
            <a:ext cx="243764" cy="2437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6194" y="4296435"/>
            <a:ext cx="255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5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POS_CASH_balance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075782" y="4119701"/>
            <a:ext cx="227651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821300" y="4003076"/>
            <a:ext cx="243764" cy="2437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146" y="4296435"/>
            <a:ext cx="255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6.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installments_payments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16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데이터 분석 및 모델링 전략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44" y="981533"/>
            <a:ext cx="866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(2) </a:t>
            </a:r>
            <a:r>
              <a:rPr lang="en-US" altLang="ko-KR" sz="1600" spc="-15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POS_CASH, </a:t>
            </a:r>
            <a:r>
              <a:rPr lang="en-US" altLang="ko-KR" sz="1600" spc="-15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credit_card_balance</a:t>
            </a:r>
            <a:r>
              <a:rPr lang="en-US" altLang="ko-KR" sz="1600" spc="-15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, </a:t>
            </a:r>
            <a:r>
              <a:rPr lang="en-US" altLang="ko-KR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installment</a:t>
            </a:r>
            <a:r>
              <a:rPr lang="ko-KR" altLang="en-US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의 경우</a:t>
            </a:r>
            <a:r>
              <a:rPr lang="en-US" altLang="ko-KR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, </a:t>
            </a:r>
            <a:r>
              <a:rPr lang="ko-KR" altLang="en-US" sz="1600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시계열</a:t>
            </a:r>
            <a:r>
              <a:rPr lang="ko-KR" altLang="en-US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 정보를 저장하고 있음</a:t>
            </a:r>
            <a:endParaRPr lang="en-US" altLang="ko-KR" sz="1600" spc="-150" dirty="0" smtClean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  <a:p>
            <a:r>
              <a:rPr lang="en-US" altLang="ko-KR" sz="1600" spc="-15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 </a:t>
            </a:r>
            <a:r>
              <a:rPr lang="en-US" altLang="ko-KR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     (MONTH_BALANCE </a:t>
            </a:r>
            <a:r>
              <a:rPr lang="ko-KR" altLang="en-US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컬럼</a:t>
            </a:r>
            <a:r>
              <a:rPr lang="en-US" altLang="ko-KR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)</a:t>
            </a:r>
          </a:p>
          <a:p>
            <a:endParaRPr lang="en-US" altLang="ko-KR" sz="1600" spc="-150" dirty="0" smtClean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  <a:p>
            <a:endParaRPr lang="en-US" altLang="ko-KR" sz="1600" spc="-15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  <a:p>
            <a:r>
              <a:rPr lang="en-US" altLang="ko-KR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      -&gt; </a:t>
            </a:r>
            <a:r>
              <a:rPr lang="ko-KR" altLang="en-US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따라서 다음 장에 표시한 대로</a:t>
            </a:r>
            <a:r>
              <a:rPr lang="en-US" altLang="ko-KR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, </a:t>
            </a:r>
            <a:r>
              <a:rPr lang="ko-KR" altLang="en-US" sz="16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데이터를 분석 및 가공함</a:t>
            </a:r>
            <a:endParaRPr lang="en-US" altLang="ko-KR" sz="1600" spc="-15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6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데이터 분석 및 모델링 전략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6302" y="1313539"/>
            <a:ext cx="1693451" cy="6977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2957621" y="1248611"/>
            <a:ext cx="2106523" cy="40316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13" name="직사각형 12"/>
          <p:cNvSpPr/>
          <p:nvPr/>
        </p:nvSpPr>
        <p:spPr>
          <a:xfrm>
            <a:off x="6443406" y="1232134"/>
            <a:ext cx="2106523" cy="20158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68910" y="952621"/>
            <a:ext cx="1565189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/>
              <a:t>POS_CASH_BALANCE</a:t>
            </a:r>
            <a:endParaRPr lang="ko-KR" alt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900546" y="787291"/>
            <a:ext cx="2220671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연체 여부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연체 기간 가공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ko-KR" altLang="en-US" sz="1200" dirty="0" smtClean="0"/>
              <a:t>및 </a:t>
            </a:r>
            <a:r>
              <a:rPr lang="en-US" altLang="ko-KR" sz="1200" dirty="0" smtClean="0"/>
              <a:t>SK_ID_CURR </a:t>
            </a:r>
            <a:r>
              <a:rPr lang="ko-KR" altLang="en-US" sz="1200" dirty="0" smtClean="0"/>
              <a:t>레벨로 </a:t>
            </a:r>
            <a:r>
              <a:rPr lang="en-US" altLang="ko-KR" sz="1200" dirty="0" smtClean="0"/>
              <a:t>Aggregation</a:t>
            </a:r>
            <a:endParaRPr lang="ko-KR" alt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29259" y="770815"/>
            <a:ext cx="2307744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smtClean="0"/>
              <a:t>MONTHS_BALANCE</a:t>
            </a:r>
            <a:r>
              <a:rPr lang="ko-KR" altLang="en-US" sz="1200" dirty="0" smtClean="0"/>
              <a:t>가 비교적 </a:t>
            </a:r>
            <a:endParaRPr lang="en-US" altLang="ko-KR" sz="1200" dirty="0" smtClean="0"/>
          </a:p>
          <a:p>
            <a:pPr algn="ctr">
              <a:lnSpc>
                <a:spcPct val="110000"/>
              </a:lnSpc>
            </a:pPr>
            <a:r>
              <a:rPr lang="ko-KR" altLang="en-US" sz="1200" dirty="0" smtClean="0"/>
              <a:t>최근 데이터만 별도 가공</a:t>
            </a:r>
          </a:p>
        </p:txBody>
      </p:sp>
      <p:sp>
        <p:nvSpPr>
          <p:cNvPr id="18" name="덧셈 기호 17"/>
          <p:cNvSpPr/>
          <p:nvPr/>
        </p:nvSpPr>
        <p:spPr>
          <a:xfrm>
            <a:off x="5461332" y="1232133"/>
            <a:ext cx="588989" cy="356647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2290356" y="1324151"/>
            <a:ext cx="444843" cy="304081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431779" y="2727198"/>
            <a:ext cx="1693451" cy="6977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2991089" y="2727199"/>
            <a:ext cx="2106523" cy="40316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6476874" y="2710722"/>
            <a:ext cx="2106523" cy="20158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345752" y="2488562"/>
            <a:ext cx="1565189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/>
              <a:t> INSTALLMENTS_PAYMENTS</a:t>
            </a:r>
            <a:endParaRPr lang="ko-KR" alt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934013" y="2095233"/>
            <a:ext cx="2220671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예정 </a:t>
            </a:r>
            <a:r>
              <a:rPr lang="ko-KR" altLang="en-US" sz="1200" dirty="0" err="1" smtClean="0"/>
              <a:t>납부금액과</a:t>
            </a:r>
            <a:r>
              <a:rPr lang="ko-KR" altLang="en-US" sz="1200" dirty="0" smtClean="0"/>
              <a:t> 실제 납부 금액 차이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ko-KR" altLang="en-US" sz="1200" dirty="0" smtClean="0"/>
              <a:t>예정 일자 대비 실제 납부 일자 비교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ko-KR" altLang="en-US" sz="1200" dirty="0" smtClean="0"/>
              <a:t>및 </a:t>
            </a:r>
            <a:r>
              <a:rPr lang="en-US" altLang="ko-KR" sz="1200" dirty="0" smtClean="0"/>
              <a:t>SK_ID_CURR </a:t>
            </a:r>
            <a:r>
              <a:rPr lang="ko-KR" altLang="en-US" sz="1200" dirty="0" smtClean="0"/>
              <a:t>레벨로 </a:t>
            </a:r>
            <a:r>
              <a:rPr lang="en-US" altLang="ko-KR" sz="1200" dirty="0" smtClean="0"/>
              <a:t>Aggregation</a:t>
            </a:r>
            <a:endParaRPr lang="ko-KR" altLang="en-US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62727" y="2249403"/>
            <a:ext cx="2307744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smtClean="0"/>
              <a:t>DAYS_ENTRY_PAYMENT</a:t>
            </a:r>
            <a:r>
              <a:rPr lang="ko-KR" altLang="en-US" sz="1200" dirty="0" smtClean="0"/>
              <a:t>가 비교적 </a:t>
            </a:r>
            <a:endParaRPr lang="en-US" altLang="ko-KR" sz="1200" dirty="0" smtClean="0"/>
          </a:p>
          <a:p>
            <a:pPr algn="ctr">
              <a:lnSpc>
                <a:spcPct val="110000"/>
              </a:lnSpc>
            </a:pPr>
            <a:r>
              <a:rPr lang="ko-KR" altLang="en-US" sz="1200" dirty="0" smtClean="0"/>
              <a:t>최근 데이터만 별도 가공</a:t>
            </a:r>
          </a:p>
        </p:txBody>
      </p:sp>
      <p:sp>
        <p:nvSpPr>
          <p:cNvPr id="26" name="덧셈 기호 25"/>
          <p:cNvSpPr/>
          <p:nvPr/>
        </p:nvSpPr>
        <p:spPr>
          <a:xfrm>
            <a:off x="5494800" y="2710721"/>
            <a:ext cx="588989" cy="356647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27" name="줄무늬가 있는 오른쪽 화살표 26"/>
          <p:cNvSpPr/>
          <p:nvPr/>
        </p:nvSpPr>
        <p:spPr>
          <a:xfrm>
            <a:off x="2323824" y="2802739"/>
            <a:ext cx="444843" cy="304081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28" name="직사각형 27"/>
          <p:cNvSpPr/>
          <p:nvPr/>
        </p:nvSpPr>
        <p:spPr>
          <a:xfrm>
            <a:off x="448479" y="4214420"/>
            <a:ext cx="1693451" cy="6977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3011892" y="4219522"/>
            <a:ext cx="2106523" cy="40316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6493574" y="4197944"/>
            <a:ext cx="2106523" cy="20158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412891" y="3917278"/>
            <a:ext cx="1565189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/>
              <a:t>CREDIT_CARD_BALANCE</a:t>
            </a:r>
            <a:endParaRPr lang="ko-KR" altLang="en-US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991089" y="3615997"/>
            <a:ext cx="2220671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월별 카드 </a:t>
            </a:r>
            <a:r>
              <a:rPr lang="ko-KR" altLang="en-US" sz="1200" dirty="0" err="1" smtClean="0"/>
              <a:t>허용한도</a:t>
            </a:r>
            <a:r>
              <a:rPr lang="ko-KR" altLang="en-US" sz="1200" dirty="0" smtClean="0"/>
              <a:t> 잔고와 인출 금액 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ko-KR" altLang="en-US" sz="1200" dirty="0" err="1" smtClean="0"/>
              <a:t>비율및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SK_ID_CURR </a:t>
            </a:r>
            <a:r>
              <a:rPr lang="ko-KR" altLang="en-US" sz="1200" dirty="0" smtClean="0"/>
              <a:t>레벨로 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en-US" altLang="ko-KR" sz="1200" dirty="0" smtClean="0"/>
              <a:t>Aggregation</a:t>
            </a:r>
            <a:endParaRPr lang="ko-KR" altLang="en-US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379427" y="3736625"/>
            <a:ext cx="2307744" cy="191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smtClean="0"/>
              <a:t>MONTHS_BALANCE</a:t>
            </a:r>
            <a:r>
              <a:rPr lang="ko-KR" altLang="en-US" sz="1200" dirty="0" smtClean="0"/>
              <a:t>가 비교적 </a:t>
            </a:r>
            <a:endParaRPr lang="en-US" altLang="ko-KR" sz="1200" dirty="0" smtClean="0"/>
          </a:p>
          <a:p>
            <a:pPr algn="ctr">
              <a:lnSpc>
                <a:spcPct val="110000"/>
              </a:lnSpc>
            </a:pPr>
            <a:r>
              <a:rPr lang="ko-KR" altLang="en-US" sz="1200" dirty="0" smtClean="0"/>
              <a:t>최근 데이터만 별도 가공</a:t>
            </a:r>
          </a:p>
        </p:txBody>
      </p:sp>
      <p:sp>
        <p:nvSpPr>
          <p:cNvPr id="34" name="덧셈 기호 33"/>
          <p:cNvSpPr/>
          <p:nvPr/>
        </p:nvSpPr>
        <p:spPr>
          <a:xfrm>
            <a:off x="5511500" y="4197943"/>
            <a:ext cx="588989" cy="356647"/>
          </a:xfrm>
          <a:prstGeom prst="mathPlus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35" name="줄무늬가 있는 오른쪽 화살표 34"/>
          <p:cNvSpPr/>
          <p:nvPr/>
        </p:nvSpPr>
        <p:spPr>
          <a:xfrm>
            <a:off x="2340524" y="4289961"/>
            <a:ext cx="444843" cy="304081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5268038" y="956164"/>
            <a:ext cx="914400" cy="1792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smtClean="0"/>
              <a:t>Join</a:t>
            </a:r>
            <a:endParaRPr lang="ko-KR" altLang="en-US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301506" y="2441590"/>
            <a:ext cx="914400" cy="1792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smtClean="0"/>
              <a:t>Join</a:t>
            </a:r>
            <a:endParaRPr lang="ko-KR" altLang="en-US" sz="1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318206" y="3936470"/>
            <a:ext cx="914400" cy="1792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smtClean="0"/>
              <a:t>Join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0560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47482"/>
            <a:ext cx="353996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데이터 분석 및 모델링 전략</a:t>
            </a:r>
            <a:endParaRPr kumimoji="0" lang="en-US" altLang="ko-KR" sz="18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49897"/>
            <a:ext cx="9144000" cy="417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44" y="1059582"/>
            <a:ext cx="866073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모델링 및 </a:t>
            </a:r>
            <a:r>
              <a:rPr lang="en-US" altLang="ko-KR" dirty="0" smtClean="0"/>
              <a:t>Hyper parameter</a:t>
            </a:r>
            <a:r>
              <a:rPr lang="ko-KR" altLang="en-US" dirty="0" smtClean="0"/>
              <a:t> 최적화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sz="1600" b="1" dirty="0" smtClean="0"/>
              <a:t>모델링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아래와 같은 이유로 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LightGBM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모델을 채택함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대용량의 데이터에 대해 반복적인 </a:t>
            </a:r>
            <a:r>
              <a:rPr lang="en-US" altLang="ko-KR" sz="1400" dirty="0" smtClean="0"/>
              <a:t>feature engineering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hyper parameter </a:t>
            </a:r>
            <a:r>
              <a:rPr lang="ko-KR" altLang="en-US" sz="1400" dirty="0" smtClean="0"/>
              <a:t>최적화 작업을 시행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Leaf-wise </a:t>
            </a:r>
            <a:r>
              <a:rPr lang="ko-KR" altLang="en-US" sz="1400" dirty="0"/>
              <a:t>방식으로 </a:t>
            </a:r>
            <a:r>
              <a:rPr lang="en-US" altLang="ko-KR" sz="1400" dirty="0"/>
              <a:t>Tree</a:t>
            </a:r>
            <a:r>
              <a:rPr lang="ko-KR" altLang="en-US" sz="1400" dirty="0"/>
              <a:t>를 생성하므로 보다 빠르게 </a:t>
            </a:r>
            <a:r>
              <a:rPr lang="ko-KR" altLang="en-US" sz="1400" dirty="0" smtClean="0"/>
              <a:t>규칙 생성이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Leaf-wise </a:t>
            </a:r>
            <a:r>
              <a:rPr lang="ko-KR" altLang="en-US" sz="1400" dirty="0" smtClean="0"/>
              <a:t>방식의 단점인 </a:t>
            </a:r>
            <a:r>
              <a:rPr lang="ko-KR" altLang="en-US" sz="1400" dirty="0" err="1" smtClean="0"/>
              <a:t>과적합을</a:t>
            </a:r>
            <a:r>
              <a:rPr lang="ko-KR" altLang="en-US" sz="1400" dirty="0" smtClean="0"/>
              <a:t> 다양한 </a:t>
            </a:r>
            <a:r>
              <a:rPr lang="en-US" altLang="ko-KR" sz="1400" dirty="0" smtClean="0"/>
              <a:t>hyper parameter </a:t>
            </a:r>
            <a:r>
              <a:rPr lang="ko-KR" altLang="en-US" sz="1400" dirty="0" smtClean="0"/>
              <a:t>구현 기술로 극복 가능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Feature</a:t>
            </a:r>
            <a:r>
              <a:rPr lang="ko-KR" altLang="en-US" sz="1400" dirty="0" smtClean="0"/>
              <a:t>의 개수가 </a:t>
            </a:r>
            <a:r>
              <a:rPr lang="ko-KR" altLang="en-US" sz="1400" dirty="0" err="1" smtClean="0"/>
              <a:t>수백개</a:t>
            </a:r>
            <a:r>
              <a:rPr lang="ko-KR" altLang="en-US" sz="1400" dirty="0" smtClean="0"/>
              <a:t> 이상인 경우에도 비교적 뛰어난 성능을 나타냄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600" b="1" dirty="0" smtClean="0"/>
              <a:t>(2) Hyper parameter </a:t>
            </a:r>
            <a:r>
              <a:rPr lang="ko-KR" altLang="en-US" sz="1600" b="1" dirty="0" smtClean="0"/>
              <a:t>최적화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LightGBM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모델의 특성 중 하나는 내부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개수가 많다는 점임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그러므로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GridSearchCV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Random</a:t>
            </a:r>
            <a:r>
              <a:rPr lang="en-US" altLang="ko-KR" sz="1400" dirty="0" err="1" smtClean="0"/>
              <a:t>ized</a:t>
            </a:r>
            <a:r>
              <a:rPr lang="en-US" altLang="ko-KR" sz="1400" dirty="0" err="1" smtClean="0"/>
              <a:t>SearchCV</a:t>
            </a:r>
            <a:r>
              <a:rPr lang="ko-KR" altLang="en-US" sz="1400" dirty="0" smtClean="0"/>
              <a:t>와 같은 방식을 사용하기에는 비용이 너무 비쌈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likelihood function</a:t>
            </a:r>
            <a:r>
              <a:rPr lang="ko-KR" altLang="en-US" sz="1400" dirty="0" smtClean="0"/>
              <a:t>의 개념을 활용한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Bayesian Optimization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방식을 채택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356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1113</Words>
  <Application>Microsoft Office PowerPoint</Application>
  <PresentationFormat>화면 슬라이드 쇼(16:9)</PresentationFormat>
  <Paragraphs>309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안 지호</cp:lastModifiedBy>
  <cp:revision>119</cp:revision>
  <dcterms:created xsi:type="dcterms:W3CDTF">2006-10-05T04:04:58Z</dcterms:created>
  <dcterms:modified xsi:type="dcterms:W3CDTF">2021-06-21T06:49:43Z</dcterms:modified>
</cp:coreProperties>
</file>