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74" r:id="rId7"/>
    <p:sldId id="272" r:id="rId8"/>
    <p:sldId id="265" r:id="rId9"/>
    <p:sldId id="267" r:id="rId10"/>
    <p:sldId id="268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5"/>
    <p:restoredTop sz="94522"/>
  </p:normalViewPr>
  <p:slideViewPr>
    <p:cSldViewPr snapToGrid="0" snapToObjects="1">
      <p:cViewPr varScale="1">
        <p:scale>
          <a:sx n="117" d="100"/>
          <a:sy n="117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7A147-80D8-0547-9D16-DAD80F47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8A736-9A72-1046-892F-AE500F3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7DDED-F20A-C741-B2B4-78ED61F7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D160E-9805-5245-BF1E-2CF23B6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6CA54-429B-D140-A17B-4475A87F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90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15246-6D48-D34F-8B5F-AA729E05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B87CE-B01F-5646-ADF0-AF39335D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F3517-0890-894A-B62B-6E74DF78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3F63B-EFC1-DA48-96A1-40240DD2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BD1CA-57D7-944C-8A4B-2C4F20C3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5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97B91B-D2EA-3E49-BF2D-E3A759EF1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D7D8C-2245-4745-9E8C-D6A13819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2B017-4B8C-1549-B8BD-4C0DC41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E8B8A-D91B-1740-9FC1-48219F0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6BE1B-7BE3-5049-96DE-FAB32BE4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78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6A3D-6E5D-5B46-86DC-31F116F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A980A-CE5C-3F47-8273-51CFB846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85C7D-284D-FA47-8DF4-5F392F4A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9982C-D832-4243-96E4-766F01FF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9B63-63A8-6440-8BF5-4B55DE17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8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0B27-398F-9B44-9404-71AC94C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0E7E7-3827-EF4C-912D-A945ED3D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73183-494F-BC4B-9580-8ECFB6B8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0024D-58A8-254A-A216-F057394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655DA-7A2C-C94B-9538-857FA99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18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265A8-C4F5-1947-B33C-3807504A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3128E-C1F2-384B-96AE-3BC8E15E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45003-310C-4A43-A946-9B48E8A5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F142C-5C09-6A47-8AE3-8FD0FA15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7B7ED-05E2-C741-93C1-89041BF0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FAEEA-622A-0C45-B138-BA8074AD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9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AC89-1E38-6C4A-AD52-51CDC739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06104-6BD7-3345-816E-2A7052A9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BC50B-BE43-424F-84C1-FD16DDFA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D64DC-F993-584A-AA1F-B22256069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8644E-275E-9049-B7AB-E7BA4FE19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96F0CD-8D80-6E4B-A5D8-3365211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D75D-F202-8E4C-AD78-8EDA026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90775-3BD7-1D42-9DDC-1E1C0D6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76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8A70F-E57A-0E4A-9FF4-02B316D9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BE015F-4EDA-0640-862F-D7600F30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DC2BF-4769-EA41-A40B-6FDBE31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9AFE2-9737-8346-8751-AD2B1035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85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4A4296-0F6B-6E43-B66A-15A49135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89689-DCF7-9A48-A3FC-1B63D98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D0367-194A-B04A-A60F-29B6671E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3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E3BC4-3376-714D-9E2E-3FE6AF8B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BDD64-D7A1-C343-A635-65023ED9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A7E5F-38C7-784F-8266-8D861F82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722FF-8AD5-F84D-AFCB-BF993F4D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46902-6BA1-D847-913C-0CF419CF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D43B8-A497-FD47-A8D3-01F0C475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9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0136-9A3E-1646-A3E9-53B0277F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92D93C-A936-434D-8C9E-457AE6132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2628F-4594-4B44-8CDB-7581517DA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C7D7E-5118-1B45-B543-9D639879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0443D-F056-C24A-90A6-591F2C97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02239-9115-BE4F-AC90-43D9D8D8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253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4EB0-0EAD-A547-9302-35B864FC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922F8-14CE-8046-8016-75B2FB33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ED5AF-BD61-DB46-8F44-23FCB92FA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A28B-8BA4-4F4E-A00A-C1A67E6D00CD}" type="datetimeFigureOut">
              <a:t>2021. 1. 12.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6C1-692C-F943-965B-DF8FA586B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E14E7-B281-C045-8DFC-89B15519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004F-F2D6-0D49-9775-7B17CDFD636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B266-896A-E545-82AA-38C3741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032479" cy="958093"/>
          </a:xfrm>
        </p:spPr>
        <p:txBody>
          <a:bodyPr>
            <a:normAutofit/>
          </a:bodyPr>
          <a:lstStyle/>
          <a:p>
            <a:r>
              <a:rPr kumimoji="1" lang="ko-KR" altLang="en-US" sz="2800"/>
              <a:t>제어의 역전</a:t>
            </a:r>
            <a:r>
              <a:rPr kumimoji="1" lang="en-US" altLang="ko-KR" sz="2800"/>
              <a:t>(IoC) – </a:t>
            </a:r>
            <a:r>
              <a:rPr kumimoji="1" lang="ko-KR" altLang="en-US" sz="2800"/>
              <a:t>리팩토링으로 개선된 </a:t>
            </a:r>
            <a:r>
              <a:rPr kumimoji="1" lang="en-US" altLang="ko-KR" sz="2800"/>
              <a:t>UserDao</a:t>
            </a:r>
            <a:endParaRPr kumimoji="1"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6E75D3-C27E-9145-A78D-164B3CAEFEB3}"/>
              </a:ext>
            </a:extLst>
          </p:cNvPr>
          <p:cNvSpPr/>
          <p:nvPr/>
        </p:nvSpPr>
        <p:spPr>
          <a:xfrm>
            <a:off x="311842" y="2478280"/>
            <a:ext cx="39082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ko-KR" sz="800" b="0" i="0" u="none" strike="noStrike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800" b="0" i="0" u="none" strike="noStrike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 UserDao{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" altLang="ko-KR" sz="800" b="0" i="0" u="none" strike="noStrike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800" b="0" i="0" u="none" strike="noStrike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800" b="0" i="0" u="none" strike="noStrike">
                <a:solidFill>
                  <a:srgbClr val="005CC5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(User user) {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throws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코드 생략</a:t>
            </a:r>
            <a:endParaRPr lang="ko-KR" altLang="en-US" b="0">
              <a:effectLst/>
            </a:endParaRPr>
          </a:p>
          <a:p>
            <a:pPr>
              <a:spcAft>
                <a:spcPts val="1600"/>
              </a:spcAft>
            </a:pPr>
            <a:r>
              <a:rPr lang="ko-KR" altLang="en-US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jdbc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드라이버 조회</a:t>
            </a:r>
            <a:endParaRPr lang="ko-KR" altLang="en-US" b="0">
              <a:effectLst/>
            </a:endParaRPr>
          </a:p>
          <a:p>
            <a:pPr>
              <a:spcAft>
                <a:spcPts val="1600"/>
              </a:spcAft>
            </a:pPr>
            <a:r>
              <a:rPr lang="ko-KR" altLang="en-US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DB connection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객체 획득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w/db_url/_name/_password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(Prepared)Statement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객체 활용해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문 작성</a:t>
            </a:r>
            <a:endParaRPr lang="ko-KR" altLang="en-US" b="0">
              <a:effectLst/>
            </a:endParaRPr>
          </a:p>
          <a:p>
            <a:pPr>
              <a:spcAft>
                <a:spcPts val="1600"/>
              </a:spcAft>
            </a:pPr>
            <a:r>
              <a:rPr lang="ko-KR" altLang="en-US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쿼리 실행</a:t>
            </a:r>
            <a:endParaRPr lang="ko-KR" altLang="en-US" b="0">
              <a:effectLst/>
            </a:endParaRPr>
          </a:p>
          <a:p>
            <a:pPr>
              <a:spcAft>
                <a:spcPts val="1600"/>
              </a:spcAft>
            </a:pPr>
            <a:r>
              <a:rPr lang="ko-KR" altLang="en-US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(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Prepared)Statement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객체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close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// DB connection </a:t>
            </a:r>
            <a:r>
              <a:rPr lang="ko-KR" altLang="en-US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객체 </a:t>
            </a:r>
            <a:r>
              <a:rPr lang="en" altLang="ko-KR" sz="800" b="0" i="0" u="none" strike="noStrike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close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800" b="0" i="0" u="none" strike="noStrike">
                <a:solidFill>
                  <a:srgbClr val="24292E"/>
                </a:solidFill>
                <a:effectLst/>
                <a:latin typeface="Courier New" panose="02070309020205020404" pitchFamily="49" charset="0"/>
              </a:rPr>
              <a:t>    }</a:t>
            </a:r>
            <a:endParaRPr lang="en" altLang="ko-KR" b="0">
              <a:effectLst/>
            </a:endParaRPr>
          </a:p>
          <a:p>
            <a:br>
              <a:rPr lang="en" altLang="ko-KR"/>
            </a:b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55CCC1-DD13-AC4F-9131-A7E7550C62E5}"/>
              </a:ext>
            </a:extLst>
          </p:cNvPr>
          <p:cNvSpPr/>
          <p:nvPr/>
        </p:nvSpPr>
        <p:spPr>
          <a:xfrm>
            <a:off x="4785644" y="2016808"/>
            <a:ext cx="732374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ko-KR">
                <a:solidFill>
                  <a:srgbClr val="969896"/>
                </a:solidFill>
                <a:latin typeface="Courier New" panose="02070309020205020404" pitchFamily="49" charset="0"/>
              </a:rPr>
              <a:t>// springbook/user/dao/UserDao.java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public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class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UserDao { 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private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Connection connection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public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void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UserDao(Connection connection){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    </a:t>
            </a: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this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.connection </a:t>
            </a:r>
            <a:r>
              <a:rPr lang="en" altLang="ko-KR">
                <a:solidFill>
                  <a:srgbClr val="0184BC"/>
                </a:solidFill>
                <a:latin typeface="Courier New" panose="02070309020205020404" pitchFamily="49" charset="0"/>
              </a:rPr>
              <a:t>=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connection;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}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" altLang="ko-KR">
                <a:solidFill>
                  <a:srgbClr val="969896"/>
                </a:solidFill>
                <a:latin typeface="Courier New" panose="02070309020205020404" pitchFamily="49" charset="0"/>
              </a:rPr>
              <a:t>// ...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}</a:t>
            </a:r>
            <a:endParaRPr lang="en" altLang="ko-KR" b="0">
              <a:effectLst/>
            </a:endParaRPr>
          </a:p>
          <a:p>
            <a:br>
              <a:rPr lang="en" altLang="ko-KR"/>
            </a:b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0BD75-9B5F-874D-816F-851810120948}"/>
              </a:ext>
            </a:extLst>
          </p:cNvPr>
          <p:cNvSpPr txBox="1"/>
          <p:nvPr/>
        </p:nvSpPr>
        <p:spPr>
          <a:xfrm>
            <a:off x="1341689" y="1542648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초난감 </a:t>
            </a:r>
            <a:r>
              <a:rPr kumimoji="1" lang="en-US" altLang="ko-KR"/>
              <a:t>UserDao</a:t>
            </a:r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4E9CC-F8F8-0746-9B13-926BF845D54D}"/>
              </a:ext>
            </a:extLst>
          </p:cNvPr>
          <p:cNvSpPr txBox="1"/>
          <p:nvPr/>
        </p:nvSpPr>
        <p:spPr>
          <a:xfrm>
            <a:off x="7033188" y="1495647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리팩토링으로 개선된 </a:t>
            </a:r>
            <a:r>
              <a:rPr kumimoji="1" lang="en-US" altLang="ko-KR"/>
              <a:t>UserDao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48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4FEC-7713-874F-892B-AB511E22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118"/>
            <a:ext cx="10515600" cy="1167133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의존이란</a:t>
            </a:r>
            <a:r>
              <a:rPr kumimoji="1" lang="en-US" altLang="ko-KR" sz="2400"/>
              <a:t>?</a:t>
            </a:r>
            <a:endParaRPr kumimoji="1"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02337-65F8-2D4D-AF72-524A55D433F1}"/>
              </a:ext>
            </a:extLst>
          </p:cNvPr>
          <p:cNvSpPr txBox="1"/>
          <p:nvPr/>
        </p:nvSpPr>
        <p:spPr>
          <a:xfrm>
            <a:off x="857184" y="1517151"/>
            <a:ext cx="579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/>
              <a:t>의존한다는 것은 </a:t>
            </a:r>
            <a:r>
              <a:rPr kumimoji="1" lang="en-US" altLang="ko-KR" sz="1200"/>
              <a:t>B</a:t>
            </a:r>
            <a:r>
              <a:rPr kumimoji="1" lang="ko-KR" altLang="en-US" sz="1200"/>
              <a:t>의 변화가 </a:t>
            </a:r>
            <a:r>
              <a:rPr kumimoji="1" lang="en-US" altLang="ko-KR" sz="1200"/>
              <a:t>A</a:t>
            </a:r>
            <a:r>
              <a:rPr kumimoji="1" lang="ko-KR" altLang="en-US" sz="1200"/>
              <a:t>에게 영향을 준다</a:t>
            </a:r>
            <a:endParaRPr kumimoji="1" lang="en-US" altLang="ko-KR" sz="1200"/>
          </a:p>
          <a:p>
            <a:pPr marL="171450" indent="-171450">
              <a:buFontTx/>
              <a:buChar char="-"/>
            </a:pPr>
            <a:r>
              <a:rPr kumimoji="1" lang="en-US" altLang="ko-KR" sz="1200"/>
              <a:t>UserDao</a:t>
            </a:r>
            <a:r>
              <a:rPr kumimoji="1" lang="ko-KR" altLang="en-US" sz="1200"/>
              <a:t>는 </a:t>
            </a:r>
            <a:r>
              <a:rPr kumimoji="1" lang="en-US" altLang="ko-KR" sz="1200"/>
              <a:t>ConnectionMaker</a:t>
            </a:r>
            <a:r>
              <a:rPr kumimoji="1" lang="ko-KR" altLang="en-US" sz="1200"/>
              <a:t> 인터페이스를 의존하고있다</a:t>
            </a:r>
            <a:r>
              <a:rPr kumimoji="1" lang="en-US" altLang="ko-KR" sz="120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/>
              <a:t>ConnectionMaker</a:t>
            </a:r>
            <a:r>
              <a:rPr kumimoji="1" lang="ko-KR" altLang="en-US" sz="1200"/>
              <a:t>의 구현체에 변화가 있어도 </a:t>
            </a:r>
            <a:r>
              <a:rPr kumimoji="1" lang="en-US" altLang="ko-KR" sz="1200"/>
              <a:t>UserDao</a:t>
            </a:r>
            <a:r>
              <a:rPr kumimoji="1" lang="ko-KR" altLang="en-US" sz="1200"/>
              <a:t>에는 영향을 주지 않는다</a:t>
            </a:r>
            <a:r>
              <a:rPr kumimoji="1" lang="en-US" altLang="ko-KR" sz="12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6D1C3-1E16-034E-A053-397C072E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4" y="2975948"/>
            <a:ext cx="5223456" cy="2523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DEC46-8218-2648-9875-DF70BCAD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40" y="2975947"/>
            <a:ext cx="5223456" cy="25233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F71138-D8E1-F046-AFEE-7282283506E3}"/>
              </a:ext>
            </a:extLst>
          </p:cNvPr>
          <p:cNvSpPr/>
          <p:nvPr/>
        </p:nvSpPr>
        <p:spPr>
          <a:xfrm>
            <a:off x="3918857" y="4476206"/>
            <a:ext cx="1793966" cy="1367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1CF17-C818-1C47-9B3F-7D9F5F42BB83}"/>
              </a:ext>
            </a:extLst>
          </p:cNvPr>
          <p:cNvSpPr/>
          <p:nvPr/>
        </p:nvSpPr>
        <p:spPr>
          <a:xfrm>
            <a:off x="9044910" y="4476206"/>
            <a:ext cx="1793966" cy="1367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91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4FEC-7713-874F-892B-AB511E22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67133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의존관계 주입 </a:t>
            </a:r>
            <a:r>
              <a:rPr kumimoji="1" lang="en-US" altLang="ko-KR" sz="2400"/>
              <a:t>(Dipendency</a:t>
            </a:r>
            <a:r>
              <a:rPr kumimoji="1" lang="ko-KR" altLang="en-US" sz="2400"/>
              <a:t> </a:t>
            </a:r>
            <a:r>
              <a:rPr kumimoji="1" lang="en-US" altLang="ko-KR" sz="2400"/>
              <a:t>Injection)</a:t>
            </a:r>
            <a:endParaRPr kumimoji="1"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02337-65F8-2D4D-AF72-524A55D433F1}"/>
              </a:ext>
            </a:extLst>
          </p:cNvPr>
          <p:cNvSpPr txBox="1"/>
          <p:nvPr/>
        </p:nvSpPr>
        <p:spPr>
          <a:xfrm>
            <a:off x="468086" y="2332650"/>
            <a:ext cx="8258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/>
              <a:t>클래스간의 의존관계를 </a:t>
            </a:r>
            <a:r>
              <a:rPr kumimoji="1" lang="en-US" altLang="ko-KR" sz="1200"/>
              <a:t>Bean Definition</a:t>
            </a:r>
            <a:r>
              <a:rPr kumimoji="1" lang="ko-KR" altLang="en-US" sz="1200"/>
              <a:t> </a:t>
            </a:r>
            <a:r>
              <a:rPr kumimoji="1" lang="en-US" altLang="ko-KR" sz="1200"/>
              <a:t>(xml, annotation)</a:t>
            </a:r>
            <a:r>
              <a:rPr kumimoji="1" lang="ko-KR" altLang="en-US" sz="1200"/>
              <a:t>정보를 바탕으로 컨테이너가 자동으로 연결</a:t>
            </a:r>
            <a:endParaRPr kumimoji="1" lang="en-US" altLang="ko-KR" sz="1200"/>
          </a:p>
          <a:p>
            <a:pPr marL="171450" indent="-171450">
              <a:buFontTx/>
              <a:buChar char="-"/>
            </a:pPr>
            <a:r>
              <a:rPr kumimoji="1" lang="ko-KR" altLang="en-US" sz="1200"/>
              <a:t>개발자는 </a:t>
            </a:r>
            <a:r>
              <a:rPr kumimoji="1" lang="en-US" altLang="ko-KR" sz="1200"/>
              <a:t>xml</a:t>
            </a:r>
            <a:r>
              <a:rPr kumimoji="1" lang="ko-KR" altLang="en-US" sz="1200"/>
              <a:t>이나 </a:t>
            </a:r>
            <a:r>
              <a:rPr kumimoji="1" lang="en-US" altLang="ko-KR" sz="1200"/>
              <a:t>annotation</a:t>
            </a:r>
            <a:r>
              <a:rPr kumimoji="1" lang="ko-KR" altLang="en-US" sz="1200"/>
              <a:t>으로 의존관계를 정의만하면 된다</a:t>
            </a:r>
            <a:endParaRPr kumimoji="1" lang="en-US" altLang="ko-KR" sz="1200"/>
          </a:p>
          <a:p>
            <a:pPr marL="171450" indent="-171450">
              <a:buFontTx/>
              <a:buChar char="-"/>
            </a:pPr>
            <a:r>
              <a:rPr kumimoji="1" lang="ko-KR" altLang="en-US" sz="1200"/>
              <a:t>컴포넌트간의 결함이 느슨해진다</a:t>
            </a:r>
            <a:r>
              <a:rPr kumimoji="1" lang="en-US" altLang="ko-KR" sz="120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/>
              <a:t>A </a:t>
            </a:r>
            <a:r>
              <a:rPr kumimoji="1" lang="ko-KR" altLang="en-US" sz="1200"/>
              <a:t>클래스에서 </a:t>
            </a:r>
            <a:r>
              <a:rPr kumimoji="1" lang="en-US" altLang="ko-KR" sz="1200"/>
              <a:t>B</a:t>
            </a:r>
            <a:r>
              <a:rPr kumimoji="1" lang="ko-KR" altLang="en-US" sz="1200"/>
              <a:t>클래스를 의존할때 </a:t>
            </a:r>
            <a:r>
              <a:rPr kumimoji="1" lang="en-US" altLang="ko-KR" sz="1200"/>
              <a:t>new</a:t>
            </a:r>
            <a:r>
              <a:rPr kumimoji="1" lang="ko-KR" altLang="en-US" sz="1200"/>
              <a:t> 키워드를통해 직접생성하지 않고 정의된 정보를 기반으로 컨테이너가 주입</a:t>
            </a:r>
          </a:p>
          <a:p>
            <a:pPr marL="171450" indent="-171450">
              <a:buFontTx/>
              <a:buChar char="-"/>
            </a:pPr>
            <a:endParaRPr kumimoji="1"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29C16-BAEF-2742-AD70-FAE568FDC476}"/>
              </a:ext>
            </a:extLst>
          </p:cNvPr>
          <p:cNvSpPr txBox="1"/>
          <p:nvPr/>
        </p:nvSpPr>
        <p:spPr>
          <a:xfrm>
            <a:off x="468086" y="1664499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DI </a:t>
            </a:r>
            <a:r>
              <a:rPr kumimoji="1" lang="ko-KR" altLang="en-US"/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4363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4FEC-7713-874F-892B-AB511E22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588"/>
            <a:ext cx="10515600" cy="1167133"/>
          </a:xfrm>
        </p:spPr>
        <p:txBody>
          <a:bodyPr>
            <a:normAutofit/>
          </a:bodyPr>
          <a:lstStyle/>
          <a:p>
            <a:r>
              <a:rPr kumimoji="1" lang="en-US" altLang="ko-KR" sz="2400"/>
              <a:t>UserDao</a:t>
            </a:r>
            <a:r>
              <a:rPr kumimoji="1" lang="ko-KR" altLang="en-US" sz="2400"/>
              <a:t>의 의존관계 주입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02337-65F8-2D4D-AF72-524A55D433F1}"/>
              </a:ext>
            </a:extLst>
          </p:cNvPr>
          <p:cNvSpPr txBox="1"/>
          <p:nvPr/>
        </p:nvSpPr>
        <p:spPr>
          <a:xfrm>
            <a:off x="857184" y="1517151"/>
            <a:ext cx="889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200"/>
              <a:t>UserDao</a:t>
            </a:r>
            <a:r>
              <a:rPr kumimoji="1" lang="ko-KR" altLang="en-US" sz="1200"/>
              <a:t>는 인터페이스를 통해 의존관계를 느슨하게 유지하고 있다</a:t>
            </a:r>
            <a:r>
              <a:rPr kumimoji="1" lang="en-US" altLang="ko-KR" sz="1200"/>
              <a:t>.</a:t>
            </a:r>
            <a:r>
              <a:rPr kumimoji="1" lang="ko-KR" altLang="en-US" sz="1200"/>
              <a:t> </a:t>
            </a:r>
            <a:r>
              <a:rPr kumimoji="1" lang="en-US" altLang="ko-KR" sz="1200"/>
              <a:t>But, UserDao</a:t>
            </a:r>
            <a:r>
              <a:rPr kumimoji="1" lang="ko-KR" altLang="en-US" sz="1200"/>
              <a:t>가 사용할 구체클래스를 알고 있어야 한다</a:t>
            </a:r>
            <a:r>
              <a:rPr kumimoji="1" lang="en-US" altLang="ko-KR" sz="120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/>
              <a:t>DConnectionMaker</a:t>
            </a:r>
            <a:r>
              <a:rPr kumimoji="1" lang="ko-KR" altLang="en-US" sz="1200"/>
              <a:t>를 사용하겠다는 의사결정을 </a:t>
            </a:r>
            <a:r>
              <a:rPr kumimoji="1" lang="en-US" altLang="ko-KR" sz="1200"/>
              <a:t>UserDao</a:t>
            </a:r>
            <a:r>
              <a:rPr kumimoji="1" lang="ko-KR" altLang="en-US" sz="1200"/>
              <a:t>가 하고있다</a:t>
            </a:r>
            <a:r>
              <a:rPr kumimoji="1" lang="en-US" altLang="ko-KR" sz="120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/>
              <a:t>DaoFactory</a:t>
            </a:r>
            <a:r>
              <a:rPr kumimoji="1" lang="ko-KR" altLang="en-US" sz="1200"/>
              <a:t>라는 제 </a:t>
            </a:r>
            <a:r>
              <a:rPr kumimoji="1" lang="en-US" altLang="ko-KR" sz="1200"/>
              <a:t>3</a:t>
            </a:r>
            <a:r>
              <a:rPr kumimoji="1" lang="ko-KR" altLang="en-US" sz="1200"/>
              <a:t>자를 통해 의존관계를 결정하도록 코드를 수정</a:t>
            </a:r>
            <a:r>
              <a:rPr kumimoji="1" lang="en-US" altLang="ko-KR" sz="1200"/>
              <a:t>	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F42C3-C59C-3E43-87F4-875CFB43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7" y="3829190"/>
            <a:ext cx="5956297" cy="143949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809267-E6E3-F644-A582-E79A0CB071BD}"/>
              </a:ext>
            </a:extLst>
          </p:cNvPr>
          <p:cNvCxnSpPr>
            <a:cxnSpLocks/>
          </p:cNvCxnSpPr>
          <p:nvPr/>
        </p:nvCxnSpPr>
        <p:spPr>
          <a:xfrm>
            <a:off x="6496594" y="4548937"/>
            <a:ext cx="90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E52C37D-59B4-4B4A-B120-77AC0F33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55" y="3429000"/>
            <a:ext cx="4208516" cy="27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7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4FEC-7713-874F-892B-AB511E22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588"/>
            <a:ext cx="10515600" cy="1167133"/>
          </a:xfrm>
        </p:spPr>
        <p:txBody>
          <a:bodyPr>
            <a:normAutofit/>
          </a:bodyPr>
          <a:lstStyle/>
          <a:p>
            <a:r>
              <a:rPr kumimoji="1" lang="en-US" altLang="ko-KR" sz="2400"/>
              <a:t>DI</a:t>
            </a:r>
            <a:r>
              <a:rPr kumimoji="1" lang="ko-KR" altLang="en-US" sz="2400"/>
              <a:t>의 장점</a:t>
            </a:r>
            <a:r>
              <a:rPr kumimoji="1" lang="en-US" altLang="ko-KR" sz="2400"/>
              <a:t> – </a:t>
            </a:r>
            <a:r>
              <a:rPr kumimoji="1" lang="ko-KR" altLang="en-US" sz="2400"/>
              <a:t>구현체 교체 용이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D745D-239B-4246-8733-C7D829FC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36" y="256494"/>
            <a:ext cx="5537093" cy="2537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164B-3A20-9748-B67E-D835623D4F60}"/>
              </a:ext>
            </a:extLst>
          </p:cNvPr>
          <p:cNvSpPr txBox="1"/>
          <p:nvPr/>
        </p:nvSpPr>
        <p:spPr>
          <a:xfrm>
            <a:off x="361689" y="1525212"/>
            <a:ext cx="553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만약 </a:t>
            </a:r>
            <a:r>
              <a:rPr kumimoji="1" lang="en-US" altLang="ko-KR" sz="1200"/>
              <a:t>Dao</a:t>
            </a:r>
            <a:r>
              <a:rPr kumimoji="1" lang="ko-KR" altLang="en-US" sz="1200"/>
              <a:t>클래스가 수십개인 상황에서 직접 커넥션 구현체를 변경해야한다면</a:t>
            </a:r>
            <a:r>
              <a:rPr kumimoji="1" lang="en-US" altLang="ko-KR" sz="1200"/>
              <a:t>?</a:t>
            </a:r>
            <a:endParaRPr kumimoji="1"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76D31C-A959-1F47-93F3-AEDE459115CB}"/>
              </a:ext>
            </a:extLst>
          </p:cNvPr>
          <p:cNvSpPr/>
          <p:nvPr/>
        </p:nvSpPr>
        <p:spPr>
          <a:xfrm>
            <a:off x="262151" y="3065416"/>
            <a:ext cx="553709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969896"/>
                </a:solidFill>
                <a:latin typeface="Courier New" panose="02070309020205020404" pitchFamily="49" charset="0"/>
              </a:rPr>
              <a:t>// springbook/user/dao/UserDao.java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A626A4"/>
                </a:solidFill>
                <a:latin typeface="Courier New" panose="02070309020205020404" pitchFamily="49" charset="0"/>
              </a:rPr>
              <a:t>public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en" altLang="ko-KR" sz="1400">
                <a:solidFill>
                  <a:srgbClr val="A626A4"/>
                </a:solidFill>
                <a:latin typeface="Courier New" panose="02070309020205020404" pitchFamily="49" charset="0"/>
              </a:rPr>
              <a:t>class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 UserDao { 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" altLang="ko-KR" sz="1400">
                <a:solidFill>
                  <a:srgbClr val="A626A4"/>
                </a:solidFill>
                <a:latin typeface="Courier New" panose="02070309020205020404" pitchFamily="49" charset="0"/>
              </a:rPr>
              <a:t>private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 Connection connection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" altLang="ko-KR" sz="1400">
                <a:solidFill>
                  <a:srgbClr val="A626A4"/>
                </a:solidFill>
                <a:latin typeface="Courier New" panose="02070309020205020404" pitchFamily="49" charset="0"/>
              </a:rPr>
              <a:t>public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en" altLang="ko-KR" sz="1400">
                <a:solidFill>
                  <a:srgbClr val="A626A4"/>
                </a:solidFill>
                <a:latin typeface="Courier New" panose="02070309020205020404" pitchFamily="49" charset="0"/>
              </a:rPr>
              <a:t>void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 UserDao(Connection connection){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        </a:t>
            </a:r>
            <a:r>
              <a:rPr lang="en" altLang="ko-KR" sz="1400">
                <a:solidFill>
                  <a:srgbClr val="A626A4"/>
                </a:solidFill>
                <a:latin typeface="Courier New" panose="02070309020205020404" pitchFamily="49" charset="0"/>
              </a:rPr>
              <a:t>this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.connection </a:t>
            </a:r>
            <a:r>
              <a:rPr lang="en" altLang="ko-KR" sz="1400">
                <a:solidFill>
                  <a:srgbClr val="0184BC"/>
                </a:solidFill>
                <a:latin typeface="Courier New" panose="02070309020205020404" pitchFamily="49" charset="0"/>
              </a:rPr>
              <a:t>=</a:t>
            </a: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 connection;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    }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" altLang="ko-KR" sz="1400">
                <a:solidFill>
                  <a:srgbClr val="969896"/>
                </a:solidFill>
                <a:latin typeface="Courier New" panose="02070309020205020404" pitchFamily="49" charset="0"/>
              </a:rPr>
              <a:t>// ...</a:t>
            </a:r>
            <a:endParaRPr lang="en" altLang="ko-KR" sz="14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400">
                <a:solidFill>
                  <a:srgbClr val="24292E"/>
                </a:solidFill>
                <a:latin typeface="Courier New" panose="02070309020205020404" pitchFamily="49" charset="0"/>
              </a:rPr>
              <a:t>}</a:t>
            </a:r>
            <a:endParaRPr lang="en" altLang="ko-KR" sz="1400" b="0">
              <a:effectLst/>
            </a:endParaRPr>
          </a:p>
          <a:p>
            <a:br>
              <a:rPr lang="en" altLang="ko-KR" sz="1400"/>
            </a:b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833AF2-D2C4-C04C-A03C-18786AA2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64" y="3268980"/>
            <a:ext cx="3340100" cy="68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88578B-A5A2-9F40-858B-571F1F98D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064" y="4723311"/>
            <a:ext cx="3340100" cy="6858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0F149F-3A3D-D94B-9242-F8B8AAE9D41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52114" y="3954780"/>
            <a:ext cx="0" cy="76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F2D49E-333A-8843-9CA0-96B24E497AE5}"/>
              </a:ext>
            </a:extLst>
          </p:cNvPr>
          <p:cNvSpPr txBox="1"/>
          <p:nvPr/>
        </p:nvSpPr>
        <p:spPr>
          <a:xfrm>
            <a:off x="8151223" y="28458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DI</a:t>
            </a:r>
            <a:r>
              <a:rPr kumimoji="1" lang="ko-KR" altLang="en-US"/>
              <a:t>사용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A381E-964F-D04A-B455-37B9823B5733}"/>
              </a:ext>
            </a:extLst>
          </p:cNvPr>
          <p:cNvSpPr txBox="1"/>
          <p:nvPr/>
        </p:nvSpPr>
        <p:spPr>
          <a:xfrm>
            <a:off x="1624149" y="27047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DI</a:t>
            </a:r>
            <a:r>
              <a:rPr kumimoji="1" lang="ko-KR" altLang="en-US"/>
              <a:t>사용 </a:t>
            </a:r>
            <a:r>
              <a:rPr kumimoji="1" lang="en-US" altLang="ko-KR"/>
              <a:t>X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291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2EF2F4-DDEE-354E-840E-39F6789E6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39" y="2468664"/>
            <a:ext cx="6941486" cy="380272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598574F-BCB2-6349-ABD3-9A38BDAA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400"/>
              <a:t>DI</a:t>
            </a:r>
            <a:r>
              <a:rPr kumimoji="1" lang="ko-KR" altLang="en-US" sz="2400"/>
              <a:t>의 장점</a:t>
            </a:r>
            <a:r>
              <a:rPr kumimoji="1" lang="en-US" altLang="ko-KR" sz="2400"/>
              <a:t> – </a:t>
            </a:r>
            <a:r>
              <a:rPr kumimoji="1" lang="ko-KR" altLang="en-US" sz="2400"/>
              <a:t>부가기능 추가용이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8444F-F4AE-014D-86B7-FF6083A9315B}"/>
              </a:ext>
            </a:extLst>
          </p:cNvPr>
          <p:cNvSpPr txBox="1"/>
          <p:nvPr/>
        </p:nvSpPr>
        <p:spPr>
          <a:xfrm>
            <a:off x="766354" y="1325563"/>
            <a:ext cx="6013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200"/>
              <a:t>DAO</a:t>
            </a:r>
            <a:r>
              <a:rPr kumimoji="1" lang="ko-KR" altLang="en-US" sz="1200"/>
              <a:t>가 </a:t>
            </a:r>
            <a:r>
              <a:rPr kumimoji="1" lang="en-US" altLang="ko-KR" sz="1200"/>
              <a:t>DB</a:t>
            </a:r>
            <a:r>
              <a:rPr kumimoji="1" lang="ko-KR" altLang="en-US" sz="1200"/>
              <a:t>를 얼마나 많이 연결해서 사용하는지 파악하고 싶다</a:t>
            </a:r>
            <a:endParaRPr kumimoji="1" lang="en-US" altLang="ko-KR" sz="1200"/>
          </a:p>
          <a:p>
            <a:pPr marL="171450" indent="-171450">
              <a:buFontTx/>
              <a:buChar char="-"/>
            </a:pPr>
            <a:r>
              <a:rPr kumimoji="1" lang="ko-KR" altLang="en-US" sz="1200"/>
              <a:t>모든 </a:t>
            </a:r>
            <a:r>
              <a:rPr kumimoji="1" lang="en-US" altLang="ko-KR" sz="1200"/>
              <a:t>Dao</a:t>
            </a:r>
            <a:r>
              <a:rPr kumimoji="1" lang="ko-KR" altLang="en-US" sz="1200"/>
              <a:t>의 </a:t>
            </a:r>
            <a:r>
              <a:rPr kumimoji="1" lang="en-US" altLang="ko-KR" sz="1200"/>
              <a:t>makeConnection()</a:t>
            </a:r>
            <a:r>
              <a:rPr kumimoji="1" lang="ko-KR" altLang="en-US" sz="1200"/>
              <a:t>에 카운팅로직을 추가하능 방법이 있지만 불편하다</a:t>
            </a:r>
            <a:r>
              <a:rPr kumimoji="1" lang="en-US" altLang="ko-KR" sz="1200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/>
              <a:t>DI</a:t>
            </a:r>
            <a:r>
              <a:rPr kumimoji="1" lang="ko-KR" altLang="en-US" sz="1200"/>
              <a:t>를 이용하자</a:t>
            </a:r>
            <a:endParaRPr kumimoji="1" lang="en-US" altLang="ko-KR" sz="1200"/>
          </a:p>
          <a:p>
            <a:pPr marL="171450" indent="-171450">
              <a:buFontTx/>
              <a:buChar char="-"/>
            </a:pPr>
            <a:endParaRPr kumimoji="1"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6ED6E-2CDF-AE45-BD97-4023D8BB926D}"/>
              </a:ext>
            </a:extLst>
          </p:cNvPr>
          <p:cNvSpPr txBox="1"/>
          <p:nvPr/>
        </p:nvSpPr>
        <p:spPr>
          <a:xfrm>
            <a:off x="7384868" y="3263520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CountingConnectionMaker</a:t>
            </a:r>
            <a:r>
              <a:rPr kumimoji="1" lang="ko-KR" altLang="en-US" sz="1200"/>
              <a:t>는 내부에서 직접 커넥션을 만들지 않고 </a:t>
            </a:r>
            <a:r>
              <a:rPr kumimoji="1" lang="en-US" altLang="ko-KR" sz="1200"/>
              <a:t>Dao</a:t>
            </a:r>
            <a:r>
              <a:rPr kumimoji="1" lang="ko-KR" altLang="en-US" sz="1200"/>
              <a:t>와 </a:t>
            </a:r>
            <a:r>
              <a:rPr kumimoji="1" lang="en-US" altLang="ko-KR" sz="1200"/>
              <a:t>DConnectionMaker</a:t>
            </a:r>
            <a:r>
              <a:rPr kumimoji="1" lang="ko-KR" altLang="en-US" sz="1200"/>
              <a:t>에서 데코레이터 역할을 한다</a:t>
            </a:r>
          </a:p>
        </p:txBody>
      </p:sp>
    </p:spTree>
    <p:extLst>
      <p:ext uri="{BB962C8B-B14F-4D97-AF65-F5344CB8AC3E}">
        <p14:creationId xmlns:p14="http://schemas.microsoft.com/office/powerpoint/2010/main" val="4032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B266-896A-E545-82AA-38C3741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58093"/>
          </a:xfrm>
        </p:spPr>
        <p:txBody>
          <a:bodyPr>
            <a:normAutofit/>
          </a:bodyPr>
          <a:lstStyle/>
          <a:p>
            <a:r>
              <a:rPr kumimoji="1" lang="ko-KR" altLang="en-US" sz="2800"/>
              <a:t>제어의 역전</a:t>
            </a:r>
            <a:r>
              <a:rPr kumimoji="1" lang="en-US" altLang="ko-KR" sz="2800"/>
              <a:t>(IoC) – UserDaoTest</a:t>
            </a:r>
            <a:r>
              <a:rPr kumimoji="1" lang="ko-KR" altLang="en-US" sz="2800"/>
              <a:t>의 관심사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66D9C-B6B3-1944-AC2E-579619CEFE0F}"/>
              </a:ext>
            </a:extLst>
          </p:cNvPr>
          <p:cNvSpPr txBox="1"/>
          <p:nvPr/>
        </p:nvSpPr>
        <p:spPr>
          <a:xfrm>
            <a:off x="529207" y="1449709"/>
            <a:ext cx="7383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100"/>
              <a:t>UserDao</a:t>
            </a:r>
            <a:r>
              <a:rPr kumimoji="1" lang="ko-KR" altLang="en-US" sz="1100"/>
              <a:t>를 사용하는 </a:t>
            </a:r>
            <a:r>
              <a:rPr kumimoji="1" lang="en-US" altLang="ko-KR" sz="1100"/>
              <a:t>UserDaoTest</a:t>
            </a:r>
            <a:r>
              <a:rPr kumimoji="1" lang="ko-KR" altLang="en-US" sz="1100"/>
              <a:t>에서 생성자를 통해 어떤 커넥션을 사용할지 결정</a:t>
            </a:r>
            <a:endParaRPr kumimoji="1" lang="en-US" altLang="ko-KR" sz="1100"/>
          </a:p>
          <a:p>
            <a:pPr marL="171450" indent="-171450">
              <a:buFontTx/>
              <a:buChar char="-"/>
            </a:pPr>
            <a:r>
              <a:rPr kumimoji="1" lang="en-US" altLang="ko-KR" sz="1100"/>
              <a:t>UserDaoTest</a:t>
            </a:r>
            <a:r>
              <a:rPr kumimoji="1" lang="ko-KR" altLang="en-US" sz="1100"/>
              <a:t>의 관심사는 </a:t>
            </a:r>
            <a:r>
              <a:rPr kumimoji="1" lang="en-US" altLang="ko-KR" sz="1100"/>
              <a:t>UserDao</a:t>
            </a:r>
            <a:r>
              <a:rPr kumimoji="1" lang="ko-KR" altLang="en-US" sz="1100"/>
              <a:t>를 테스트하는것 </a:t>
            </a:r>
            <a:r>
              <a:rPr kumimoji="1" lang="en-US" altLang="ko-KR" sz="1100"/>
              <a:t>But,</a:t>
            </a:r>
            <a:r>
              <a:rPr kumimoji="1" lang="ko-KR" altLang="en-US" sz="1100"/>
              <a:t> 어떤 커넥션을 사용할지 결정하는 관심사가 추가되었다</a:t>
            </a:r>
            <a:r>
              <a:rPr kumimoji="1" lang="en-US" altLang="ko-KR" sz="1100"/>
              <a:t>.</a:t>
            </a:r>
            <a:endParaRPr kumimoji="1" lang="ko-KR" altLang="en-US" sz="11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49BC5B-FB8B-A64D-A90F-6D04DF0A131E}"/>
              </a:ext>
            </a:extLst>
          </p:cNvPr>
          <p:cNvSpPr/>
          <p:nvPr/>
        </p:nvSpPr>
        <p:spPr>
          <a:xfrm>
            <a:off x="1032615" y="2353957"/>
            <a:ext cx="10341837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ko-KR">
                <a:solidFill>
                  <a:srgbClr val="969896"/>
                </a:solidFill>
                <a:latin typeface="Courier New" panose="02070309020205020404" pitchFamily="49" charset="0"/>
              </a:rPr>
              <a:t>// springbook/user/dao/UserDao.java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public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en" altLang="ko-KR">
                <a:solidFill>
                  <a:srgbClr val="A626A4"/>
                </a:solidFill>
                <a:latin typeface="Courier New" panose="02070309020205020404" pitchFamily="49" charset="0"/>
              </a:rPr>
              <a:t>class</a:t>
            </a: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 UserDaoTest { </a:t>
            </a:r>
            <a:endParaRPr lang="en" altLang="ko-KR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>
                <a:solidFill>
                  <a:srgbClr val="24292E"/>
                </a:solidFill>
                <a:latin typeface="Courier New" panose="02070309020205020404" pitchFamily="49" charset="0"/>
              </a:rPr>
              <a:t>public static void main(String []args) {</a:t>
            </a:r>
          </a:p>
          <a:p>
            <a:pPr>
              <a:spcAft>
                <a:spcPts val="1600"/>
              </a:spcAft>
            </a:pPr>
            <a:r>
              <a:rPr lang="en-US" altLang="ko-KR">
                <a:solidFill>
                  <a:srgbClr val="24292E"/>
                </a:solidFill>
                <a:latin typeface="Courier New" panose="02070309020205020404" pitchFamily="49" charset="0"/>
              </a:rPr>
              <a:t>       ConnectionMaker connectionMaker = new dConnectionMaker</a:t>
            </a:r>
          </a:p>
          <a:p>
            <a:pPr>
              <a:spcAft>
                <a:spcPts val="1600"/>
              </a:spcAft>
            </a:pPr>
            <a:r>
              <a:rPr lang="en-US" altLang="ko-KR">
                <a:solidFill>
                  <a:srgbClr val="24292E"/>
                </a:solidFill>
                <a:latin typeface="Courier New" panose="02070309020205020404" pitchFamily="49" charset="0"/>
              </a:rPr>
              <a:t>	 </a:t>
            </a:r>
            <a:r>
              <a:rPr lang="en-US" altLang="ko-KR" b="1">
                <a:solidFill>
                  <a:srgbClr val="24292E"/>
                </a:solidFill>
                <a:latin typeface="Courier New" panose="02070309020205020404" pitchFamily="49" charset="0"/>
              </a:rPr>
              <a:t>UserDao userDao = new UserDao(connectionMaker)</a:t>
            </a:r>
          </a:p>
          <a:p>
            <a:pPr>
              <a:spcAft>
                <a:spcPts val="1600"/>
              </a:spcAft>
            </a:pPr>
            <a:r>
              <a:rPr lang="en-US" altLang="ko-KR">
                <a:solidFill>
                  <a:srgbClr val="24292E"/>
                </a:solidFill>
                <a:latin typeface="Courier New" panose="02070309020205020404" pitchFamily="49" charset="0"/>
              </a:rPr>
              <a:t>    }</a:t>
            </a:r>
            <a:endParaRPr lang="en" altLang="ko-KR">
              <a:solidFill>
                <a:srgbClr val="24292E"/>
              </a:solidFill>
              <a:latin typeface="Courier New" panose="02070309020205020404" pitchFamily="49" charset="0"/>
            </a:endParaRPr>
          </a:p>
          <a:p>
            <a:pPr>
              <a:spcAft>
                <a:spcPts val="1600"/>
              </a:spcAft>
            </a:pPr>
            <a:r>
              <a:rPr lang="en" altLang="ko-KR">
                <a:solidFill>
                  <a:srgbClr val="24292E"/>
                </a:solidFill>
                <a:latin typeface="Courier New" panose="02070309020205020404" pitchFamily="49" charset="0"/>
              </a:rPr>
              <a:t>}</a:t>
            </a:r>
            <a:endParaRPr lang="en" altLang="ko-KR" b="0">
              <a:effectLst/>
            </a:endParaRPr>
          </a:p>
          <a:p>
            <a:br>
              <a:rPr lang="en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B266-896A-E545-82AA-38C3741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58093"/>
          </a:xfrm>
        </p:spPr>
        <p:txBody>
          <a:bodyPr>
            <a:normAutofit/>
          </a:bodyPr>
          <a:lstStyle/>
          <a:p>
            <a:r>
              <a:rPr kumimoji="1" lang="ko-KR" altLang="en-US" sz="2800"/>
              <a:t>제어의 역전</a:t>
            </a:r>
            <a:r>
              <a:rPr kumimoji="1" lang="en-US" altLang="ko-KR" sz="2800"/>
              <a:t>(IoC) – </a:t>
            </a:r>
            <a:r>
              <a:rPr kumimoji="1" lang="ko-KR" altLang="en-US" sz="2800"/>
              <a:t>팩토리 객체를 통한 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66D9C-B6B3-1944-AC2E-579619CEFE0F}"/>
              </a:ext>
            </a:extLst>
          </p:cNvPr>
          <p:cNvSpPr txBox="1"/>
          <p:nvPr/>
        </p:nvSpPr>
        <p:spPr>
          <a:xfrm>
            <a:off x="473789" y="1279373"/>
            <a:ext cx="58336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100"/>
              <a:t>객체의 생성방법을 결정하고 만들어진 오브젝트를 담당하는 팩토리 객체를 만들어보자</a:t>
            </a:r>
            <a:endParaRPr kumimoji="1" lang="en-US" altLang="ko-KR" sz="1100"/>
          </a:p>
          <a:p>
            <a:pPr marL="171450" indent="-171450">
              <a:buFontTx/>
              <a:buChar char="-"/>
            </a:pPr>
            <a:r>
              <a:rPr kumimoji="1" lang="en-US" altLang="ko-KR" sz="1100"/>
              <a:t>DaoFactory</a:t>
            </a:r>
            <a:r>
              <a:rPr kumimoji="1" lang="ko-KR" altLang="en-US" sz="1100"/>
              <a:t>에 이미 설정된 </a:t>
            </a:r>
            <a:r>
              <a:rPr kumimoji="1" lang="en-US" altLang="ko-KR" sz="1100"/>
              <a:t>UserDao</a:t>
            </a:r>
            <a:r>
              <a:rPr kumimoji="1" lang="ko-KR" altLang="en-US" sz="1100"/>
              <a:t>객체를 리턴</a:t>
            </a:r>
            <a:endParaRPr kumimoji="1" lang="en-US" altLang="ko-KR" sz="1100"/>
          </a:p>
          <a:p>
            <a:pPr marL="171450" indent="-171450">
              <a:buFontTx/>
              <a:buChar char="-"/>
            </a:pPr>
            <a:r>
              <a:rPr kumimoji="1" lang="en-US" altLang="ko-KR" sz="1100"/>
              <a:t>UserDaoTest</a:t>
            </a:r>
            <a:r>
              <a:rPr kumimoji="1" lang="ko-KR" altLang="en-US" sz="1100"/>
              <a:t>에서는 </a:t>
            </a:r>
            <a:r>
              <a:rPr kumimoji="1" lang="en-US" altLang="ko-KR" sz="1100"/>
              <a:t>userDao</a:t>
            </a:r>
            <a:r>
              <a:rPr kumimoji="1" lang="ko-KR" altLang="en-US" sz="1100"/>
              <a:t>를 테스트하는 관심사만 가진다</a:t>
            </a:r>
            <a:r>
              <a:rPr kumimoji="1" lang="en-US" altLang="ko-KR" sz="1100"/>
              <a:t>….</a:t>
            </a:r>
            <a:endParaRPr kumimoji="1" lang="ko-KR" altLang="en-US" sz="11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F05B8-28C3-CC49-B82A-6833E37A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45" y="2013285"/>
            <a:ext cx="7292109" cy="2170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7A34C4-885A-8B4B-AFB3-78406F00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45" y="4339692"/>
            <a:ext cx="7292111" cy="21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1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B266-896A-E545-82AA-38C3741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58093"/>
          </a:xfrm>
        </p:spPr>
        <p:txBody>
          <a:bodyPr>
            <a:normAutofit/>
          </a:bodyPr>
          <a:lstStyle/>
          <a:p>
            <a:r>
              <a:rPr kumimoji="1" lang="ko-KR" altLang="en-US" sz="2800"/>
              <a:t>제어의 역전</a:t>
            </a:r>
            <a:r>
              <a:rPr kumimoji="1" lang="en-US" altLang="ko-KR" sz="2800"/>
              <a:t>(IoC) – DaoFactory</a:t>
            </a:r>
            <a:r>
              <a:rPr kumimoji="1" lang="ko-KR" altLang="en-US" sz="2800"/>
              <a:t>에서의 중복코드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66D9C-B6B3-1944-AC2E-579619CEFE0F}"/>
              </a:ext>
            </a:extLst>
          </p:cNvPr>
          <p:cNvSpPr txBox="1"/>
          <p:nvPr/>
        </p:nvSpPr>
        <p:spPr>
          <a:xfrm>
            <a:off x="473789" y="1279373"/>
            <a:ext cx="6904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100"/>
              <a:t>DaoFactory</a:t>
            </a:r>
            <a:r>
              <a:rPr kumimoji="1" lang="ko-KR" altLang="en-US" sz="1100"/>
              <a:t>에 </a:t>
            </a:r>
            <a:r>
              <a:rPr kumimoji="1" lang="en-US" altLang="ko-KR" sz="1100"/>
              <a:t>AccountDao, MessageDao</a:t>
            </a:r>
            <a:r>
              <a:rPr kumimoji="1" lang="ko-KR" altLang="en-US" sz="1100"/>
              <a:t>등 다양한 </a:t>
            </a:r>
            <a:r>
              <a:rPr kumimoji="1" lang="en-US" altLang="ko-KR" sz="1100"/>
              <a:t>Dao</a:t>
            </a:r>
            <a:r>
              <a:rPr kumimoji="1" lang="ko-KR" altLang="en-US" sz="1100"/>
              <a:t>가 추가된다면</a:t>
            </a:r>
            <a:r>
              <a:rPr kumimoji="1" lang="en-US" altLang="ko-KR" sz="110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100"/>
              <a:t>중복코드가 발생</a:t>
            </a:r>
            <a:r>
              <a:rPr kumimoji="1" lang="en-US" altLang="ko-KR" sz="1100"/>
              <a:t>, </a:t>
            </a:r>
            <a:r>
              <a:rPr kumimoji="1" lang="en-US" altLang="ko-KR" sz="1100" b="1"/>
              <a:t>ConnectionMaker </a:t>
            </a:r>
            <a:r>
              <a:rPr kumimoji="1" lang="ko-KR" altLang="en-US" sz="1100" b="1"/>
              <a:t>구현체를 변경할때마다 모둔 메서드를 수정해야하는 문제가 생긴다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4E7904-06DC-5C4C-A184-95125069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36" y="2013285"/>
            <a:ext cx="8788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B266-896A-E545-82AA-38C3741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58093"/>
          </a:xfrm>
        </p:spPr>
        <p:txBody>
          <a:bodyPr>
            <a:normAutofit/>
          </a:bodyPr>
          <a:lstStyle/>
          <a:p>
            <a:r>
              <a:rPr kumimoji="1" lang="ko-KR" altLang="en-US" sz="2800"/>
              <a:t>제어의 역전</a:t>
            </a:r>
            <a:r>
              <a:rPr kumimoji="1" lang="en-US" altLang="ko-KR" sz="2800"/>
              <a:t>(IoC) – DaoFactory</a:t>
            </a:r>
            <a:r>
              <a:rPr kumimoji="1" lang="ko-KR" altLang="en-US" sz="2800"/>
              <a:t> 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66D9C-B6B3-1944-AC2E-579619CEFE0F}"/>
              </a:ext>
            </a:extLst>
          </p:cNvPr>
          <p:cNvSpPr txBox="1"/>
          <p:nvPr/>
        </p:nvSpPr>
        <p:spPr>
          <a:xfrm>
            <a:off x="281361" y="1110095"/>
            <a:ext cx="744947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100"/>
              <a:t>UserDao</a:t>
            </a:r>
            <a:r>
              <a:rPr kumimoji="1" lang="ko-KR" altLang="en-US" sz="1100"/>
              <a:t>객체 생성할때 </a:t>
            </a:r>
            <a:r>
              <a:rPr kumimoji="1" lang="en-US" altLang="ko-KR" sz="1100"/>
              <a:t>ConnectionMaker</a:t>
            </a:r>
            <a:r>
              <a:rPr kumimoji="1" lang="ko-KR" altLang="en-US" sz="1100"/>
              <a:t>의 구현체를 주입시킨다</a:t>
            </a:r>
            <a:r>
              <a:rPr kumimoji="1" lang="en-US" altLang="ko-KR" sz="1100"/>
              <a:t>.</a:t>
            </a:r>
            <a:r>
              <a:rPr kumimoji="1" lang="ko-KR" altLang="en-US" sz="1100"/>
              <a:t> 제어의 흐름이 </a:t>
            </a:r>
            <a:r>
              <a:rPr kumimoji="1" lang="en-US" altLang="ko-KR" sz="1100"/>
              <a:t>UserDao -&gt; ConnectionMaker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100" b="1"/>
              <a:t>제어의 역전은 제어 흐름을 뒤집는것이다 </a:t>
            </a:r>
            <a:r>
              <a:rPr kumimoji="1" lang="en-US" altLang="ko-KR" sz="1100" b="1"/>
              <a:t>(</a:t>
            </a:r>
            <a:r>
              <a:rPr kumimoji="1" lang="ko-KR" altLang="en-US" sz="1100" b="1"/>
              <a:t>모든 제어 권한을 자신이 아닌 다른 대상에게 위임한다</a:t>
            </a:r>
            <a:r>
              <a:rPr kumimoji="1" lang="en-US" altLang="ko-KR" sz="1100" b="1"/>
              <a:t>.)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100" b="1"/>
              <a:t>UserDaoTest</a:t>
            </a:r>
            <a:r>
              <a:rPr kumimoji="1" lang="ko-KR" altLang="en-US" sz="1100" b="1"/>
              <a:t>는 </a:t>
            </a:r>
            <a:r>
              <a:rPr kumimoji="1" lang="en-US" altLang="ko-KR" sz="1100" b="1"/>
              <a:t>DaoFactory</a:t>
            </a:r>
            <a:r>
              <a:rPr kumimoji="1" lang="ko-KR" altLang="en-US" sz="1100" b="1"/>
              <a:t>클래스를 통해서 </a:t>
            </a:r>
            <a:r>
              <a:rPr kumimoji="1" lang="en-US" altLang="ko-KR" sz="1100" b="1"/>
              <a:t>UserDao</a:t>
            </a:r>
            <a:r>
              <a:rPr kumimoji="1" lang="ko-KR" altLang="en-US" sz="1100" b="1"/>
              <a:t>를 얻게된다</a:t>
            </a:r>
            <a:r>
              <a:rPr kumimoji="1" lang="en-US" altLang="ko-KR" sz="1100" b="1"/>
              <a:t>.</a:t>
            </a:r>
            <a:r>
              <a:rPr kumimoji="1" lang="ko-KR" altLang="en-US" sz="1100" b="1"/>
              <a:t> </a:t>
            </a:r>
            <a:endParaRPr kumimoji="1" lang="en-US" altLang="ko-KR" sz="1100" b="1"/>
          </a:p>
          <a:p>
            <a:pPr marL="171450" indent="-171450">
              <a:buFontTx/>
              <a:buChar char="-"/>
            </a:pPr>
            <a:r>
              <a:rPr kumimoji="1" lang="en-US" altLang="ko-KR" sz="1100" b="1"/>
              <a:t>UserDao</a:t>
            </a:r>
            <a:r>
              <a:rPr kumimoji="1" lang="ko-KR" altLang="en-US" sz="1100" b="1"/>
              <a:t>도 </a:t>
            </a:r>
            <a:r>
              <a:rPr kumimoji="1" lang="en-US" altLang="ko-KR" sz="1100" b="1"/>
              <a:t>DaoFactory</a:t>
            </a:r>
            <a:r>
              <a:rPr kumimoji="1" lang="ko-KR" altLang="en-US" sz="1100" b="1"/>
              <a:t>클래스에 의해서 생성된다</a:t>
            </a:r>
            <a:endParaRPr kumimoji="1" lang="en-US" altLang="ko-KR" sz="1100" b="1"/>
          </a:p>
          <a:p>
            <a:pPr marL="171450" indent="-171450">
              <a:buFontTx/>
              <a:buChar char="-"/>
            </a:pPr>
            <a:endParaRPr kumimoji="1" lang="ko-KR" altLang="en-US" sz="11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2472C-0DA5-D64F-80FD-A4137315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71" y="2299719"/>
            <a:ext cx="6857883" cy="4340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68D8C7-84BC-6E4E-A99D-E9EEFF576F0A}"/>
              </a:ext>
            </a:extLst>
          </p:cNvPr>
          <p:cNvSpPr/>
          <p:nvPr/>
        </p:nvSpPr>
        <p:spPr>
          <a:xfrm>
            <a:off x="4992255" y="5457886"/>
            <a:ext cx="5523345" cy="803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72D38-53EA-D94E-8351-BE8440008B2D}"/>
              </a:ext>
            </a:extLst>
          </p:cNvPr>
          <p:cNvSpPr txBox="1"/>
          <p:nvPr/>
        </p:nvSpPr>
        <p:spPr>
          <a:xfrm>
            <a:off x="7834076" y="4934666"/>
            <a:ext cx="379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/>
              <a:t>UserDaoTest</a:t>
            </a:r>
            <a:r>
              <a:rPr kumimoji="1" lang="ko-KR" altLang="en-US" sz="1400"/>
              <a:t>는 </a:t>
            </a:r>
            <a:r>
              <a:rPr kumimoji="1" lang="en-US" altLang="ko-KR" sz="1400"/>
              <a:t>DaoFactory</a:t>
            </a:r>
            <a:r>
              <a:rPr kumimoji="1" lang="ko-KR" altLang="en-US" sz="1400"/>
              <a:t>에서 제공되는 커넥션이 주입된 </a:t>
            </a:r>
            <a:r>
              <a:rPr kumimoji="1" lang="en-US" altLang="ko-KR" sz="1400"/>
              <a:t>UserDao</a:t>
            </a:r>
            <a:r>
              <a:rPr kumimoji="1" lang="ko-KR" altLang="en-US" sz="1400"/>
              <a:t>를 가진다</a:t>
            </a:r>
            <a:r>
              <a:rPr kumimoji="1" lang="en-US" altLang="ko-KR" sz="1400"/>
              <a:t>.</a:t>
            </a:r>
            <a:r>
              <a:rPr kumimoji="1" lang="ko-KR" altLang="en-US" sz="140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3547EB-AE7B-C047-8A46-B040FCD1B043}"/>
              </a:ext>
            </a:extLst>
          </p:cNvPr>
          <p:cNvSpPr/>
          <p:nvPr/>
        </p:nvSpPr>
        <p:spPr>
          <a:xfrm>
            <a:off x="55852" y="2299719"/>
            <a:ext cx="4665782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altLang="ko-KR" sz="1200">
                <a:solidFill>
                  <a:srgbClr val="969896"/>
                </a:solidFill>
                <a:latin typeface="Courier New" panose="02070309020205020404" pitchFamily="49" charset="0"/>
              </a:rPr>
              <a:t>// springbook/user/dao/UserDao.java</a:t>
            </a:r>
            <a:endParaRPr lang="en" altLang="ko-KR" sz="12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200">
                <a:solidFill>
                  <a:srgbClr val="A626A4"/>
                </a:solidFill>
                <a:latin typeface="Courier New" panose="02070309020205020404" pitchFamily="49" charset="0"/>
              </a:rPr>
              <a:t>public</a:t>
            </a:r>
            <a:r>
              <a:rPr lang="en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 </a:t>
            </a:r>
            <a:r>
              <a:rPr lang="en" altLang="ko-KR" sz="1200">
                <a:solidFill>
                  <a:srgbClr val="A626A4"/>
                </a:solidFill>
                <a:latin typeface="Courier New" panose="02070309020205020404" pitchFamily="49" charset="0"/>
              </a:rPr>
              <a:t>class</a:t>
            </a:r>
            <a:r>
              <a:rPr lang="en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 UserDaoTest { </a:t>
            </a:r>
            <a:endParaRPr lang="en" altLang="ko-KR" sz="1200" b="0">
              <a:effectLst/>
            </a:endParaRPr>
          </a:p>
          <a:p>
            <a:pPr>
              <a:spcAft>
                <a:spcPts val="1600"/>
              </a:spcAft>
            </a:pPr>
            <a:r>
              <a:rPr lang="en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public static void main(String []args) {</a:t>
            </a:r>
          </a:p>
          <a:p>
            <a:pPr>
              <a:spcAft>
                <a:spcPts val="1600"/>
              </a:spcAft>
            </a:pPr>
            <a:r>
              <a:rPr lang="en-US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       ConnectionMaker connectionMaker = new dConnectionMaker</a:t>
            </a:r>
          </a:p>
          <a:p>
            <a:pPr>
              <a:spcAft>
                <a:spcPts val="1600"/>
              </a:spcAft>
            </a:pPr>
            <a:r>
              <a:rPr lang="en-US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	 </a:t>
            </a:r>
            <a:r>
              <a:rPr lang="en-US" altLang="ko-KR" sz="1200" b="1">
                <a:solidFill>
                  <a:srgbClr val="24292E"/>
                </a:solidFill>
                <a:latin typeface="Courier New" panose="02070309020205020404" pitchFamily="49" charset="0"/>
              </a:rPr>
              <a:t>UserDao userDao = new UserDao(connectionMaker)</a:t>
            </a:r>
          </a:p>
          <a:p>
            <a:pPr>
              <a:spcAft>
                <a:spcPts val="1600"/>
              </a:spcAft>
            </a:pPr>
            <a:r>
              <a:rPr lang="en-US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    }</a:t>
            </a:r>
            <a:endParaRPr lang="en" altLang="ko-KR" sz="1200">
              <a:solidFill>
                <a:srgbClr val="24292E"/>
              </a:solidFill>
              <a:latin typeface="Courier New" panose="02070309020205020404" pitchFamily="49" charset="0"/>
            </a:endParaRPr>
          </a:p>
          <a:p>
            <a:pPr>
              <a:spcAft>
                <a:spcPts val="1600"/>
              </a:spcAft>
            </a:pPr>
            <a:r>
              <a:rPr lang="en" altLang="ko-KR" sz="1200">
                <a:solidFill>
                  <a:srgbClr val="24292E"/>
                </a:solidFill>
                <a:latin typeface="Courier New" panose="02070309020205020404" pitchFamily="49" charset="0"/>
              </a:rPr>
              <a:t>}</a:t>
            </a:r>
            <a:endParaRPr lang="en" altLang="ko-KR" sz="1200" b="0">
              <a:effectLst/>
            </a:endParaRPr>
          </a:p>
          <a:p>
            <a:br>
              <a:rPr lang="en" altLang="ko-KR" sz="1200"/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81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80384-022E-E046-A8D7-7393CAD1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1800"/>
              <a:t>설계도로서의 팩토리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18B729-EAFD-5B4C-8707-AC97C823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129" y="1825625"/>
            <a:ext cx="6315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4247-ACB9-EC42-A3EB-E6DA3C98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901"/>
            <a:ext cx="7195457" cy="707778"/>
          </a:xfrm>
        </p:spPr>
        <p:txBody>
          <a:bodyPr/>
          <a:lstStyle/>
          <a:p>
            <a:r>
              <a:rPr kumimoji="1" lang="en-US" altLang="ko-KR"/>
              <a:t>IoC</a:t>
            </a:r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17B932-8CCE-FD42-9CC5-2405738FD941}"/>
              </a:ext>
            </a:extLst>
          </p:cNvPr>
          <p:cNvSpPr/>
          <p:nvPr/>
        </p:nvSpPr>
        <p:spPr>
          <a:xfrm>
            <a:off x="655513" y="2218454"/>
            <a:ext cx="413657" cy="413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F92F73-B9DB-4A4A-AAD3-5F40229B0B1B}"/>
              </a:ext>
            </a:extLst>
          </p:cNvPr>
          <p:cNvSpPr/>
          <p:nvPr/>
        </p:nvSpPr>
        <p:spPr>
          <a:xfrm>
            <a:off x="2764969" y="1774857"/>
            <a:ext cx="413657" cy="413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C902EC-BA34-9345-8F6A-85491C9E240C}"/>
              </a:ext>
            </a:extLst>
          </p:cNvPr>
          <p:cNvSpPr/>
          <p:nvPr/>
        </p:nvSpPr>
        <p:spPr>
          <a:xfrm>
            <a:off x="2764969" y="2611707"/>
            <a:ext cx="413657" cy="413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C193923-9329-8948-B9AC-32600F96FB8D}"/>
              </a:ext>
            </a:extLst>
          </p:cNvPr>
          <p:cNvSpPr/>
          <p:nvPr/>
        </p:nvSpPr>
        <p:spPr>
          <a:xfrm>
            <a:off x="664029" y="4922966"/>
            <a:ext cx="413657" cy="413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5481D6-A349-4E47-988F-0AA0A2BDECFF}"/>
              </a:ext>
            </a:extLst>
          </p:cNvPr>
          <p:cNvSpPr/>
          <p:nvPr/>
        </p:nvSpPr>
        <p:spPr>
          <a:xfrm>
            <a:off x="2764969" y="4922965"/>
            <a:ext cx="413657" cy="413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284A21-00C2-B84A-B550-36E75C18AD5E}"/>
              </a:ext>
            </a:extLst>
          </p:cNvPr>
          <p:cNvSpPr/>
          <p:nvPr/>
        </p:nvSpPr>
        <p:spPr>
          <a:xfrm>
            <a:off x="5513614" y="4922964"/>
            <a:ext cx="413657" cy="413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FC3768-F11E-C744-B10E-87439F5F49BA}"/>
              </a:ext>
            </a:extLst>
          </p:cNvPr>
          <p:cNvCxnSpPr/>
          <p:nvPr/>
        </p:nvCxnSpPr>
        <p:spPr>
          <a:xfrm flipH="1">
            <a:off x="729343" y="5129792"/>
            <a:ext cx="533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D85B1B-68B1-8A44-9260-234711123B10}"/>
              </a:ext>
            </a:extLst>
          </p:cNvPr>
          <p:cNvCxnSpPr/>
          <p:nvPr/>
        </p:nvCxnSpPr>
        <p:spPr>
          <a:xfrm flipV="1">
            <a:off x="1199799" y="2000740"/>
            <a:ext cx="1491339" cy="4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B4CF9B5-E729-024B-BAE0-24EAAE55562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1199799" y="2425282"/>
            <a:ext cx="1625749" cy="53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4988B-45D6-7640-AF18-48E66BCB22FB}"/>
              </a:ext>
            </a:extLst>
          </p:cNvPr>
          <p:cNvSpPr txBox="1"/>
          <p:nvPr/>
        </p:nvSpPr>
        <p:spPr>
          <a:xfrm>
            <a:off x="1373970" y="1872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신규생성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01B039-B1F9-0C4E-9E81-A5565EF23832}"/>
              </a:ext>
            </a:extLst>
          </p:cNvPr>
          <p:cNvSpPr txBox="1"/>
          <p:nvPr/>
        </p:nvSpPr>
        <p:spPr>
          <a:xfrm>
            <a:off x="1485778" y="27537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/>
              <a:t>신규생성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1C7CEC-43F1-124C-8BCE-823302D616EA}"/>
              </a:ext>
            </a:extLst>
          </p:cNvPr>
          <p:cNvSpPr txBox="1"/>
          <p:nvPr/>
        </p:nvSpPr>
        <p:spPr>
          <a:xfrm>
            <a:off x="437799" y="1336711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1.</a:t>
            </a:r>
            <a:r>
              <a:rPr kumimoji="1" lang="ko-KR" altLang="en-US"/>
              <a:t> </a:t>
            </a:r>
            <a:r>
              <a:rPr kumimoji="1" lang="en-US" altLang="ko-KR"/>
              <a:t>IoC</a:t>
            </a:r>
            <a:r>
              <a:rPr kumimoji="1" lang="ko-KR" altLang="en-US"/>
              <a:t>가 아닌경우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DCC578-F67E-0C4C-870D-B727A51C2F6D}"/>
              </a:ext>
            </a:extLst>
          </p:cNvPr>
          <p:cNvSpPr txBox="1"/>
          <p:nvPr/>
        </p:nvSpPr>
        <p:spPr>
          <a:xfrm>
            <a:off x="446315" y="409510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2.</a:t>
            </a:r>
            <a:r>
              <a:rPr kumimoji="1" lang="ko-KR" altLang="en-US"/>
              <a:t> </a:t>
            </a:r>
            <a:r>
              <a:rPr kumimoji="1" lang="en-US" altLang="ko-KR"/>
              <a:t>IoC</a:t>
            </a:r>
            <a:r>
              <a:rPr kumimoji="1" lang="ko-KR" altLang="en-US"/>
              <a:t>인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A60E2-163F-B64C-9E09-8BAF69548D35}"/>
              </a:ext>
            </a:extLst>
          </p:cNvPr>
          <p:cNvSpPr txBox="1"/>
          <p:nvPr/>
        </p:nvSpPr>
        <p:spPr>
          <a:xfrm>
            <a:off x="6248400" y="1549827"/>
            <a:ext cx="5333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일반적인 프로그램의 흐름</a:t>
            </a:r>
            <a:r>
              <a:rPr lang="en-US" altLang="ko-KR" sz="1600"/>
              <a:t>?</a:t>
            </a:r>
          </a:p>
          <a:p>
            <a:pPr lvl="1"/>
            <a:r>
              <a:rPr lang="en" altLang="ko-KR" sz="1400"/>
              <a:t>main() </a:t>
            </a:r>
            <a:r>
              <a:rPr lang="ko-KR" altLang="en-US" sz="1400"/>
              <a:t>에서 다음에 사용할 오브젝트를 결정하고 결정한 오브젝트를 사용 만들어진 오브젝트의 메서드를 호출</a:t>
            </a:r>
          </a:p>
          <a:p>
            <a:pPr lvl="1"/>
            <a:r>
              <a:rPr lang="ko-KR" altLang="en-US" sz="1400"/>
              <a:t>어떤 객체를 사용하는측에서 자신이 다른 객체의 라이프사이클을 제어한다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모든 종류의 작업을 사용하는쪽에서 제어하는 구조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A9710-BB84-A14C-B296-31CD88D1BF67}"/>
              </a:ext>
            </a:extLst>
          </p:cNvPr>
          <p:cNvSpPr txBox="1"/>
          <p:nvPr/>
        </p:nvSpPr>
        <p:spPr>
          <a:xfrm>
            <a:off x="6607628" y="4100608"/>
            <a:ext cx="533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/>
              <a:t>제어의 역전이 적용된 흐름</a:t>
            </a:r>
            <a:r>
              <a:rPr kumimoji="1" lang="en-US" altLang="ko-KR" sz="1600"/>
              <a:t>?</a:t>
            </a:r>
          </a:p>
          <a:p>
            <a:pPr lvl="1"/>
            <a:r>
              <a:rPr kumimoji="1" lang="ko-KR" altLang="en-US" sz="1200"/>
              <a:t>자신이 사용할 오브젝트를 스스로 선택하지 않고 생성하지 않는다</a:t>
            </a:r>
            <a:endParaRPr kumimoji="1" lang="en-US" altLang="ko-KR" sz="1200"/>
          </a:p>
          <a:p>
            <a:pPr lvl="1"/>
            <a:r>
              <a:rPr kumimoji="1" lang="ko-KR" altLang="en-US" sz="1200"/>
              <a:t>모든 제어권한을 자신이 아닌 다른 대상에게 위임한다</a:t>
            </a:r>
            <a:r>
              <a:rPr kumimoji="1" lang="en-US" altLang="ko-KR" sz="1200"/>
              <a:t>.</a:t>
            </a:r>
            <a:endParaRPr kumimoji="1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133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3B266-896A-E545-82AA-38C3741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58093"/>
          </a:xfrm>
        </p:spPr>
        <p:txBody>
          <a:bodyPr>
            <a:normAutofit/>
          </a:bodyPr>
          <a:lstStyle/>
          <a:p>
            <a:r>
              <a:rPr kumimoji="1" lang="en-US" altLang="ko-KR" sz="2800"/>
              <a:t>ApplicationContext </a:t>
            </a:r>
            <a:r>
              <a:rPr kumimoji="1" lang="ko-KR" altLang="en-US" sz="2800"/>
              <a:t>동작방식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AE43F-1ED2-3042-867E-20501BE2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2" y="1445453"/>
            <a:ext cx="8953500" cy="86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21E99-B5C1-1F43-B16D-29FA3E1F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74" y="2831524"/>
            <a:ext cx="6533364" cy="3501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6234B4-C82A-2749-AF76-972E6613D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09554"/>
            <a:ext cx="5184850" cy="19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5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4FEC-7713-874F-892B-AB511E22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400"/>
              <a:t>싱글톤 레지트스리로서의 </a:t>
            </a:r>
            <a:r>
              <a:rPr kumimoji="1" lang="en-US" altLang="ko-KR" sz="2400"/>
              <a:t>Application Context</a:t>
            </a:r>
            <a:endParaRPr kumimoji="1"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7D14E-9E4F-7247-9B85-F89DED4DA3B0}"/>
              </a:ext>
            </a:extLst>
          </p:cNvPr>
          <p:cNvSpPr txBox="1"/>
          <p:nvPr/>
        </p:nvSpPr>
        <p:spPr>
          <a:xfrm>
            <a:off x="191588" y="2177143"/>
            <a:ext cx="11347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200"/>
              <a:t>스프링은 내부에서 생성하는 </a:t>
            </a:r>
            <a:r>
              <a:rPr kumimoji="1" lang="en-US" altLang="ko-KR" sz="1200"/>
              <a:t>bean</a:t>
            </a:r>
            <a:r>
              <a:rPr kumimoji="1" lang="ko-KR" altLang="en-US" sz="1200"/>
              <a:t> 오브젝트를 모드 싱글톤으로 만든다</a:t>
            </a:r>
            <a:endParaRPr kumimoji="1" lang="en-US" altLang="ko-KR" sz="1200"/>
          </a:p>
          <a:p>
            <a:pPr marL="285750" indent="-285750">
              <a:buFontTx/>
              <a:buChar char="-"/>
            </a:pPr>
            <a:r>
              <a:rPr kumimoji="1" lang="ko-KR" altLang="en-US" sz="1200"/>
              <a:t>즉</a:t>
            </a:r>
            <a:r>
              <a:rPr kumimoji="1" lang="en-US" altLang="ko-KR" sz="1200"/>
              <a:t>,</a:t>
            </a:r>
            <a:r>
              <a:rPr kumimoji="1" lang="ko-KR" altLang="en-US" sz="1200"/>
              <a:t> </a:t>
            </a:r>
            <a:r>
              <a:rPr kumimoji="1" lang="en-US" altLang="ko-KR" sz="1200"/>
              <a:t>ApplicationContext</a:t>
            </a:r>
            <a:r>
              <a:rPr kumimoji="1" lang="ko-KR" altLang="en-US" sz="1200"/>
              <a:t>는 싱글톤을 저장하고 관리하는 싱글톤 레지스트리 역할도 한다</a:t>
            </a:r>
            <a:r>
              <a:rPr kumimoji="1" lang="en-US" altLang="ko-KR" sz="120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/>
              <a:t>싱글톤 객체는 멀티 쓰레드 환경에서 여러 쓰레드가 동시에 접근가능하므로 개별적으로 바뀌는 정보를 로컬변수로 정의하거나 파라미터러 주고받으면서 사용</a:t>
            </a:r>
          </a:p>
        </p:txBody>
      </p:sp>
    </p:spTree>
    <p:extLst>
      <p:ext uri="{BB962C8B-B14F-4D97-AF65-F5344CB8AC3E}">
        <p14:creationId xmlns:p14="http://schemas.microsoft.com/office/powerpoint/2010/main" val="273836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814</Words>
  <Application>Microsoft Macintosh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Courier New</vt:lpstr>
      <vt:lpstr>Office 테마</vt:lpstr>
      <vt:lpstr>제어의 역전(IoC) – 리팩토링으로 개선된 UserDao</vt:lpstr>
      <vt:lpstr>제어의 역전(IoC) – UserDaoTest의 관심사 추가</vt:lpstr>
      <vt:lpstr>제어의 역전(IoC) – 팩토리 객체를 통한 개선</vt:lpstr>
      <vt:lpstr>제어의 역전(IoC) – DaoFactory에서의 중복코드</vt:lpstr>
      <vt:lpstr>제어의 역전(IoC) – DaoFactory 개선</vt:lpstr>
      <vt:lpstr>설계도로서의 팩토리</vt:lpstr>
      <vt:lpstr>IoC</vt:lpstr>
      <vt:lpstr>ApplicationContext 동작방식</vt:lpstr>
      <vt:lpstr>싱글톤 레지트스리로서의 Application Context</vt:lpstr>
      <vt:lpstr>의존이란?</vt:lpstr>
      <vt:lpstr>의존관계 주입 (Dipendency Injection)</vt:lpstr>
      <vt:lpstr>UserDao의 의존관계 주입</vt:lpstr>
      <vt:lpstr>DI의 장점 – 구현체 교체 용이</vt:lpstr>
      <vt:lpstr>DI의 장점 – 부가기능 추가용이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sangyun</dc:creator>
  <cp:lastModifiedBy>park sangyun</cp:lastModifiedBy>
  <cp:revision>27</cp:revision>
  <dcterms:created xsi:type="dcterms:W3CDTF">2021-01-07T13:57:35Z</dcterms:created>
  <dcterms:modified xsi:type="dcterms:W3CDTF">2021-01-12T10:59:22Z</dcterms:modified>
</cp:coreProperties>
</file>