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0" r:id="rId9"/>
    <p:sldId id="261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2"/>
    <p:restoredTop sz="94675"/>
  </p:normalViewPr>
  <p:slideViewPr>
    <p:cSldViewPr snapToGrid="0" snapToObjects="1">
      <p:cViewPr varScale="1">
        <p:scale>
          <a:sx n="136" d="100"/>
          <a:sy n="136" d="100"/>
        </p:scale>
        <p:origin x="24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2AE57-E53B-5E4C-A961-7399B732F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04AD91-8DF5-7540-A7EF-B189AE286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8AF89-5927-7242-9777-FDCBE0FBD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A5FA-2EAB-EA48-B834-032894D0A30D}" type="datetimeFigureOut">
              <a:rPr kumimoji="1" lang="ko-Kore-KR" altLang="en-US" smtClean="0"/>
              <a:t>2021. 2. 15.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A9A89-0F88-B049-964A-D0430B96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F49AC9-D9CB-3141-88B5-D09CB024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C3FC-E70E-E340-A879-1041A2A042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575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1E00F-C59B-A347-AE91-27DFC361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CC784F-12E7-804F-A66B-3A91632C9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19837-3CDF-8848-BB1D-C6F86BB5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A5FA-2EAB-EA48-B834-032894D0A30D}" type="datetimeFigureOut">
              <a:rPr kumimoji="1" lang="ko-Kore-KR" altLang="en-US" smtClean="0"/>
              <a:t>2021. 2. 15.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96557-1DAC-E341-8CD0-B489D95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65612-2ADC-4443-BD04-3ECC65A8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C3FC-E70E-E340-A879-1041A2A042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851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B98983-1D32-6F42-9468-F2B4F27BF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95B3E1-F7BB-5346-88DE-820DC017A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09EACE-F4B6-3142-B7FE-DBC0074FC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A5FA-2EAB-EA48-B834-032894D0A30D}" type="datetimeFigureOut">
              <a:rPr kumimoji="1" lang="ko-Kore-KR" altLang="en-US" smtClean="0"/>
              <a:t>2021. 2. 15.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8B37AF-62AB-A642-94DB-BF0E6DD4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AC82DC-468F-9241-BF60-2A059163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C3FC-E70E-E340-A879-1041A2A042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965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70854-297E-464E-B184-F9185CBC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878D0B-63AC-7F44-AB0A-F7085360A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6C1D3-8ECC-FB48-900C-705B7241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A5FA-2EAB-EA48-B834-032894D0A30D}" type="datetimeFigureOut">
              <a:rPr kumimoji="1" lang="ko-Kore-KR" altLang="en-US" smtClean="0"/>
              <a:t>2021. 2. 15.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439CCF-E781-104E-9857-177EE4D5A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2E2542-3F09-DB4E-A510-B38F4886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C3FC-E70E-E340-A879-1041A2A042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057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88ECA-6A34-954F-BCBD-3014692E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79B3AB-0E44-394C-BA6E-14F332C32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1FB94-0547-4443-8AA7-9B19B817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A5FA-2EAB-EA48-B834-032894D0A30D}" type="datetimeFigureOut">
              <a:rPr kumimoji="1" lang="ko-Kore-KR" altLang="en-US" smtClean="0"/>
              <a:t>2021. 2. 15.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6C4863-3BE7-B64C-9D60-C39164B8F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5004F-0AA9-5345-9286-1103E60A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C3FC-E70E-E340-A879-1041A2A042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833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8778F-32A0-464A-BD27-4C5B7055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E6A555-3161-F24C-940E-54890DAAE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AD07D3-0F91-7C4F-9074-3A196B0B2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8D4651-B787-3D46-B74A-1F468F57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A5FA-2EAB-EA48-B834-032894D0A30D}" type="datetimeFigureOut">
              <a:rPr kumimoji="1" lang="ko-Kore-KR" altLang="en-US" smtClean="0"/>
              <a:t>2021. 2. 15.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4B7F95-9CE1-8740-B0A7-C7ABC77A4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41AC99-0F6B-1941-90E1-C1AE3A0C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C3FC-E70E-E340-A879-1041A2A042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807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08E00-A9DA-1A43-90C0-46F1ECDF9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DC47A2-3F8B-CF4C-890B-17E871CD5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580C3C-2787-CA4D-B884-717C3232F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08982C-A734-6B45-84B7-30759E981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7F0951-FB66-B24F-A5F2-016B2CD43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40F6CF-0B4B-E44A-BB30-24F326DD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A5FA-2EAB-EA48-B834-032894D0A30D}" type="datetimeFigureOut">
              <a:rPr kumimoji="1" lang="ko-Kore-KR" altLang="en-US" smtClean="0"/>
              <a:t>2021. 2. 15.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13B8F8-CF3D-F549-92F6-AF9D4063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E8697C-43F0-2B47-B88D-64A52294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C3FC-E70E-E340-A879-1041A2A042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106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C60AC-B906-C544-90F8-0A39640C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DDFA45-1399-AC46-8121-4632620E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A5FA-2EAB-EA48-B834-032894D0A30D}" type="datetimeFigureOut">
              <a:rPr kumimoji="1" lang="ko-Kore-KR" altLang="en-US" smtClean="0"/>
              <a:t>2021. 2. 15.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B83E5-4997-7C4F-84AB-C6C2AC421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2EFF72-E345-0F41-8E39-16413477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C3FC-E70E-E340-A879-1041A2A042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681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E6DC54-BCAE-5B45-B54E-FCEED00F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A5FA-2EAB-EA48-B834-032894D0A30D}" type="datetimeFigureOut">
              <a:rPr kumimoji="1" lang="ko-Kore-KR" altLang="en-US" smtClean="0"/>
              <a:t>2021. 2. 15.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8D9CFD-2A74-CD42-8999-4497D6E5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71EF9D-6E4A-8A48-9380-18349554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C3FC-E70E-E340-A879-1041A2A042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869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9F874-9E7D-FC41-BA32-BA436365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5719F-05F7-DA41-820F-3053D1B56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403557-A1C2-5C4C-8914-5ADCF8A8D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5221EA-01DB-8E4A-86BD-BD4362F7F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A5FA-2EAB-EA48-B834-032894D0A30D}" type="datetimeFigureOut">
              <a:rPr kumimoji="1" lang="ko-Kore-KR" altLang="en-US" smtClean="0"/>
              <a:t>2021. 2. 15.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49DA6F-4A6C-AC48-BA9A-98D95A633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BA3ED1-EF5D-E74D-ACB9-CEBA6E295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C3FC-E70E-E340-A879-1041A2A042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743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EBBB8-2F42-194C-A732-DE060B284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B8EA8-B672-824A-A518-ABBCD8232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21ACCA-85DC-084A-A124-1F1513E02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0F396C-1733-2B4A-B3B4-D75B309CE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A5FA-2EAB-EA48-B834-032894D0A30D}" type="datetimeFigureOut">
              <a:rPr kumimoji="1" lang="ko-Kore-KR" altLang="en-US" smtClean="0"/>
              <a:t>2021. 2. 15.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8A3762-1FB9-4641-9F6E-F8051410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D45813-42EC-1C45-80F3-2D205348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5C3FC-E70E-E340-A879-1041A2A042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969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8581A3-1089-EE4C-BEB3-B8FDE150A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CAB6E-643F-484F-A9A2-E33C1A013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2CA9B9-A2CB-4343-8ACE-98E3A4EA7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3A5FA-2EAB-EA48-B834-032894D0A30D}" type="datetimeFigureOut">
              <a:rPr kumimoji="1" lang="ko-Kore-KR" altLang="en-US" smtClean="0"/>
              <a:t>2021. 2. 15.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D567DD-348A-5043-86DD-37114ADE9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B11F7-7AF3-B64B-8093-39F69CED2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5C3FC-E70E-E340-A879-1041A2A042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28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233015-A59C-EB46-B276-397A473E7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704" y="2935914"/>
            <a:ext cx="7017240" cy="39220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D30AAA-BC78-A44E-A1AB-791DDD18AB5E}"/>
              </a:ext>
            </a:extLst>
          </p:cNvPr>
          <p:cNvSpPr txBox="1"/>
          <p:nvPr/>
        </p:nvSpPr>
        <p:spPr>
          <a:xfrm>
            <a:off x="0" y="113016"/>
            <a:ext cx="1600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템플릿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ko-KR" altLang="en-US" sz="24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콜백</a:t>
            </a:r>
            <a:endParaRPr kumimoji="1" lang="ko-Kore-KR" altLang="en-US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0A441A-59E6-0045-8464-871201226A88}"/>
              </a:ext>
            </a:extLst>
          </p:cNvPr>
          <p:cNvSpPr txBox="1"/>
          <p:nvPr/>
        </p:nvSpPr>
        <p:spPr>
          <a:xfrm>
            <a:off x="395416" y="929425"/>
            <a:ext cx="6016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정해진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템플릿에서 변하는 부분만 동적으로 받아서 수행하는 패턴</a:t>
            </a: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5D497-73B4-0048-BEC8-8EE7CBA4BFC6}"/>
              </a:ext>
            </a:extLst>
          </p:cNvPr>
          <p:cNvSpPr txBox="1"/>
          <p:nvPr/>
        </p:nvSpPr>
        <p:spPr>
          <a:xfrm>
            <a:off x="300681" y="1732615"/>
            <a:ext cx="74574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kumimoji="1" lang="ko-KR" altLang="en-US" sz="11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클라이언트인 </a:t>
            </a:r>
            <a:r>
              <a:rPr kumimoji="1" lang="en-US" altLang="ko-KR" sz="11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UserDao</a:t>
            </a:r>
            <a:r>
              <a:rPr kumimoji="1" lang="ko-KR" altLang="en-US" sz="11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는 </a:t>
            </a:r>
            <a:r>
              <a:rPr kumimoji="1" lang="ko-KR" altLang="en-US" sz="11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콜백이</a:t>
            </a:r>
            <a:r>
              <a:rPr kumimoji="1" lang="ko-KR" altLang="en-US" sz="11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참조할 정보를 제공</a:t>
            </a:r>
            <a:r>
              <a:rPr kumimoji="1" lang="en-US" altLang="ko-KR" sz="11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(</a:t>
            </a:r>
            <a:r>
              <a:rPr kumimoji="1" lang="ko-KR" altLang="en-US" sz="11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쿼리문</a:t>
            </a:r>
            <a:r>
              <a:rPr kumimoji="1" lang="ko-KR" altLang="en-US" sz="11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및 인자</a:t>
            </a:r>
            <a:r>
              <a:rPr kumimoji="1" lang="en-US" altLang="ko-KR" sz="11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)</a:t>
            </a:r>
          </a:p>
          <a:p>
            <a:pPr marL="228600" indent="-228600">
              <a:buAutoNum type="arabicPeriod"/>
            </a:pPr>
            <a:r>
              <a:rPr kumimoji="1" lang="en-US" altLang="ko-KR" sz="11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JdbcContext</a:t>
            </a:r>
            <a:r>
              <a:rPr kumimoji="1" lang="ko-KR" altLang="en-US" sz="11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의 </a:t>
            </a:r>
            <a:r>
              <a:rPr kumimoji="1" lang="en-US" altLang="ko-KR" sz="11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executeSql</a:t>
            </a:r>
            <a:r>
              <a:rPr kumimoji="1" lang="ko-KR" altLang="en-US" sz="11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에서는 </a:t>
            </a:r>
            <a:r>
              <a:rPr kumimoji="1" lang="ko-KR" altLang="en-US" sz="11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쿼리문과</a:t>
            </a:r>
            <a:r>
              <a:rPr kumimoji="1" lang="ko-KR" altLang="en-US" sz="11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인자를 이용해서 전략</a:t>
            </a:r>
            <a:r>
              <a:rPr kumimoji="1" lang="en-US" altLang="ko-KR" sz="11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(</a:t>
            </a:r>
            <a:r>
              <a:rPr kumimoji="1" lang="ko-KR" altLang="en-US" sz="11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콜백</a:t>
            </a:r>
            <a:r>
              <a:rPr kumimoji="1" lang="en-US" altLang="ko-KR" sz="11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)</a:t>
            </a:r>
            <a:r>
              <a:rPr kumimoji="1" lang="ko-KR" altLang="en-US" sz="11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을 만든다</a:t>
            </a:r>
            <a:endParaRPr kumimoji="1" lang="en-US" altLang="ko-KR" sz="11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228600" indent="-228600">
              <a:buAutoNum type="arabicPeriod"/>
            </a:pPr>
            <a:r>
              <a:rPr kumimoji="1" lang="en-US" altLang="ko-KR" sz="11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workWithStatementStrategy</a:t>
            </a:r>
            <a:r>
              <a:rPr kumimoji="1" lang="ko-KR" altLang="en-US" sz="11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에서는 전략</a:t>
            </a:r>
            <a:r>
              <a:rPr kumimoji="1" lang="en-US" altLang="ko-KR" sz="11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(</a:t>
            </a:r>
            <a:r>
              <a:rPr kumimoji="1" lang="ko-KR" altLang="en-US" sz="11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콜백</a:t>
            </a:r>
            <a:r>
              <a:rPr kumimoji="1" lang="en-US" altLang="ko-KR" sz="11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)</a:t>
            </a:r>
            <a:r>
              <a:rPr kumimoji="1" lang="ko-KR" altLang="en-US" sz="11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을 인자로 받아서 정해진 흐름</a:t>
            </a:r>
            <a:r>
              <a:rPr kumimoji="1" lang="en-US" altLang="ko-KR" sz="11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(</a:t>
            </a:r>
            <a:r>
              <a:rPr kumimoji="1" lang="ko-KR" altLang="en-US" sz="11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템플릿</a:t>
            </a:r>
            <a:r>
              <a:rPr kumimoji="1" lang="en-US" altLang="ko-KR" sz="11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)</a:t>
            </a:r>
            <a:r>
              <a:rPr kumimoji="1" lang="ko-KR" altLang="en-US" sz="11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을 따라 작업하면서 </a:t>
            </a:r>
            <a:r>
              <a:rPr kumimoji="1" lang="ko-KR" altLang="en-US" sz="11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콜백의</a:t>
            </a:r>
            <a:r>
              <a:rPr kumimoji="1" lang="ko-KR" altLang="en-US" sz="11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ko-KR" altLang="en-US" sz="11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메소드</a:t>
            </a:r>
            <a:r>
              <a:rPr kumimoji="1" lang="ko-KR" altLang="en-US" sz="11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호출</a:t>
            </a:r>
            <a:endParaRPr kumimoji="1" lang="en-US" altLang="ko-KR" sz="11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228600" indent="-228600">
              <a:buAutoNum type="arabicPeriod"/>
            </a:pPr>
            <a:endParaRPr kumimoji="1" lang="en-US" altLang="ko-KR" sz="11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EF4DE9-E432-AF48-AA1F-9C74CC895909}"/>
              </a:ext>
            </a:extLst>
          </p:cNvPr>
          <p:cNvSpPr txBox="1"/>
          <p:nvPr/>
        </p:nvSpPr>
        <p:spPr>
          <a:xfrm>
            <a:off x="465993" y="3015761"/>
            <a:ext cx="38055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공통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흐름 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(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템플릿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kumimoji="1" lang="en-US" altLang="ko-KR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dataSource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에서 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DB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연결 가져오기</a:t>
            </a: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쿼리 생성</a:t>
            </a: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쿼리 실행</a:t>
            </a: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예외 발생시 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throw</a:t>
            </a:r>
          </a:p>
          <a:p>
            <a:pPr marL="342900" indent="-342900">
              <a:buAutoNum type="arabicPeriod"/>
            </a:pP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모든 처리 후 자원 반납</a:t>
            </a:r>
            <a:endParaRPr kumimoji="1" lang="ko-Kore-KR" altLang="en-US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670E5E-3088-9B4B-A87E-19098053DC3A}"/>
              </a:ext>
            </a:extLst>
          </p:cNvPr>
          <p:cNvSpPr/>
          <p:nvPr/>
        </p:nvSpPr>
        <p:spPr>
          <a:xfrm>
            <a:off x="300681" y="2699238"/>
            <a:ext cx="4174604" cy="235633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81E8E8-9B14-4848-AF94-40C8E7958CF9}"/>
              </a:ext>
            </a:extLst>
          </p:cNvPr>
          <p:cNvSpPr txBox="1"/>
          <p:nvPr/>
        </p:nvSpPr>
        <p:spPr>
          <a:xfrm>
            <a:off x="395416" y="5388361"/>
            <a:ext cx="1895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변하는 내용 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(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전략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)</a:t>
            </a:r>
          </a:p>
          <a:p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1.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SQL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문</a:t>
            </a: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339EA3-E0E5-1740-9310-81EFBDD59FE4}"/>
              </a:ext>
            </a:extLst>
          </p:cNvPr>
          <p:cNvSpPr/>
          <p:nvPr/>
        </p:nvSpPr>
        <p:spPr>
          <a:xfrm>
            <a:off x="323098" y="5385801"/>
            <a:ext cx="4246922" cy="125667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6275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2BD33F-CC8D-6343-AE07-1D097CA92EAA}"/>
              </a:ext>
            </a:extLst>
          </p:cNvPr>
          <p:cNvSpPr txBox="1"/>
          <p:nvPr/>
        </p:nvSpPr>
        <p:spPr>
          <a:xfrm>
            <a:off x="0" y="121642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예외처리 방법</a:t>
            </a:r>
            <a:endParaRPr kumimoji="1" lang="ko-Kore-KR" altLang="en-US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B04751-882D-0343-A070-A21E287694DB}"/>
              </a:ext>
            </a:extLst>
          </p:cNvPr>
          <p:cNvSpPr txBox="1"/>
          <p:nvPr/>
        </p:nvSpPr>
        <p:spPr>
          <a:xfrm>
            <a:off x="414068" y="1630392"/>
            <a:ext cx="48998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예외복구</a:t>
            </a: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다른 작업 흐름으로 유도</a:t>
            </a: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ko-KR" altLang="en-US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예외회피</a:t>
            </a: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처리하지 않고 호출한 쪽으로 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throw</a:t>
            </a:r>
          </a:p>
          <a:p>
            <a:pPr marL="285750" indent="-285750">
              <a:buFontTx/>
              <a:buChar char="-"/>
            </a:pP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ko-KR" altLang="en-US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예외전환</a:t>
            </a: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-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명확한 의미의 예외로 전환해서 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throw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A825F0B-A289-A843-96BD-5F992D3B4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872" y="997773"/>
            <a:ext cx="2508250" cy="252649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40527B5-DE2A-324B-B9F7-BEB466577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862" y="5418138"/>
            <a:ext cx="5016500" cy="1193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C715896-24DE-844D-8A9D-4E94048B3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872" y="3700796"/>
            <a:ext cx="50165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82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2BD33F-CC8D-6343-AE07-1D097CA92EAA}"/>
              </a:ext>
            </a:extLst>
          </p:cNvPr>
          <p:cNvSpPr txBox="1"/>
          <p:nvPr/>
        </p:nvSpPr>
        <p:spPr>
          <a:xfrm>
            <a:off x="0" y="121642"/>
            <a:ext cx="365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예외처리 전략 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(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런타임 예외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)</a:t>
            </a:r>
            <a:endParaRPr kumimoji="1" lang="ko-Kore-KR" altLang="en-US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B138A-339A-2F4F-B405-A5849496F059}"/>
              </a:ext>
            </a:extLst>
          </p:cNvPr>
          <p:cNvSpPr txBox="1"/>
          <p:nvPr/>
        </p:nvSpPr>
        <p:spPr>
          <a:xfrm>
            <a:off x="402109" y="1170141"/>
            <a:ext cx="8929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-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애플리케이션에서 예외를 미리 파악하고 예외가 발생하지 않게 차단하는게 좋다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</a:p>
          <a:p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-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ko-KR" altLang="en-US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자바환경이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서버로 이동하면서 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checked exception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의 활용도와 가치는 점점 떨어지고 있음</a:t>
            </a: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Checked exception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을 특별한 의미를 가지는 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Exception</a:t>
            </a:r>
            <a:r>
              <a:rPr kumimoji="1" lang="ko-KR" altLang="en-US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으로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전환해서 처리</a:t>
            </a: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복구할 수 있는 예외는 없다고 가정하고 예외가 생겨도 런타임 에러이므로 </a:t>
            </a:r>
            <a:r>
              <a:rPr kumimoji="1" lang="ko-KR" altLang="en-US" u="sng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낙관적인 태도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로 처리</a:t>
            </a:r>
            <a:endParaRPr kumimoji="1" lang="ko-Kore-KR" altLang="en-US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9D4F91-DF41-D542-A72D-640053C0D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87" y="3446973"/>
            <a:ext cx="5016500" cy="1193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4E2321-6D2C-864E-9ED4-F7FC228F2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87" y="5227607"/>
            <a:ext cx="6807799" cy="12850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8DFF23-AF1B-2048-91C7-D3E7A917002D}"/>
              </a:ext>
            </a:extLst>
          </p:cNvPr>
          <p:cNvSpPr txBox="1"/>
          <p:nvPr/>
        </p:nvSpPr>
        <p:spPr>
          <a:xfrm>
            <a:off x="921887" y="2894485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런타임 </a:t>
            </a:r>
            <a:r>
              <a:rPr kumimoji="1" lang="ko-KR" altLang="en-US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예외중심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endParaRPr kumimoji="1" lang="ko-Kore-KR" altLang="en-US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896B8B1-C050-8041-9433-9A6CBB5FC499}"/>
              </a:ext>
            </a:extLst>
          </p:cNvPr>
          <p:cNvCxnSpPr/>
          <p:nvPr/>
        </p:nvCxnSpPr>
        <p:spPr>
          <a:xfrm>
            <a:off x="3122762" y="4735902"/>
            <a:ext cx="0" cy="422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013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2BD33F-CC8D-6343-AE07-1D097CA92EAA}"/>
              </a:ext>
            </a:extLst>
          </p:cNvPr>
          <p:cNvSpPr txBox="1"/>
          <p:nvPr/>
        </p:nvSpPr>
        <p:spPr>
          <a:xfrm>
            <a:off x="0" y="121642"/>
            <a:ext cx="4463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예외처리 전략 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(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애플리케이션 예외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)</a:t>
            </a:r>
            <a:endParaRPr kumimoji="1" lang="ko-Kore-KR" altLang="en-US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B138A-339A-2F4F-B405-A5849496F059}"/>
              </a:ext>
            </a:extLst>
          </p:cNvPr>
          <p:cNvSpPr txBox="1"/>
          <p:nvPr/>
        </p:nvSpPr>
        <p:spPr>
          <a:xfrm>
            <a:off x="499386" y="1535502"/>
            <a:ext cx="1180002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애플리케이션 자체의 </a:t>
            </a:r>
            <a:r>
              <a:rPr kumimoji="1" lang="ko-KR" altLang="en-US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로직에의해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의도적으로 발생하고 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catch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에 의해 뭔가를 조치를 취하는 요구</a:t>
            </a: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은행을 </a:t>
            </a:r>
            <a:r>
              <a:rPr kumimoji="1" lang="ko-KR" altLang="en-US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예로들면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,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ko-KR" altLang="en-US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현재잔고를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초과하는 금액을 인출하려면 </a:t>
            </a:r>
            <a:r>
              <a:rPr kumimoji="1" lang="ko-KR" altLang="en-US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출금작업을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중단시키고 적절한 경고를 사용자에게 보내야한다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742950" lvl="1" indent="-285750">
              <a:buFontTx/>
              <a:buChar char="-"/>
            </a:pP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1.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정상출금처리와 </a:t>
            </a:r>
            <a:r>
              <a:rPr kumimoji="1" lang="ko-KR" altLang="en-US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잔액부족의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경우 서로 다른 </a:t>
            </a:r>
            <a:r>
              <a:rPr kumimoji="1" lang="ko-KR" altLang="en-US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리턴값을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준다 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(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정상이면 </a:t>
            </a:r>
            <a:r>
              <a:rPr kumimoji="1" lang="ko-KR" altLang="en-US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출금금액을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,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잔액부족이면 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-1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과같은 특별한 값을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kumimoji="1" lang="ko-KR" altLang="en-US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예외코드가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많아지거나 관리되지 않으면 혼란이 생긴다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….</a:t>
            </a:r>
          </a:p>
          <a:p>
            <a:pPr marL="285750" indent="-285750">
              <a:buFontTx/>
              <a:buChar char="-"/>
            </a:pP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742950" lvl="1" indent="-285750">
              <a:buFontTx/>
              <a:buChar char="-"/>
            </a:pP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2.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ko-KR" altLang="en-US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잔고부족과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같은 예외상황에서는 비즈니스적인 의미를 띤 예외를 던지도록 설계</a:t>
            </a: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1200150" lvl="2" indent="-285750">
              <a:buFontTx/>
              <a:buChar char="-"/>
            </a:pPr>
            <a:r>
              <a:rPr kumimoji="1" lang="en-US" altLang="ko-Kore-KR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InsufficientBalanceException</a:t>
            </a:r>
            <a:r>
              <a:rPr kumimoji="1" lang="en-US" altLang="ko-Kore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ko-KR" altLang="en-US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던저서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ko-KR" altLang="en-US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호출측에서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catch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(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의도적으로 </a:t>
            </a:r>
            <a:r>
              <a:rPr kumimoji="1" lang="en-US" altLang="ko-KR" u="sng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check exception 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-&gt; catch 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강제화하도록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)</a:t>
            </a:r>
            <a:endParaRPr kumimoji="1" lang="ko-Kore-KR" altLang="en-US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39C292-935E-EB40-A23D-A97DE9C97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106" y="4578909"/>
            <a:ext cx="6554146" cy="215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71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2BD33F-CC8D-6343-AE07-1D097CA92EAA}"/>
              </a:ext>
            </a:extLst>
          </p:cNvPr>
          <p:cNvSpPr txBox="1"/>
          <p:nvPr/>
        </p:nvSpPr>
        <p:spPr>
          <a:xfrm>
            <a:off x="0" y="121642"/>
            <a:ext cx="4278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그래서 </a:t>
            </a:r>
            <a:r>
              <a:rPr kumimoji="1" lang="en-US" altLang="ko-KR" sz="24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SQLException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은 어디로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?</a:t>
            </a:r>
            <a:endParaRPr kumimoji="1" lang="ko-Kore-KR" altLang="en-US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B138A-339A-2F4F-B405-A5849496F059}"/>
              </a:ext>
            </a:extLst>
          </p:cNvPr>
          <p:cNvSpPr txBox="1"/>
          <p:nvPr/>
        </p:nvSpPr>
        <p:spPr>
          <a:xfrm>
            <a:off x="404378" y="2027207"/>
            <a:ext cx="1138324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ore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9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9%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확률로 </a:t>
            </a:r>
            <a:r>
              <a:rPr kumimoji="1" lang="en-US" altLang="ko-KR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SQLException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은 코드레벨에서 복구 불가능하다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개발자 실수이거나 </a:t>
            </a:r>
            <a:r>
              <a:rPr kumimoji="1" lang="ko-KR" altLang="en-US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외부환경요인이므로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…</a:t>
            </a:r>
          </a:p>
          <a:p>
            <a:pPr marL="285750" indent="-285750">
              <a:buFontTx/>
              <a:buChar char="-"/>
            </a:pP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JdbcTemplate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은 </a:t>
            </a:r>
            <a:r>
              <a:rPr kumimoji="1" lang="ko-KR" altLang="en-US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콜백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안에서 발생하는 모든 </a:t>
            </a:r>
            <a:r>
              <a:rPr kumimoji="1" lang="en-US" altLang="ko-KR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SQLException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을 런타임 예외이므로 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DataAccessException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wrapping</a:t>
            </a:r>
          </a:p>
          <a:p>
            <a:pPr marL="285750" indent="-285750">
              <a:buFontTx/>
              <a:buChar char="-"/>
            </a:pP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JdbcTemplate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을 사용하는 </a:t>
            </a:r>
            <a:r>
              <a:rPr kumimoji="1" lang="en-US" altLang="ko-KR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UserDao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에서는 필요시 </a:t>
            </a:r>
            <a:r>
              <a:rPr kumimoji="1" lang="en-US" altLang="ko-KR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DataAccessException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을 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catch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해서 처리</a:t>
            </a: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스프링 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API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의 대부분은 런타임 예외이므로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,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발생 가능한 예외가 있더라도 이를 처리하도록 강제하지 않는다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DataAccessException</a:t>
            </a:r>
            <a:r>
              <a:rPr kumimoji="1" lang="ko-KR" altLang="en-US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으로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전환된 예외로인해서 애플리케이션 레벨에서는 </a:t>
            </a:r>
            <a:r>
              <a:rPr kumimoji="1" lang="en-US" altLang="ko-KR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SQLException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을 </a:t>
            </a:r>
            <a:r>
              <a:rPr kumimoji="1" lang="ko-KR" altLang="en-US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신경쓰지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않아도 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ok</a:t>
            </a:r>
          </a:p>
          <a:p>
            <a:pPr marL="285750" indent="-285750">
              <a:buFontTx/>
              <a:buChar char="-"/>
            </a:pP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RuntimeException</a:t>
            </a:r>
            <a:r>
              <a:rPr kumimoji="1" lang="ko-KR" altLang="en-US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으로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wrapping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하였기때문에 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catch/throws</a:t>
            </a:r>
            <a:r>
              <a:rPr kumimoji="1" lang="ko-KR" altLang="en-US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를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줄일 수 있다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,</a:t>
            </a:r>
          </a:p>
          <a:p>
            <a:pPr marL="285750" indent="-285750">
              <a:buFontTx/>
              <a:buChar char="-"/>
            </a:pPr>
            <a:endParaRPr kumimoji="1" lang="ko-Kore-KR" altLang="en-US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9893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2BD33F-CC8D-6343-AE07-1D097CA92EAA}"/>
              </a:ext>
            </a:extLst>
          </p:cNvPr>
          <p:cNvSpPr txBox="1"/>
          <p:nvPr/>
        </p:nvSpPr>
        <p:spPr>
          <a:xfrm>
            <a:off x="0" y="207906"/>
            <a:ext cx="1835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JDBC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의 한계</a:t>
            </a:r>
            <a:endParaRPr kumimoji="1" lang="ko-Kore-KR" altLang="en-US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B138A-339A-2F4F-B405-A5849496F059}"/>
              </a:ext>
            </a:extLst>
          </p:cNvPr>
          <p:cNvSpPr txBox="1"/>
          <p:nvPr/>
        </p:nvSpPr>
        <p:spPr>
          <a:xfrm>
            <a:off x="917879" y="1802613"/>
            <a:ext cx="4592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ore-KR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mssql</a:t>
            </a:r>
            <a:r>
              <a:rPr kumimoji="1" lang="en-US" altLang="ko-Kore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, </a:t>
            </a:r>
            <a:r>
              <a:rPr kumimoji="1" lang="en-US" altLang="ko-Kore-KR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mysql</a:t>
            </a:r>
            <a:r>
              <a:rPr kumimoji="1" lang="en-US" altLang="ko-Kore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, oracl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e 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조금씩 쿼리가 다른데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mssql,mysql,oracle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에러도 다른데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?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endParaRPr kumimoji="1" lang="ko-Kore-KR" altLang="en-US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1EE10F-D9F0-1545-8EC4-5B818BB6BBE7}"/>
              </a:ext>
            </a:extLst>
          </p:cNvPr>
          <p:cNvSpPr txBox="1"/>
          <p:nvPr/>
        </p:nvSpPr>
        <p:spPr>
          <a:xfrm>
            <a:off x="293298" y="1213009"/>
            <a:ext cx="332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DB</a:t>
            </a:r>
            <a:r>
              <a:rPr kumimoji="1" lang="ko-Kore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의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변경 가능성을 고려하지 않음</a:t>
            </a:r>
            <a:endParaRPr kumimoji="1" lang="ko-Kore-KR" altLang="en-US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24A60-BFF6-C446-9F05-891703E7C17E}"/>
              </a:ext>
            </a:extLst>
          </p:cNvPr>
          <p:cNvSpPr txBox="1"/>
          <p:nvPr/>
        </p:nvSpPr>
        <p:spPr>
          <a:xfrm>
            <a:off x="293298" y="3309833"/>
            <a:ext cx="87623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DAO 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인터페이스와 구현의 분리</a:t>
            </a: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	</a:t>
            </a:r>
          </a:p>
          <a:p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	-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UserDao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인터페이스를 의존하게 만들어서 특정 기술에 의존되지 않도록 할 수 있다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</a:p>
          <a:p>
            <a:r>
              <a:rPr kumimoji="1" lang="en-US" altLang="ko-Kore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	- 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하지만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,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ko-KR" altLang="en-US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구현기술에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따라 </a:t>
            </a:r>
            <a:r>
              <a:rPr kumimoji="1" lang="ko-KR" altLang="en-US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예외처리가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다른 문제가 있다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</a:p>
          <a:p>
            <a:r>
              <a:rPr kumimoji="1" lang="en-US" altLang="ko-Kore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		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-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JDBC -&gt; </a:t>
            </a:r>
            <a:r>
              <a:rPr kumimoji="1" lang="en-US" altLang="ko-KR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SQLException</a:t>
            </a: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ore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		- Hibernate -&gt; </a:t>
            </a:r>
            <a:r>
              <a:rPr kumimoji="1" lang="en-US" altLang="ko-Kore-KR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HibernateException</a:t>
            </a:r>
            <a:endParaRPr kumimoji="1" lang="en-US" altLang="ko-Kore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ore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		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-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JPA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-&gt;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PersistenceException</a:t>
            </a:r>
            <a:endParaRPr kumimoji="1" lang="en-US" altLang="ko-Kore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ore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	- 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인터페이스에서 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Exception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을 던지는 방법이 있지만 너무 무책임</a:t>
            </a: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           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-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SQLException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을 </a:t>
            </a:r>
            <a:r>
              <a:rPr kumimoji="1" lang="en-US" altLang="ko-KR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RuntimeException</a:t>
            </a:r>
            <a:r>
              <a:rPr kumimoji="1" lang="ko-KR" altLang="en-US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으로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wrapping</a:t>
            </a:r>
            <a:r>
              <a:rPr kumimoji="1" lang="en-US" altLang="ko-Kore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	</a:t>
            </a:r>
          </a:p>
          <a:p>
            <a:r>
              <a:rPr kumimoji="1" lang="en-US" altLang="ko-Kore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	- JDBC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에서는 </a:t>
            </a:r>
            <a:r>
              <a:rPr kumimoji="1" lang="en-US" altLang="ko-Kore-KR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DataAccessException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이라는 추상화된 예외가 구현되어 있다 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!!</a:t>
            </a:r>
            <a:endParaRPr kumimoji="1" lang="ko-Kore-KR" altLang="en-US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1459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2BD33F-CC8D-6343-AE07-1D097CA92EAA}"/>
              </a:ext>
            </a:extLst>
          </p:cNvPr>
          <p:cNvSpPr txBox="1"/>
          <p:nvPr/>
        </p:nvSpPr>
        <p:spPr>
          <a:xfrm>
            <a:off x="0" y="207906"/>
            <a:ext cx="1835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JDBC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의 한계</a:t>
            </a:r>
            <a:endParaRPr kumimoji="1" lang="ko-Kore-KR" altLang="en-US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1EE10F-D9F0-1545-8EC4-5B818BB6BBE7}"/>
              </a:ext>
            </a:extLst>
          </p:cNvPr>
          <p:cNvSpPr txBox="1"/>
          <p:nvPr/>
        </p:nvSpPr>
        <p:spPr>
          <a:xfrm>
            <a:off x="0" y="901891"/>
            <a:ext cx="109808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DataAccessException</a:t>
            </a:r>
            <a:endParaRPr kumimoji="1" lang="en-US" altLang="ko-Kore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endParaRPr kumimoji="1" lang="en-US" altLang="ko-Kore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ore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- </a:t>
            </a:r>
            <a:r>
              <a:rPr kumimoji="1" lang="en-US" altLang="ko-Kore-KR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DuplicatedKeyException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은 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JDBC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에서는 </a:t>
            </a:r>
            <a:r>
              <a:rPr kumimoji="1" lang="en-US" altLang="ko-KR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SQLException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에 담김 에러 코드를 바로 해석</a:t>
            </a: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ore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- </a:t>
            </a:r>
            <a:r>
              <a:rPr kumimoji="1" lang="en-US" altLang="ko-Kore-KR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Jpa</a:t>
            </a:r>
            <a:r>
              <a:rPr kumimoji="1" lang="en-US" altLang="ko-Kore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,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ore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hibernate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에서는 각 기술이 재정의한 </a:t>
            </a:r>
            <a:r>
              <a:rPr kumimoji="1" lang="ko-KR" altLang="en-US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예외코드를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가져와 스프링이 최종적으로 </a:t>
            </a:r>
            <a:r>
              <a:rPr kumimoji="1" lang="en-US" altLang="ko-KR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DataAccessException</a:t>
            </a:r>
            <a:r>
              <a:rPr kumimoji="1" lang="ko-KR" altLang="en-US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으로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변환</a:t>
            </a: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스프링에서는 </a:t>
            </a:r>
            <a:r>
              <a:rPr kumimoji="1" lang="en-US" altLang="ko-KR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SQLException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을 </a:t>
            </a:r>
            <a:r>
              <a:rPr kumimoji="1" lang="en-US" altLang="ko-KR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DataAccessException</a:t>
            </a:r>
            <a:r>
              <a:rPr kumimoji="1" lang="ko-KR" altLang="en-US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으로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전환하는 다양한 방법을 제공</a:t>
            </a: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(</a:t>
            </a:r>
            <a:r>
              <a:rPr kumimoji="1" lang="en-US" altLang="ko-KR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SQLErrorCodeSQLExceptionTranslator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)</a:t>
            </a:r>
          </a:p>
          <a:p>
            <a:pPr marL="285750" indent="-285750">
              <a:buFontTx/>
              <a:buChar char="-"/>
            </a:pPr>
            <a:endParaRPr kumimoji="1" lang="ko-Kore-KR" altLang="en-US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D72216-60F0-DB43-A04F-705AEB6F1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53" y="3316785"/>
            <a:ext cx="4801434" cy="32313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145529-B85C-E941-9D30-FF48CB9451F4}"/>
              </a:ext>
            </a:extLst>
          </p:cNvPr>
          <p:cNvSpPr txBox="1"/>
          <p:nvPr/>
        </p:nvSpPr>
        <p:spPr>
          <a:xfrm>
            <a:off x="4895194" y="4844980"/>
            <a:ext cx="7296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JDBC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이외의 기술을 </a:t>
            </a:r>
            <a:r>
              <a:rPr kumimoji="1" lang="ko-KR" altLang="en-US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활용할때도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root exception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인 </a:t>
            </a:r>
            <a:r>
              <a:rPr kumimoji="1" lang="en-US" altLang="ko-KR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SQLException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을 찾아서 </a:t>
            </a: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직접 전환하면 구현기술마다 다른 에러코드문제를 해결</a:t>
            </a:r>
            <a:endParaRPr kumimoji="1" lang="ko-Kore-KR" altLang="en-US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5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610ECF3-28A0-A24B-BA3B-7FFC7550C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6" y="1992295"/>
            <a:ext cx="6716272" cy="29887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EA2A26D-76C0-2040-9694-78E28724D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379" y="1120575"/>
            <a:ext cx="4172712" cy="50122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BD33F-CC8D-6343-AE07-1D097CA92EAA}"/>
              </a:ext>
            </a:extLst>
          </p:cNvPr>
          <p:cNvSpPr txBox="1"/>
          <p:nvPr/>
        </p:nvSpPr>
        <p:spPr>
          <a:xfrm>
            <a:off x="0" y="113016"/>
            <a:ext cx="1600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템플릿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ko-KR" altLang="en-US" sz="24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콜백</a:t>
            </a:r>
            <a:endParaRPr kumimoji="1" lang="ko-Kore-KR" altLang="en-US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598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2BD33F-CC8D-6343-AE07-1D097CA92EAA}"/>
              </a:ext>
            </a:extLst>
          </p:cNvPr>
          <p:cNvSpPr txBox="1"/>
          <p:nvPr/>
        </p:nvSpPr>
        <p:spPr>
          <a:xfrm>
            <a:off x="0" y="113016"/>
            <a:ext cx="3054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Spring </a:t>
            </a:r>
            <a:r>
              <a:rPr kumimoji="1" lang="en-US" altLang="ko-Kore-KR" sz="24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JdbcTemplate</a:t>
            </a:r>
            <a:endParaRPr kumimoji="1" lang="ko-Kore-KR" altLang="en-US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73604-F5C3-4340-BEA0-C26DA51EDF48}"/>
              </a:ext>
            </a:extLst>
          </p:cNvPr>
          <p:cNvSpPr txBox="1"/>
          <p:nvPr/>
        </p:nvSpPr>
        <p:spPr>
          <a:xfrm>
            <a:off x="1090246" y="1916723"/>
            <a:ext cx="8665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 </a:t>
            </a:r>
            <a:r>
              <a:rPr kumimoji="1" lang="en-US" altLang="ko-KR" dirty="0"/>
              <a:t>Spring</a:t>
            </a:r>
            <a:r>
              <a:rPr kumimoji="1" lang="ko-KR" altLang="en-US" dirty="0"/>
              <a:t>에서는 </a:t>
            </a:r>
            <a:r>
              <a:rPr kumimoji="1" lang="en-US" altLang="ko-KR" dirty="0" err="1"/>
              <a:t>JdbcContext</a:t>
            </a:r>
            <a:r>
              <a:rPr kumimoji="1" lang="ko-KR" altLang="en-US" dirty="0"/>
              <a:t>역할을 해주는 </a:t>
            </a:r>
            <a:r>
              <a:rPr kumimoji="1" lang="en-US" altLang="ko-KR" dirty="0" err="1"/>
              <a:t>JdbcTemplate</a:t>
            </a:r>
            <a:r>
              <a:rPr kumimoji="1" lang="ko-KR" altLang="en-US" dirty="0"/>
              <a:t>을 제공</a:t>
            </a:r>
            <a:endParaRPr kumimoji="1" lang="en-US" altLang="ko-KR" dirty="0"/>
          </a:p>
          <a:p>
            <a:r>
              <a:rPr kumimoji="1" lang="en-US" altLang="ko-Kore-KR" dirty="0"/>
              <a:t> Spring </a:t>
            </a:r>
            <a:r>
              <a:rPr kumimoji="1" lang="en-US" altLang="ko-Kore-KR" dirty="0" err="1"/>
              <a:t>jdbcTemplate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update(),</a:t>
            </a:r>
            <a:r>
              <a:rPr kumimoji="1" lang="en-US" altLang="ko-KR" dirty="0" err="1"/>
              <a:t>queryForInt</a:t>
            </a:r>
            <a:r>
              <a:rPr kumimoji="1" lang="en-US" altLang="ko-KR" dirty="0"/>
              <a:t>(),</a:t>
            </a:r>
            <a:r>
              <a:rPr kumimoji="1" lang="en-US" altLang="ko-KR" dirty="0" err="1"/>
              <a:t>queryForObject</a:t>
            </a:r>
            <a:r>
              <a:rPr kumimoji="1" lang="en-US" altLang="ko-KR" dirty="0"/>
              <a:t>(),query()</a:t>
            </a:r>
            <a:r>
              <a:rPr kumimoji="1" lang="ko-KR" altLang="en-US" dirty="0"/>
              <a:t>등의 메서드 지원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581625-7294-104B-A02D-E42A76D42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292" y="3815861"/>
            <a:ext cx="6400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2BD33F-CC8D-6343-AE07-1D097CA92EAA}"/>
              </a:ext>
            </a:extLst>
          </p:cNvPr>
          <p:cNvSpPr txBox="1"/>
          <p:nvPr/>
        </p:nvSpPr>
        <p:spPr>
          <a:xfrm>
            <a:off x="0" y="113016"/>
            <a:ext cx="4907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Spring </a:t>
            </a:r>
            <a:r>
              <a:rPr kumimoji="1" lang="en-US" altLang="ko-Kore-KR" sz="24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JdbcTemplate</a:t>
            </a:r>
            <a:r>
              <a:rPr kumimoji="1" lang="en-US" altLang="ko-Kore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ko-KR" altLang="en-US" sz="24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내부속으로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(1)</a:t>
            </a:r>
            <a:endParaRPr kumimoji="1" lang="ko-Kore-KR" altLang="en-US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9049BB-81E2-A743-8F83-8577CFA29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4" y="1151792"/>
            <a:ext cx="6072553" cy="5372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65169B3-6133-9545-8CC2-49B0C7F0B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842" y="942299"/>
            <a:ext cx="5155202" cy="579108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A553BE5-3E06-2D46-A5BC-5169DDE0BFCE}"/>
              </a:ext>
            </a:extLst>
          </p:cNvPr>
          <p:cNvSpPr/>
          <p:nvPr/>
        </p:nvSpPr>
        <p:spPr>
          <a:xfrm>
            <a:off x="234176" y="2720898"/>
            <a:ext cx="5861824" cy="3278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CB0D37-0688-5D40-A364-532518C723C4}"/>
              </a:ext>
            </a:extLst>
          </p:cNvPr>
          <p:cNvSpPr/>
          <p:nvPr/>
        </p:nvSpPr>
        <p:spPr>
          <a:xfrm>
            <a:off x="1573538" y="6110652"/>
            <a:ext cx="2681939" cy="234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190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2BD33F-CC8D-6343-AE07-1D097CA92EAA}"/>
              </a:ext>
            </a:extLst>
          </p:cNvPr>
          <p:cNvSpPr txBox="1"/>
          <p:nvPr/>
        </p:nvSpPr>
        <p:spPr>
          <a:xfrm>
            <a:off x="0" y="113016"/>
            <a:ext cx="4971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Spring </a:t>
            </a:r>
            <a:r>
              <a:rPr kumimoji="1" lang="en-US" altLang="ko-Kore-KR" sz="24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JdbcTemplate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ko-KR" altLang="en-US" sz="24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내부속으로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(2)</a:t>
            </a:r>
            <a:endParaRPr kumimoji="1" lang="ko-Kore-KR" altLang="en-US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D0200F-D846-404B-A9C5-9788E8B8E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415" y="878946"/>
            <a:ext cx="5790348" cy="53721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B5D0A3E-6670-3544-AF38-57BCBD7EAB24}"/>
              </a:ext>
            </a:extLst>
          </p:cNvPr>
          <p:cNvSpPr/>
          <p:nvPr/>
        </p:nvSpPr>
        <p:spPr>
          <a:xfrm>
            <a:off x="3478538" y="2823688"/>
            <a:ext cx="4408162" cy="491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255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2BD33F-CC8D-6343-AE07-1D097CA92EAA}"/>
              </a:ext>
            </a:extLst>
          </p:cNvPr>
          <p:cNvSpPr txBox="1"/>
          <p:nvPr/>
        </p:nvSpPr>
        <p:spPr>
          <a:xfrm>
            <a:off x="0" y="113016"/>
            <a:ext cx="1600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템플릿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ko-KR" altLang="en-US" sz="2400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콜백</a:t>
            </a:r>
            <a:endParaRPr kumimoji="1" lang="ko-Kore-KR" altLang="en-US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1A8AC2-0B14-2747-9A83-62D968C726C2}"/>
              </a:ext>
            </a:extLst>
          </p:cNvPr>
          <p:cNvSpPr txBox="1"/>
          <p:nvPr/>
        </p:nvSpPr>
        <p:spPr>
          <a:xfrm>
            <a:off x="411892" y="1869989"/>
            <a:ext cx="100880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JDBC API</a:t>
            </a:r>
            <a:r>
              <a:rPr kumimoji="1" lang="ko-KR" altLang="en-US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를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활용하는 방식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,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예외처리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,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자원 반납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,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DB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연결에 대한 책임과 관심을 모두 </a:t>
            </a:r>
            <a:r>
              <a:rPr kumimoji="1" lang="en-US" altLang="ko-KR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JdbcTemplate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이 가진다</a:t>
            </a: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예외처리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,</a:t>
            </a:r>
            <a:r>
              <a:rPr kumimoji="1" lang="ko-KR" altLang="en-US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자원반납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,DB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연결에 대한 코드 변경이 있어도 책임을 </a:t>
            </a:r>
            <a:r>
              <a:rPr kumimoji="1" lang="en-US" altLang="ko-KR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JdbcTempalate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이 진다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</a:p>
          <a:p>
            <a:endParaRPr kumimoji="1" lang="en-US" altLang="ko-Kore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ore-KR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UserDao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에서는 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DB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자원 접근에 대해서 낮은 </a:t>
            </a:r>
            <a:r>
              <a:rPr kumimoji="1" lang="ko-KR" altLang="en-US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결합도를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가진다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  <a:endParaRPr kumimoji="1" lang="ko-Kore-KR" altLang="en-US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409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2BD33F-CC8D-6343-AE07-1D097CA92EAA}"/>
              </a:ext>
            </a:extLst>
          </p:cNvPr>
          <p:cNvSpPr txBox="1"/>
          <p:nvPr/>
        </p:nvSpPr>
        <p:spPr>
          <a:xfrm>
            <a:off x="0" y="113016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예외</a:t>
            </a:r>
            <a:endParaRPr kumimoji="1" lang="ko-Kore-KR" altLang="en-US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802E14-3B89-3540-8209-C42421FBC746}"/>
              </a:ext>
            </a:extLst>
          </p:cNvPr>
          <p:cNvSpPr txBox="1"/>
          <p:nvPr/>
        </p:nvSpPr>
        <p:spPr>
          <a:xfrm>
            <a:off x="718466" y="1443841"/>
            <a:ext cx="831990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예외는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프로그램이 실행되는 과정에서 프로그램을 사용하는 사용자의 실수로 발생하는 오류</a:t>
            </a: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에러와 달리 </a:t>
            </a:r>
            <a:r>
              <a:rPr kumimoji="1" lang="ko-KR" altLang="en-US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예외상황은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코드로 대응 가능</a:t>
            </a: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endParaRPr kumimoji="1" lang="en-US" altLang="ko-Kore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endParaRPr kumimoji="1" lang="en-US" altLang="ko-Kore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ore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Checked exception</a:t>
            </a: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컴파일 과정에서 확인되는 예외</a:t>
            </a: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RuntimeException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을 제외한 나머지</a:t>
            </a: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try-catch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로 감싸거나 메서드에 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throws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선언하지 않으면 컴파일 실패</a:t>
            </a: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kumimoji="1" lang="en-US" altLang="ko-Kore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kumimoji="1" lang="en-US" altLang="ko-Kore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en-US" altLang="ko-Kore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Unchecked exception</a:t>
            </a: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컴파일 과정에서 확인되지 않은 예외</a:t>
            </a: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Checked exception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과는 다르게 별도로 처리하지 않아도 컴파일 정상적으로 </a:t>
            </a:r>
            <a:endParaRPr kumimoji="1" lang="en-US" altLang="ko-Kore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1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2BD33F-CC8D-6343-AE07-1D097CA92EAA}"/>
              </a:ext>
            </a:extLst>
          </p:cNvPr>
          <p:cNvSpPr txBox="1"/>
          <p:nvPr/>
        </p:nvSpPr>
        <p:spPr>
          <a:xfrm>
            <a:off x="0" y="113016"/>
            <a:ext cx="1600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예외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블랙홀</a:t>
            </a:r>
            <a:endParaRPr kumimoji="1" lang="ko-Kore-KR" altLang="en-US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BE994D0-B991-A441-B27E-2049EB69F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59" y="2376255"/>
            <a:ext cx="4686300" cy="15621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6672722-A4F3-2744-BB83-A2604341B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168" y="4481745"/>
            <a:ext cx="4686300" cy="15621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B5F9099-6630-3048-951A-A0A41310C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59" y="4481745"/>
            <a:ext cx="4686300" cy="1562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B04751-882D-0343-A070-A21E287694DB}"/>
              </a:ext>
            </a:extLst>
          </p:cNvPr>
          <p:cNvSpPr txBox="1"/>
          <p:nvPr/>
        </p:nvSpPr>
        <p:spPr>
          <a:xfrm>
            <a:off x="800059" y="1186534"/>
            <a:ext cx="72426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발생한 예외로 메모리 리소스가 소진 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or </a:t>
            </a:r>
            <a:r>
              <a:rPr kumimoji="1" lang="ko-Kore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오작동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ko-KR" altLang="en-US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발생가능</a:t>
            </a:r>
            <a:endParaRPr kumimoji="1" lang="en-US" altLang="ko-KR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  <a:p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콘솔에 로그 </a:t>
            </a:r>
            <a:r>
              <a:rPr kumimoji="1" lang="ko-KR" altLang="en-US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찍는것도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X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(</a:t>
            </a:r>
            <a:r>
              <a:rPr kumimoji="1" lang="ko-KR" altLang="en-US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하루종일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모니터링하지 </a:t>
            </a:r>
            <a:r>
              <a:rPr kumimoji="1" lang="ko-KR" altLang="en-US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않을거면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…)</a:t>
            </a:r>
          </a:p>
          <a:p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모든 예외는 적절하게 복구되든지 작업을 중단시키고 운영자에게 통보해야한다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26350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2BD33F-CC8D-6343-AE07-1D097CA92EAA}"/>
              </a:ext>
            </a:extLst>
          </p:cNvPr>
          <p:cNvSpPr txBox="1"/>
          <p:nvPr/>
        </p:nvSpPr>
        <p:spPr>
          <a:xfrm>
            <a:off x="0" y="113016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무의미하고 무책임한 </a:t>
            </a:r>
            <a:r>
              <a:rPr kumimoji="1" lang="en-US" altLang="ko-KR" sz="2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throws</a:t>
            </a:r>
            <a:endParaRPr kumimoji="1" lang="ko-Kore-KR" altLang="en-US" sz="2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B04751-882D-0343-A070-A21E287694DB}"/>
              </a:ext>
            </a:extLst>
          </p:cNvPr>
          <p:cNvSpPr txBox="1"/>
          <p:nvPr/>
        </p:nvSpPr>
        <p:spPr>
          <a:xfrm>
            <a:off x="800059" y="1103407"/>
            <a:ext cx="7213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Exception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을 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catch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하기 </a:t>
            </a:r>
            <a:r>
              <a:rPr kumimoji="1" lang="ko-KR" altLang="en-US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찮아서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메서드 </a:t>
            </a:r>
            <a:r>
              <a:rPr kumimoji="1" lang="ko-KR" altLang="en-US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선언시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throws Exception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을 붙이면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?</a:t>
            </a:r>
          </a:p>
          <a:p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메서드 선언문에서 의미 있는 </a:t>
            </a:r>
            <a:r>
              <a:rPr kumimoji="1" lang="ko-KR" altLang="en-US" dirty="0" err="1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예외정보를</a:t>
            </a:r>
            <a:r>
              <a:rPr kumimoji="1" lang="ko-KR" alt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얻을 수 없다</a:t>
            </a:r>
            <a:r>
              <a:rPr kumimoji="1" lang="en-US" altLang="ko-KR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6CBFA5-6FDF-A546-96E1-1ACF96C88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59" y="2962000"/>
            <a:ext cx="7242688" cy="357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6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675</Words>
  <Application>Microsoft Macintosh PowerPoint</Application>
  <PresentationFormat>와이드스크린</PresentationFormat>
  <Paragraphs>118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BM HANNA 11yrs old OTF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Park, Sang Yun (박상윤)</dc:creator>
  <cp:lastModifiedBy>Park, Sang Yun (박상윤)</cp:lastModifiedBy>
  <cp:revision>24</cp:revision>
  <dcterms:created xsi:type="dcterms:W3CDTF">2021-02-08T11:32:50Z</dcterms:created>
  <dcterms:modified xsi:type="dcterms:W3CDTF">2021-02-15T13:38:59Z</dcterms:modified>
</cp:coreProperties>
</file>