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69" r:id="rId3"/>
    <p:sldId id="270" r:id="rId4"/>
    <p:sldId id="258" r:id="rId5"/>
    <p:sldId id="26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/>
    <p:restoredTop sz="94675"/>
  </p:normalViewPr>
  <p:slideViewPr>
    <p:cSldViewPr snapToGrid="0" snapToObjects="1">
      <p:cViewPr varScale="1">
        <p:scale>
          <a:sx n="148" d="100"/>
          <a:sy n="148" d="100"/>
        </p:scale>
        <p:origin x="1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DD960-B8B0-CD4D-9666-90ECCBE1F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827F82-A593-464E-922B-A9EE3F53E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2165B-16A1-C044-9B0B-55576138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4696-0145-DD49-B109-9D4E938600DD}" type="datetimeFigureOut">
              <a:rPr kumimoji="1" lang="ko-Kore-KR" altLang="en-US" smtClean="0"/>
              <a:t>2021. 3. 23.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3908E-1F69-4746-AC77-1017BBE3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F7404-EE82-EB42-A93D-A652A16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2D4B-53B7-B14F-87D6-CDC8C4B0F3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160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67E61-08BE-6648-8AC7-5EF13425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4A824B-2B96-6641-9934-EB3B92ACA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75C83-D086-3442-8448-736A870F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4696-0145-DD49-B109-9D4E938600DD}" type="datetimeFigureOut">
              <a:rPr kumimoji="1" lang="ko-Kore-KR" altLang="en-US" smtClean="0"/>
              <a:t>2021. 3. 23.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CA306-ACFF-FA4D-BD0A-59FD85093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9025B-E30F-414F-ADAE-99B112A1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2D4B-53B7-B14F-87D6-CDC8C4B0F3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09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08821F-8504-FC43-A9D7-3D3BFB4DE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34CE6D-8677-2A4B-803D-1D52CAD77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D9B91-44F6-C644-B902-D94D9423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4696-0145-DD49-B109-9D4E938600DD}" type="datetimeFigureOut">
              <a:rPr kumimoji="1" lang="ko-Kore-KR" altLang="en-US" smtClean="0"/>
              <a:t>2021. 3. 23.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9762B-84FD-F646-BD1F-2E490954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C5276-5374-4C44-B6D5-2BD79800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2D4B-53B7-B14F-87D6-CDC8C4B0F3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281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2E549-CC4F-4246-9625-C431241A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C6CB7-D38A-3D47-A99A-7C7D124C0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7E5330-7683-4542-9B36-C60C2B62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4696-0145-DD49-B109-9D4E938600DD}" type="datetimeFigureOut">
              <a:rPr kumimoji="1" lang="ko-Kore-KR" altLang="en-US" smtClean="0"/>
              <a:t>2021. 3. 23.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4F778D-7EB5-2940-8F91-B065CDBD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E75A6-22BE-234E-AC65-AD3387EF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2D4B-53B7-B14F-87D6-CDC8C4B0F3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417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270BD-BBC6-0D40-AA80-50A4EA1B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54E019-5CA3-514D-8037-D26CE07A8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47DEF-61C3-7D43-8388-58C82FC0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4696-0145-DD49-B109-9D4E938600DD}" type="datetimeFigureOut">
              <a:rPr kumimoji="1" lang="ko-Kore-KR" altLang="en-US" smtClean="0"/>
              <a:t>2021. 3. 23.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24D86-1621-4E42-9847-33617CCE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37BFEB-D05F-5B4C-9C24-F9493ABF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2D4B-53B7-B14F-87D6-CDC8C4B0F3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60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2C6F7-15B1-634B-9529-3444CCBB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3E0851-729F-1B47-A8F5-EF4686E4B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A888B4-7F3A-6D40-9A43-2EC5CCCCE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111581-DB38-0448-A4F1-4C3B8AA9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4696-0145-DD49-B109-9D4E938600DD}" type="datetimeFigureOut">
              <a:rPr kumimoji="1" lang="ko-Kore-KR" altLang="en-US" smtClean="0"/>
              <a:t>2021. 3. 23.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8B0655-A27D-6547-A737-74EA91CC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D14F9B-3655-BF4D-8948-BA8A574C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2D4B-53B7-B14F-87D6-CDC8C4B0F3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981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BBAC6-6E3C-3948-A55E-0B0704F45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55DFBC-BD48-2F42-AE03-C42B847A5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112499-E201-934D-9B58-0C47B5BD7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49444B-1E12-6446-BE5D-BD5A32DEF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BC11F4-D56F-3741-BAC5-980D74A49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D7BE69-9686-5348-810D-E3C2DF12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4696-0145-DD49-B109-9D4E938600DD}" type="datetimeFigureOut">
              <a:rPr kumimoji="1" lang="ko-Kore-KR" altLang="en-US" smtClean="0"/>
              <a:t>2021. 3. 23.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7D52FA-32E1-7141-A94E-34CFCB13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47D176-7455-9B4A-8521-49C6E284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2D4B-53B7-B14F-87D6-CDC8C4B0F3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373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A8E1D-B9B2-4B41-B58F-6FF94411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2CA7-85E4-F649-BE6A-A01A8BBF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4696-0145-DD49-B109-9D4E938600DD}" type="datetimeFigureOut">
              <a:rPr kumimoji="1" lang="ko-Kore-KR" altLang="en-US" smtClean="0"/>
              <a:t>2021. 3. 23.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F399D1-A81F-DD4E-85C2-E18B058D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1C5DE3-2456-874B-BB81-E298A894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2D4B-53B7-B14F-87D6-CDC8C4B0F3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700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B6423E-ECEC-3742-8237-4F867581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4696-0145-DD49-B109-9D4E938600DD}" type="datetimeFigureOut">
              <a:rPr kumimoji="1" lang="ko-Kore-KR" altLang="en-US" smtClean="0"/>
              <a:t>2021. 3. 23.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66CEAC-9EA5-9441-925C-43A023AB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144EB3-29A6-2B43-B0A7-F032F60D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2D4B-53B7-B14F-87D6-CDC8C4B0F3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276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28090-67FB-8844-9C88-9B978FF6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8FD63-52A9-9A48-96A4-03A90CC6E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45D13A-6792-604F-984E-6FA92259F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31DC59-355A-AE47-B149-175C2FEE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4696-0145-DD49-B109-9D4E938600DD}" type="datetimeFigureOut">
              <a:rPr kumimoji="1" lang="ko-Kore-KR" altLang="en-US" smtClean="0"/>
              <a:t>2021. 3. 23.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1CF189-3B7A-6841-9B86-2E9C3DC8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8E832B-EFA3-9C49-8435-9BE3CF35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2D4B-53B7-B14F-87D6-CDC8C4B0F3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797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FC2E9-D304-7D4F-863C-C5A14339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762E6A-B878-3D4D-9224-0C4070A7F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9B2893-1B10-394E-A47F-7398E520E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850CB1-7F5E-EB4D-99D9-9E11FCB9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4696-0145-DD49-B109-9D4E938600DD}" type="datetimeFigureOut">
              <a:rPr kumimoji="1" lang="ko-Kore-KR" altLang="en-US" smtClean="0"/>
              <a:t>2021. 3. 23.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99C204-3B4B-DF43-83EE-0216415E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BD56DF-F68D-1548-990B-E104D1F4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2D4B-53B7-B14F-87D6-CDC8C4B0F3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056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27AB32-7717-E244-9E95-D6FBA9F4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E7F33C-3B3F-A244-B7A8-2113633D5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643A0-6E0B-CF4D-9F8C-22B74B393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84696-0145-DD49-B109-9D4E938600DD}" type="datetimeFigureOut">
              <a:rPr kumimoji="1" lang="ko-Kore-KR" altLang="en-US" smtClean="0"/>
              <a:t>2021. 3. 23.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7C5AB-E704-6A4F-B145-F12675B8A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2F661-DEA1-0746-B2DB-B480D29F4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82D4B-53B7-B14F-87D6-CDC8C4B0F3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017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19B350-832F-264D-948B-8C1A2AEA912F}"/>
              </a:ext>
            </a:extLst>
          </p:cNvPr>
          <p:cNvSpPr txBox="1"/>
          <p:nvPr/>
        </p:nvSpPr>
        <p:spPr>
          <a:xfrm>
            <a:off x="129396" y="1725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프록시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90FB9-3FB5-FB4D-8A79-CFB3BF56B389}"/>
              </a:ext>
            </a:extLst>
          </p:cNvPr>
          <p:cNvSpPr txBox="1"/>
          <p:nvPr/>
        </p:nvSpPr>
        <p:spPr>
          <a:xfrm>
            <a:off x="581085" y="1509622"/>
            <a:ext cx="9461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ko-KR" altLang="en-US" sz="1400" dirty="0"/>
              <a:t>프록시는 자신이 클라이언트가 사용하려는 실제 대상인 것처럼 위장해서 클라이언트의 요청을 받아주는 대리인이다</a:t>
            </a:r>
            <a:r>
              <a:rPr kumimoji="1" lang="en-US" altLang="ko-KR" sz="1400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sz="1400" dirty="0"/>
              <a:t>실제로 요청을 </a:t>
            </a:r>
            <a:r>
              <a:rPr kumimoji="1" lang="ko-KR" altLang="en-US" sz="1400" dirty="0" err="1"/>
              <a:t>위임받아</a:t>
            </a:r>
            <a:r>
              <a:rPr kumimoji="1" lang="ko-KR" altLang="en-US" sz="1400" dirty="0"/>
              <a:t> 처리하는 오브젝트를 타깃 이라고 한다</a:t>
            </a:r>
            <a:r>
              <a:rPr kumimoji="1" lang="en-US" altLang="ko-KR" sz="1400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sz="1400" dirty="0"/>
              <a:t>클라이언트가 타깃에 접근하는 방법을 제어하는데 사용</a:t>
            </a:r>
            <a:endParaRPr kumimoji="1" lang="en-US" altLang="ko-KR" sz="1400" dirty="0"/>
          </a:p>
          <a:p>
            <a:pPr marL="171450" indent="-171450">
              <a:buFontTx/>
              <a:buChar char="-"/>
            </a:pPr>
            <a:r>
              <a:rPr kumimoji="1" lang="ko-KR" altLang="en-US" sz="1400" dirty="0"/>
              <a:t>타깃에 부가적인 기능을 부여하는데 사용</a:t>
            </a:r>
            <a:endParaRPr kumimoji="1"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E0AD24-82EA-BF4C-B40D-1F47030B0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007" y="3582479"/>
            <a:ext cx="6858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9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19B350-832F-264D-948B-8C1A2AEA912F}"/>
              </a:ext>
            </a:extLst>
          </p:cNvPr>
          <p:cNvSpPr txBox="1"/>
          <p:nvPr/>
        </p:nvSpPr>
        <p:spPr>
          <a:xfrm>
            <a:off x="0" y="138023"/>
            <a:ext cx="298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Transaction</a:t>
            </a:r>
            <a:r>
              <a:rPr kumimoji="1" lang="ko-KR" altLang="en-US" dirty="0"/>
              <a:t>을 적용한 프록시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15FAF7-F934-EF44-85B4-8699DA8A1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045" y="360218"/>
            <a:ext cx="7324493" cy="649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53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19B350-832F-264D-948B-8C1A2AEA912F}"/>
              </a:ext>
            </a:extLst>
          </p:cNvPr>
          <p:cNvSpPr txBox="1"/>
          <p:nvPr/>
        </p:nvSpPr>
        <p:spPr>
          <a:xfrm>
            <a:off x="0" y="138023"/>
            <a:ext cx="186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ProxyFactoryBean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3BA9C-B15E-7B44-84CA-274610BA7487}"/>
              </a:ext>
            </a:extLst>
          </p:cNvPr>
          <p:cNvSpPr txBox="1"/>
          <p:nvPr/>
        </p:nvSpPr>
        <p:spPr>
          <a:xfrm>
            <a:off x="544945" y="1283854"/>
            <a:ext cx="6556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스프링에서는</a:t>
            </a:r>
            <a:r>
              <a:rPr kumimoji="1" lang="ko-KR" altLang="en-US" dirty="0"/>
              <a:t> 일관된 방법으로 프록시를 만들 수 있게 도와준다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EC888B-1A29-B54A-B602-ABA8CE25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45" y="2654300"/>
            <a:ext cx="8724900" cy="1549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48FFAF-C5DF-AC47-91E4-78F6E382A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5" y="4203700"/>
            <a:ext cx="87249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21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19B350-832F-264D-948B-8C1A2AEA912F}"/>
              </a:ext>
            </a:extLst>
          </p:cNvPr>
          <p:cNvSpPr txBox="1"/>
          <p:nvPr/>
        </p:nvSpPr>
        <p:spPr>
          <a:xfrm>
            <a:off x="0" y="13802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Advice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3BA9C-B15E-7B44-84CA-274610BA7487}"/>
              </a:ext>
            </a:extLst>
          </p:cNvPr>
          <p:cNvSpPr txBox="1"/>
          <p:nvPr/>
        </p:nvSpPr>
        <p:spPr>
          <a:xfrm>
            <a:off x="544945" y="1283854"/>
            <a:ext cx="9315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ore-KR" sz="1200" dirty="0"/>
              <a:t>Advice</a:t>
            </a:r>
            <a:r>
              <a:rPr kumimoji="1" lang="ko-KR" altLang="en-US" sz="1200" dirty="0"/>
              <a:t>는 타깃이 필요 없는 순수한 부가기능</a:t>
            </a:r>
            <a:endParaRPr kumimoji="1" lang="en-US" altLang="ko-KR" sz="1200" dirty="0"/>
          </a:p>
          <a:p>
            <a:pPr marL="285750" indent="-285750">
              <a:buFontTx/>
              <a:buChar char="-"/>
            </a:pPr>
            <a:r>
              <a:rPr kumimoji="1" lang="en-US" altLang="ko-KR" sz="1200" dirty="0" err="1"/>
              <a:t>InvocationHandler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구현한것과</a:t>
            </a:r>
            <a:r>
              <a:rPr kumimoji="1" lang="ko-KR" altLang="en-US" sz="1200" dirty="0"/>
              <a:t> 달리 </a:t>
            </a:r>
            <a:r>
              <a:rPr kumimoji="1" lang="en-US" altLang="ko-KR" sz="1200" dirty="0" err="1"/>
              <a:t>MethodInterceptor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구현한 </a:t>
            </a:r>
            <a:r>
              <a:rPr kumimoji="1" lang="en-US" altLang="ko-KR" sz="1200" dirty="0" err="1"/>
              <a:t>UppercaseAdviced</a:t>
            </a:r>
            <a:r>
              <a:rPr kumimoji="1" lang="ko-KR" altLang="en-US" sz="1200" dirty="0"/>
              <a:t>에는 타깃 오브젝트가 등장하지 않음</a:t>
            </a:r>
            <a:endParaRPr kumimoji="1" lang="en-US" altLang="ko-KR" sz="1200" dirty="0"/>
          </a:p>
          <a:p>
            <a:pPr marL="285750" indent="-285750">
              <a:buFontTx/>
              <a:buChar char="-"/>
            </a:pPr>
            <a:r>
              <a:rPr kumimoji="1" lang="en-US" altLang="ko-KR" sz="1200" dirty="0" err="1"/>
              <a:t>MethodInvocation</a:t>
            </a:r>
            <a:r>
              <a:rPr kumimoji="1" lang="ko-KR" altLang="en-US" sz="1200" dirty="0"/>
              <a:t>을 인자로 받는데 타깃 오브젝트의 메서드를 실행하는 기능이 있기 때문에 부가기능을 </a:t>
            </a:r>
            <a:r>
              <a:rPr kumimoji="1" lang="ko-KR" altLang="en-US" sz="1200" dirty="0" err="1"/>
              <a:t>제공하는데만</a:t>
            </a:r>
            <a:r>
              <a:rPr kumimoji="1" lang="ko-KR" altLang="en-US" sz="1200" dirty="0"/>
              <a:t> 집중하면 된다</a:t>
            </a:r>
            <a:endParaRPr kumimoji="1" lang="en-US" altLang="ko-KR" sz="1200" dirty="0"/>
          </a:p>
          <a:p>
            <a:pPr marL="285750" indent="-285750">
              <a:buFontTx/>
              <a:buChar char="-"/>
            </a:pP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17543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19B350-832F-264D-948B-8C1A2AEA912F}"/>
              </a:ext>
            </a:extLst>
          </p:cNvPr>
          <p:cNvSpPr txBox="1"/>
          <p:nvPr/>
        </p:nvSpPr>
        <p:spPr>
          <a:xfrm>
            <a:off x="0" y="138023"/>
            <a:ext cx="992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PointCut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3BA9C-B15E-7B44-84CA-274610BA7487}"/>
              </a:ext>
            </a:extLst>
          </p:cNvPr>
          <p:cNvSpPr txBox="1"/>
          <p:nvPr/>
        </p:nvSpPr>
        <p:spPr>
          <a:xfrm>
            <a:off x="544945" y="1283854"/>
            <a:ext cx="8471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ko-KR" altLang="en-US" sz="1200" dirty="0"/>
              <a:t>메서드 선정 알고리즘을 담은 </a:t>
            </a:r>
            <a:r>
              <a:rPr kumimoji="1" lang="ko-KR" altLang="en-US" sz="1200" dirty="0" err="1"/>
              <a:t>오프젝트</a:t>
            </a:r>
            <a:endParaRPr kumimoji="1" lang="en-US" altLang="ko-KR" sz="1200" dirty="0"/>
          </a:p>
          <a:p>
            <a:pPr marL="171450" indent="-171450">
              <a:buFontTx/>
              <a:buChar char="-"/>
            </a:pPr>
            <a:r>
              <a:rPr kumimoji="1" lang="ko-KR" altLang="en-US" sz="1200" dirty="0"/>
              <a:t>이전에 구현한 </a:t>
            </a:r>
            <a:r>
              <a:rPr kumimoji="1" lang="en-US" altLang="ko-KR" sz="1200" dirty="0" err="1"/>
              <a:t>InvocationHandler</a:t>
            </a:r>
            <a:r>
              <a:rPr kumimoji="1" lang="ko-KR" altLang="en-US" sz="1200" dirty="0"/>
              <a:t> 구현체에서는 </a:t>
            </a:r>
            <a:r>
              <a:rPr kumimoji="1" lang="ko-KR" altLang="en-US" sz="1200" dirty="0" err="1"/>
              <a:t>메서드명의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앞글자를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if</a:t>
            </a:r>
            <a:r>
              <a:rPr kumimoji="1" lang="ko-KR" altLang="en-US" sz="1200" dirty="0"/>
              <a:t>문을 이용해서 부가기능을 넣을지 넣지 않을지 결정</a:t>
            </a:r>
            <a:endParaRPr kumimoji="1" lang="en-US" altLang="ko-KR" sz="1200" dirty="0"/>
          </a:p>
          <a:p>
            <a:pPr marL="171450" indent="-171450">
              <a:buFontTx/>
              <a:buChar char="-"/>
            </a:pPr>
            <a:r>
              <a:rPr kumimoji="1" lang="ko-KR" altLang="en-US" sz="1200" dirty="0"/>
              <a:t>스프링에서 </a:t>
            </a:r>
            <a:r>
              <a:rPr kumimoji="1" lang="ko-KR" altLang="en-US" sz="1200" dirty="0" err="1"/>
              <a:t>구현되어있는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PointCut</a:t>
            </a:r>
            <a:r>
              <a:rPr kumimoji="1" lang="ko-KR" altLang="en-US" sz="1200" dirty="0"/>
              <a:t>을 활용해서 어떤 메서드에 부가기능을 넣을지 선택할 수 있다</a:t>
            </a:r>
            <a:r>
              <a:rPr kumimoji="1"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26798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19B350-832F-264D-948B-8C1A2AEA912F}"/>
              </a:ext>
            </a:extLst>
          </p:cNvPr>
          <p:cNvSpPr txBox="1"/>
          <p:nvPr/>
        </p:nvSpPr>
        <p:spPr>
          <a:xfrm>
            <a:off x="0" y="138023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Advisor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3BA9C-B15E-7B44-84CA-274610BA7487}"/>
              </a:ext>
            </a:extLst>
          </p:cNvPr>
          <p:cNvSpPr txBox="1"/>
          <p:nvPr/>
        </p:nvSpPr>
        <p:spPr>
          <a:xfrm>
            <a:off x="544945" y="1283854"/>
            <a:ext cx="9240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en-US" altLang="ko-KR" sz="1200" dirty="0"/>
              <a:t>Advisor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=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PointCut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메서드 선정</a:t>
            </a:r>
            <a:r>
              <a:rPr kumimoji="1" lang="en-US" altLang="ko-KR" sz="1200" dirty="0"/>
              <a:t>)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+ Advice(</a:t>
            </a:r>
            <a:r>
              <a:rPr kumimoji="1" lang="ko-KR" altLang="en-US" sz="1200" dirty="0"/>
              <a:t>부가기능</a:t>
            </a:r>
            <a:r>
              <a:rPr kumimoji="1"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kumimoji="1" lang="en-US" altLang="ko-KR" sz="1200" dirty="0" err="1"/>
              <a:t>ProxyFactoryBean</a:t>
            </a:r>
            <a:r>
              <a:rPr kumimoji="1" lang="ko-KR" altLang="en-US" sz="1200" dirty="0"/>
              <a:t>에는 </a:t>
            </a:r>
            <a:r>
              <a:rPr kumimoji="1" lang="ko-KR" altLang="en-US" sz="1200" dirty="0" err="1"/>
              <a:t>여러개의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Advice</a:t>
            </a:r>
            <a:r>
              <a:rPr kumimoji="1" lang="ko-KR" altLang="en-US" sz="1200" dirty="0"/>
              <a:t>와 </a:t>
            </a:r>
            <a:r>
              <a:rPr kumimoji="1" lang="en-US" altLang="ko-KR" sz="1200" dirty="0" err="1"/>
              <a:t>PointCut</a:t>
            </a:r>
            <a:r>
              <a:rPr kumimoji="1" lang="ko-KR" altLang="en-US" sz="1200" dirty="0"/>
              <a:t>이 추가될 수 있다</a:t>
            </a:r>
            <a:r>
              <a:rPr kumimoji="1"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sz="1200" dirty="0"/>
              <a:t>이를 따로 관리하면 어떤 </a:t>
            </a:r>
            <a:r>
              <a:rPr kumimoji="1" lang="ko-KR" altLang="en-US" sz="1200" dirty="0" err="1"/>
              <a:t>부가기능에</a:t>
            </a:r>
            <a:r>
              <a:rPr kumimoji="1" lang="ko-KR" altLang="en-US" sz="1200" dirty="0"/>
              <a:t> 어떤 메서드 선정방식을 </a:t>
            </a:r>
            <a:r>
              <a:rPr kumimoji="1" lang="ko-KR" altLang="en-US" sz="1200" dirty="0" err="1"/>
              <a:t>채택해야할지</a:t>
            </a:r>
            <a:r>
              <a:rPr kumimoji="1" lang="ko-KR" altLang="en-US" sz="1200" dirty="0"/>
              <a:t> 애매하기 때문에 이를 하나로 묶은 </a:t>
            </a:r>
            <a:r>
              <a:rPr kumimoji="1" lang="en-US" altLang="ko-KR" sz="1200" dirty="0"/>
              <a:t>Advisor</a:t>
            </a:r>
            <a:r>
              <a:rPr kumimoji="1" lang="ko-KR" altLang="en-US" sz="1200" dirty="0"/>
              <a:t>로 담아서 등록</a:t>
            </a:r>
            <a:endParaRPr kumimoji="1" lang="en-US" altLang="ko-KR" sz="1200" dirty="0"/>
          </a:p>
          <a:p>
            <a:pPr marL="171450" indent="-171450">
              <a:buFontTx/>
              <a:buChar char="-"/>
            </a:pP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45283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19B350-832F-264D-948B-8C1A2AEA912F}"/>
              </a:ext>
            </a:extLst>
          </p:cNvPr>
          <p:cNvSpPr txBox="1"/>
          <p:nvPr/>
        </p:nvSpPr>
        <p:spPr>
          <a:xfrm>
            <a:off x="0" y="138023"/>
            <a:ext cx="5537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ProxyFactoryBean</a:t>
            </a:r>
            <a:r>
              <a:rPr kumimoji="1" lang="ko-KR" altLang="en-US" dirty="0"/>
              <a:t>을 이용해서 만든 트랜잭션 부가기능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B72F41-4E7D-A943-A804-00C9400A6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354" y="2351430"/>
            <a:ext cx="6902646" cy="4506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C80B89-BA77-3A40-A6CD-FAFA5FA646D4}"/>
              </a:ext>
            </a:extLst>
          </p:cNvPr>
          <p:cNvSpPr txBox="1"/>
          <p:nvPr/>
        </p:nvSpPr>
        <p:spPr>
          <a:xfrm>
            <a:off x="508959" y="1198560"/>
            <a:ext cx="609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 err="1"/>
              <a:t>U</a:t>
            </a:r>
            <a:r>
              <a:rPr kumimoji="1" lang="en-US" altLang="ko-KR" sz="1200" dirty="0" err="1"/>
              <a:t>serService</a:t>
            </a:r>
            <a:r>
              <a:rPr kumimoji="1" lang="ko-KR" altLang="en-US" sz="1200" dirty="0"/>
              <a:t>이외에도 새로운 비즈니스 </a:t>
            </a:r>
            <a:r>
              <a:rPr kumimoji="1" lang="ko-KR" altLang="en-US" sz="1200" dirty="0" err="1"/>
              <a:t>로직을</a:t>
            </a:r>
            <a:r>
              <a:rPr kumimoji="1" lang="ko-KR" altLang="en-US" sz="1200" dirty="0"/>
              <a:t> 담은 서비스 클래스가 있어도 재사용 가능</a:t>
            </a:r>
            <a:endParaRPr kumimoji="1" lang="en-US" altLang="ko-KR" sz="1200" dirty="0"/>
          </a:p>
          <a:p>
            <a:r>
              <a:rPr kumimoji="1" lang="en-US" altLang="ko-KR" sz="1200" dirty="0"/>
              <a:t>-</a:t>
            </a:r>
            <a:r>
              <a:rPr kumimoji="1" lang="ko-KR" altLang="en-US" sz="1200" dirty="0"/>
              <a:t> 메서드 선정을 위한 </a:t>
            </a:r>
            <a:r>
              <a:rPr kumimoji="1" lang="ko-KR" altLang="en-US" sz="1200" dirty="0" err="1"/>
              <a:t>포인트컷이</a:t>
            </a:r>
            <a:r>
              <a:rPr kumimoji="1" lang="ko-KR" altLang="en-US" sz="1200" dirty="0"/>
              <a:t> 필요하면 </a:t>
            </a:r>
            <a:r>
              <a:rPr kumimoji="1" lang="en-US" altLang="ko-KR" sz="1200" dirty="0"/>
              <a:t>Advisor</a:t>
            </a:r>
            <a:r>
              <a:rPr kumimoji="1" lang="ko-KR" altLang="en-US" sz="1200" dirty="0"/>
              <a:t>로 만들어서 등록만 하면 된다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945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19B350-832F-264D-948B-8C1A2AEA912F}"/>
              </a:ext>
            </a:extLst>
          </p:cNvPr>
          <p:cNvSpPr txBox="1"/>
          <p:nvPr/>
        </p:nvSpPr>
        <p:spPr>
          <a:xfrm>
            <a:off x="129396" y="172529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데코레이터</a:t>
            </a:r>
            <a:r>
              <a:rPr kumimoji="1" lang="ko-KR" altLang="en-US" dirty="0"/>
              <a:t> 패턴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90FB9-3FB5-FB4D-8A79-CFB3BF56B389}"/>
              </a:ext>
            </a:extLst>
          </p:cNvPr>
          <p:cNvSpPr txBox="1"/>
          <p:nvPr/>
        </p:nvSpPr>
        <p:spPr>
          <a:xfrm>
            <a:off x="468942" y="1457863"/>
            <a:ext cx="1039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ko-KR" altLang="en-US" sz="1200" dirty="0"/>
              <a:t>타깃에 부가적인 기능을 </a:t>
            </a:r>
            <a:r>
              <a:rPr kumimoji="1" lang="ko-KR" altLang="en-US" sz="1200" dirty="0" err="1"/>
              <a:t>런타임시에</a:t>
            </a:r>
            <a:r>
              <a:rPr kumimoji="1" lang="ko-KR" altLang="en-US" sz="1200" dirty="0"/>
              <a:t> 다이내믹하게 </a:t>
            </a:r>
            <a:r>
              <a:rPr kumimoji="1" lang="ko-KR" altLang="en-US" sz="1200" dirty="0" err="1"/>
              <a:t>부여해주기</a:t>
            </a:r>
            <a:r>
              <a:rPr kumimoji="1" lang="ko-KR" altLang="en-US" sz="1200" dirty="0"/>
              <a:t> 위해 프록시를 사용하는 패턴이다</a:t>
            </a:r>
            <a:r>
              <a:rPr kumimoji="1" lang="en-US" altLang="ko-KR" sz="1200" dirty="0"/>
              <a:t>.</a:t>
            </a:r>
          </a:p>
          <a:p>
            <a:r>
              <a:rPr kumimoji="1" lang="en-US" altLang="ko-KR" sz="1200" dirty="0"/>
              <a:t>-</a:t>
            </a:r>
            <a:r>
              <a:rPr kumimoji="1" lang="ko-KR" altLang="en-US" sz="1200" dirty="0"/>
              <a:t>   각 데코레이터에는 위임하는 대상에도 인터페이스로 접근하므로 자신이 최종타깃으로 위임하는지 다음 단계의 데코레이터로 위임하는지 알지 못한다</a:t>
            </a:r>
            <a:endParaRPr kumimoji="1" lang="en-US" altLang="ko-KR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06D5B8-44A4-1B4D-971B-951603D68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08" y="3223165"/>
            <a:ext cx="859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19B350-832F-264D-948B-8C1A2AEA912F}"/>
              </a:ext>
            </a:extLst>
          </p:cNvPr>
          <p:cNvSpPr txBox="1"/>
          <p:nvPr/>
        </p:nvSpPr>
        <p:spPr>
          <a:xfrm>
            <a:off x="129396" y="172529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프록시 패턴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90FB9-3FB5-FB4D-8A79-CFB3BF56B389}"/>
              </a:ext>
            </a:extLst>
          </p:cNvPr>
          <p:cNvSpPr txBox="1"/>
          <p:nvPr/>
        </p:nvSpPr>
        <p:spPr>
          <a:xfrm>
            <a:off x="468942" y="1457863"/>
            <a:ext cx="7516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ko-KR" altLang="en-US" sz="1200" dirty="0"/>
              <a:t>프록시 패턴의 프록시는 프록시를 사용하는 방법 중에서 타깃에 대한 접근 방법을 제어하려는 목적</a:t>
            </a:r>
            <a:endParaRPr kumimoji="1" lang="en-US" altLang="ko-KR" sz="1200" dirty="0"/>
          </a:p>
          <a:p>
            <a:pPr marL="171450" indent="-171450">
              <a:buFontTx/>
              <a:buChar char="-"/>
            </a:pPr>
            <a:r>
              <a:rPr kumimoji="1" lang="ko-KR" altLang="en-US" sz="1200" dirty="0"/>
              <a:t>타깃 오브젝트를 </a:t>
            </a:r>
            <a:r>
              <a:rPr kumimoji="1" lang="ko-KR" altLang="en-US" sz="1200" dirty="0" err="1"/>
              <a:t>필요로하는</a:t>
            </a:r>
            <a:r>
              <a:rPr kumimoji="1" lang="ko-KR" altLang="en-US" sz="1200" dirty="0"/>
              <a:t> 시점까지 생성하지 않고 있다가 레퍼런스가 필요하면 프록시 패턴을 적용한다</a:t>
            </a:r>
            <a:endParaRPr kumimoji="1" lang="en-US" altLang="ko-KR" sz="1200" dirty="0"/>
          </a:p>
          <a:p>
            <a:pPr marL="171450" indent="-171450">
              <a:buFontTx/>
              <a:buChar char="-"/>
            </a:pPr>
            <a:r>
              <a:rPr kumimoji="1" lang="ko-KR" altLang="en-US" sz="1200" dirty="0"/>
              <a:t>클라이언트에게는 프록시를 넘겨준다</a:t>
            </a:r>
            <a:endParaRPr kumimoji="1" lang="en-US" altLang="ko-KR" sz="1200" dirty="0"/>
          </a:p>
          <a:p>
            <a:pPr marL="171450" indent="-171450">
              <a:buFontTx/>
              <a:buChar char="-"/>
            </a:pPr>
            <a:r>
              <a:rPr kumimoji="1" lang="ko-KR" altLang="en-US" sz="1200" dirty="0"/>
              <a:t>타깃을 사용하려고 </a:t>
            </a:r>
            <a:r>
              <a:rPr kumimoji="1" lang="ko-KR" altLang="en-US" sz="1200" dirty="0" err="1"/>
              <a:t>할때는</a:t>
            </a:r>
            <a:r>
              <a:rPr kumimoji="1" lang="ko-KR" altLang="en-US" sz="1200" dirty="0"/>
              <a:t> 프록시가 타깃 오브젝트를 생성하고 요청을 위임한다</a:t>
            </a:r>
            <a:r>
              <a:rPr kumimoji="1"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endParaRPr kumimoji="1"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EA6D9F-CDF3-B444-9660-137452C89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3003550"/>
            <a:ext cx="91313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6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19B350-832F-264D-948B-8C1A2AEA912F}"/>
              </a:ext>
            </a:extLst>
          </p:cNvPr>
          <p:cNvSpPr txBox="1"/>
          <p:nvPr/>
        </p:nvSpPr>
        <p:spPr>
          <a:xfrm>
            <a:off x="129396" y="17252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프록시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기본</a:t>
            </a:r>
            <a:r>
              <a:rPr kumimoji="1" lang="ko-KR" altLang="en-US" dirty="0"/>
              <a:t> 구성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8C191-1221-144F-A3B6-D86C725DD1E6}"/>
              </a:ext>
            </a:extLst>
          </p:cNvPr>
          <p:cNvSpPr txBox="1"/>
          <p:nvPr/>
        </p:nvSpPr>
        <p:spPr>
          <a:xfrm>
            <a:off x="422694" y="1684945"/>
            <a:ext cx="10459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 err="1"/>
              <a:t>타깃와</a:t>
            </a:r>
            <a:r>
              <a:rPr lang="ko-KR" altLang="en-US" sz="1200" dirty="0"/>
              <a:t> 동일한 인터페이스를 구현하고 클라이언트와 타깃 사이에 존재하면서 </a:t>
            </a:r>
            <a:r>
              <a:rPr lang="ko-KR" altLang="en-US" sz="1200" b="1" dirty="0"/>
              <a:t>기능 부가 </a:t>
            </a:r>
            <a:r>
              <a:rPr lang="ko-KR" altLang="en-US" sz="1200" dirty="0"/>
              <a:t>또는 </a:t>
            </a:r>
            <a:r>
              <a:rPr lang="ko-KR" altLang="en-US" sz="1200" b="1" dirty="0"/>
              <a:t>접근 제어</a:t>
            </a:r>
            <a:r>
              <a:rPr lang="ko-KR" altLang="en-US" sz="1200" dirty="0"/>
              <a:t>를 담당하는 오브젝트를 모두 </a:t>
            </a:r>
            <a:r>
              <a:rPr lang="ko-KR" altLang="en-US" sz="1200" dirty="0" err="1"/>
              <a:t>프록시라고</a:t>
            </a:r>
            <a:r>
              <a:rPr lang="ko-KR" altLang="en-US" sz="1200" dirty="0"/>
              <a:t> 하자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타깃과 같은 메서드를 구현하고 있다가 </a:t>
            </a:r>
            <a:r>
              <a:rPr lang="ko-KR" altLang="en-US" sz="1200" dirty="0" err="1"/>
              <a:t>메소드가</a:t>
            </a:r>
            <a:r>
              <a:rPr lang="ko-KR" altLang="en-US" sz="1200" dirty="0"/>
              <a:t> 호출되면 타깃 오브젝트를 위임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지정된 요청에 대해서는 부가기능을 수행</a:t>
            </a:r>
          </a:p>
          <a:p>
            <a:endParaRPr kumimoji="1" lang="ko-Kore-KR" altLang="en-US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582B74-73A0-E54A-988C-C7002CB89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4" y="2899902"/>
            <a:ext cx="92202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5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19B350-832F-264D-948B-8C1A2AEA912F}"/>
              </a:ext>
            </a:extLst>
          </p:cNvPr>
          <p:cNvSpPr txBox="1"/>
          <p:nvPr/>
        </p:nvSpPr>
        <p:spPr>
          <a:xfrm>
            <a:off x="129396" y="172529"/>
            <a:ext cx="524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프록시와 데코레이터를 적용한 트랜잭션 부가기능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C84102-6725-594F-AFC7-0F4E5A269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00" y="3604763"/>
            <a:ext cx="6426200" cy="16400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0E70B8-789B-894B-BE60-DEF5C1C05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42" y="3429000"/>
            <a:ext cx="4342396" cy="2120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9FBBFF-F473-CA46-8CB0-88FD4FDB876C}"/>
              </a:ext>
            </a:extLst>
          </p:cNvPr>
          <p:cNvSpPr txBox="1"/>
          <p:nvPr/>
        </p:nvSpPr>
        <p:spPr>
          <a:xfrm>
            <a:off x="2061713" y="294160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AS IS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22C16D-5454-1749-8934-BCAF1E63D1BC}"/>
              </a:ext>
            </a:extLst>
          </p:cNvPr>
          <p:cNvSpPr txBox="1"/>
          <p:nvPr/>
        </p:nvSpPr>
        <p:spPr>
          <a:xfrm>
            <a:off x="8416505" y="3020196"/>
            <a:ext cx="73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TO BE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5335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19B350-832F-264D-948B-8C1A2AEA912F}"/>
              </a:ext>
            </a:extLst>
          </p:cNvPr>
          <p:cNvSpPr txBox="1"/>
          <p:nvPr/>
        </p:nvSpPr>
        <p:spPr>
          <a:xfrm>
            <a:off x="0" y="138023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프록시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기본</a:t>
            </a:r>
            <a:r>
              <a:rPr kumimoji="1" lang="ko-KR" altLang="en-US" dirty="0"/>
              <a:t> 구성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8C191-1221-144F-A3B6-D86C725DD1E6}"/>
              </a:ext>
            </a:extLst>
          </p:cNvPr>
          <p:cNvSpPr txBox="1"/>
          <p:nvPr/>
        </p:nvSpPr>
        <p:spPr>
          <a:xfrm>
            <a:off x="129396" y="1024713"/>
            <a:ext cx="114011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" altLang="ko-Kore-KR" sz="1400" dirty="0" err="1"/>
              <a:t>UserServiceTx</a:t>
            </a:r>
            <a:r>
              <a:rPr lang="ko-KR" altLang="en-US" sz="1400" dirty="0"/>
              <a:t>는 </a:t>
            </a:r>
            <a:r>
              <a:rPr lang="en" altLang="ko-Kore-KR" sz="1400" dirty="0" err="1"/>
              <a:t>UserService</a:t>
            </a:r>
            <a:r>
              <a:rPr lang="en" altLang="ko-Kore-KR" sz="1400" dirty="0"/>
              <a:t> </a:t>
            </a:r>
            <a:r>
              <a:rPr lang="ko-KR" altLang="en-US" sz="1400" dirty="0"/>
              <a:t>인터페이스를 구현하고 타깃으로 요청을 위임하는 코드와 트랜잭션 부가기능을 수행하는 코드로 구분할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400" dirty="0"/>
              <a:t>타깃의 인터페이스를 구현하고 코드를 작성하기 번거롭다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/>
              <a:t>부가 기능 코드가 중복될 가능성이 크다</a:t>
            </a:r>
            <a:endParaRPr kumimoji="1" lang="ko-Kore-KR" altLang="en-US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C8538B-C1EA-3044-8C2F-FB9033BE5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756" y="2008106"/>
            <a:ext cx="6601244" cy="48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3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19B350-832F-264D-948B-8C1A2AEA912F}"/>
              </a:ext>
            </a:extLst>
          </p:cNvPr>
          <p:cNvSpPr txBox="1"/>
          <p:nvPr/>
        </p:nvSpPr>
        <p:spPr>
          <a:xfrm>
            <a:off x="0" y="138023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다이나믹</a:t>
            </a:r>
            <a:r>
              <a:rPr kumimoji="1" lang="ko-KR" altLang="en-US" dirty="0"/>
              <a:t> 프록시를 이용하지 않은 프록시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E40574-765C-FD4F-94B1-FABA29CD4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79" y="1893138"/>
            <a:ext cx="5378712" cy="11195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875132-5F74-B247-969A-0BB30AC66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89" y="3123560"/>
            <a:ext cx="5385301" cy="22889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1A9502-A89D-544B-B503-33A07815D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382" y="1893138"/>
            <a:ext cx="6237432" cy="35193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355C55-7EFB-1C44-86C6-6DE76A66B79F}"/>
              </a:ext>
            </a:extLst>
          </p:cNvPr>
          <p:cNvSpPr txBox="1"/>
          <p:nvPr/>
        </p:nvSpPr>
        <p:spPr>
          <a:xfrm>
            <a:off x="508000" y="1122325"/>
            <a:ext cx="390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인터페이스의</a:t>
            </a:r>
            <a:r>
              <a:rPr kumimoji="1" lang="ko-KR" altLang="en-US" sz="1200" dirty="0"/>
              <a:t> 모든 메서드를 </a:t>
            </a:r>
            <a:r>
              <a:rPr kumimoji="1" lang="ko-KR" altLang="en-US" sz="1200" dirty="0" err="1"/>
              <a:t>구현해야하고</a:t>
            </a:r>
            <a:endParaRPr kumimoji="1" lang="en-US" altLang="ko-KR" sz="1200" dirty="0"/>
          </a:p>
          <a:p>
            <a:r>
              <a:rPr kumimoji="1" lang="ko-KR" altLang="en-US" sz="1200" dirty="0" err="1"/>
              <a:t>부가기능의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리턴값을</a:t>
            </a:r>
            <a:r>
              <a:rPr kumimoji="1" lang="ko-KR" altLang="en-US" sz="1200" dirty="0"/>
              <a:t> 대문자로 바꾸는 부분이 중복된다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012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19B350-832F-264D-948B-8C1A2AEA912F}"/>
              </a:ext>
            </a:extLst>
          </p:cNvPr>
          <p:cNvSpPr txBox="1"/>
          <p:nvPr/>
        </p:nvSpPr>
        <p:spPr>
          <a:xfrm>
            <a:off x="0" y="1380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리플렉션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30E4D3-38EA-234B-8EA9-F1663425D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09" y="2573667"/>
            <a:ext cx="8724900" cy="1003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EB510C-E4ED-514B-8744-839965144ED8}"/>
              </a:ext>
            </a:extLst>
          </p:cNvPr>
          <p:cNvSpPr txBox="1"/>
          <p:nvPr/>
        </p:nvSpPr>
        <p:spPr>
          <a:xfrm>
            <a:off x="413709" y="1309678"/>
            <a:ext cx="5658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/>
              <a:t>리플렉션을</a:t>
            </a:r>
            <a:r>
              <a:rPr kumimoji="1" lang="ko-KR" altLang="en-US" sz="1200" dirty="0"/>
              <a:t> 활용하면 </a:t>
            </a:r>
            <a:r>
              <a:rPr kumimoji="1" lang="en-US" altLang="ko-KR" sz="1200" dirty="0"/>
              <a:t>Object</a:t>
            </a:r>
            <a:r>
              <a:rPr kumimoji="1" lang="ko-KR" altLang="en-US" sz="1200" dirty="0"/>
              <a:t>의 메서드 정보를 이름을 통해서 가져온다</a:t>
            </a:r>
            <a:endParaRPr kumimoji="1" lang="en-US" altLang="ko-KR" sz="1200" dirty="0"/>
          </a:p>
          <a:p>
            <a:r>
              <a:rPr kumimoji="1" lang="en-US" altLang="ko-Kore-KR" sz="1200" dirty="0"/>
              <a:t>Method</a:t>
            </a:r>
            <a:r>
              <a:rPr kumimoji="1" lang="ko-KR" altLang="en-US" sz="1200" dirty="0"/>
              <a:t>인터페이스의 </a:t>
            </a:r>
            <a:r>
              <a:rPr kumimoji="1" lang="en-US" altLang="ko-KR" sz="1200" dirty="0"/>
              <a:t>invoke()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호출하면 꺼내온 메서드를 그대로 실행할 수 있다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04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19B350-832F-264D-948B-8C1A2AEA912F}"/>
              </a:ext>
            </a:extLst>
          </p:cNvPr>
          <p:cNvSpPr txBox="1"/>
          <p:nvPr/>
        </p:nvSpPr>
        <p:spPr>
          <a:xfrm>
            <a:off x="0" y="138023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다이나믹</a:t>
            </a:r>
            <a:r>
              <a:rPr kumimoji="1" lang="ko-KR" altLang="en-US" dirty="0"/>
              <a:t> 프록시를 이용한 프록시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81B134-10F7-9648-BEC2-C2C13FE43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85" y="1103809"/>
            <a:ext cx="6266005" cy="29723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2F3B23-2154-334E-AC7A-3B4213A38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86" y="4076186"/>
            <a:ext cx="6266005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4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376</Words>
  <Application>Microsoft Macintosh PowerPoint</Application>
  <PresentationFormat>와이드스크린</PresentationFormat>
  <Paragraphs>49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Park, Sang Yun (박상윤)</dc:creator>
  <cp:lastModifiedBy>Park, Sang Yun (박상윤)</cp:lastModifiedBy>
  <cp:revision>10</cp:revision>
  <dcterms:created xsi:type="dcterms:W3CDTF">2021-03-22T12:12:35Z</dcterms:created>
  <dcterms:modified xsi:type="dcterms:W3CDTF">2021-03-23T08:19:31Z</dcterms:modified>
</cp:coreProperties>
</file>