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5" r:id="rId5"/>
    <p:sldId id="272" r:id="rId6"/>
    <p:sldId id="266" r:id="rId7"/>
    <p:sldId id="269" r:id="rId8"/>
    <p:sldId id="270" r:id="rId9"/>
    <p:sldId id="271" r:id="rId10"/>
    <p:sldId id="267" r:id="rId11"/>
    <p:sldId id="278" r:id="rId12"/>
    <p:sldId id="273" r:id="rId13"/>
    <p:sldId id="274" r:id="rId14"/>
    <p:sldId id="275" r:id="rId15"/>
    <p:sldId id="276" r:id="rId16"/>
    <p:sldId id="277" r:id="rId17"/>
    <p:sldId id="280" r:id="rId18"/>
    <p:sldId id="279" r:id="rId19"/>
    <p:sldId id="281" r:id="rId20"/>
    <p:sldId id="268" r:id="rId21"/>
    <p:sldId id="282" r:id="rId22"/>
    <p:sldId id="283" r:id="rId23"/>
    <p:sldId id="284" r:id="rId24"/>
    <p:sldId id="264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E203-9F93-4029-BBFD-A3A46118BF1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5B1F-E865-4C2F-B99B-4C29EDA7D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6126" y="369297"/>
            <a:ext cx="48774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 프로젝트#1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5428" y="3221523"/>
            <a:ext cx="905714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직원 관리 프로그</a:t>
            </a:r>
            <a:r>
              <a:rPr lang="ko-KR" alt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램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332127" y="306845"/>
            <a:ext cx="3492144" cy="868091"/>
            <a:chOff x="14757372" y="9342024"/>
            <a:chExt cx="3288972" cy="7376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7372" y="9342024"/>
              <a:ext cx="3288972" cy="737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57904" y="6641040"/>
            <a:ext cx="47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일 시 : 2022. 05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5718" y="7962900"/>
            <a:ext cx="109206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작 성 자  : Team 3(</a:t>
            </a:r>
            <a:r>
              <a:rPr lang="ko-KR" alt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김지호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, </a:t>
            </a:r>
            <a:r>
              <a:rPr lang="ko-KR" alt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김혜영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,</a:t>
            </a:r>
            <a:r>
              <a:rPr lang="ko-KR" alt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박현서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,</a:t>
            </a:r>
            <a:r>
              <a:rPr lang="ko-KR" alt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이기웅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)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8180" y="7315739"/>
            <a:ext cx="82049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장 소 : 이젠아카데미컴퓨터학원 503호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81DA6A83-910C-428E-8B89-3B24ADCFC587}"/>
              </a:ext>
            </a:extLst>
          </p:cNvPr>
          <p:cNvGrpSpPr/>
          <p:nvPr/>
        </p:nvGrpSpPr>
        <p:grpSpPr>
          <a:xfrm>
            <a:off x="228601" y="1189120"/>
            <a:ext cx="17817744" cy="365072"/>
            <a:chOff x="2522541" y="3605104"/>
            <a:chExt cx="3826087" cy="313458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B631D922-5B02-4790-933B-2A2BFD0D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7B6F2785-3C1C-476E-9ED0-A3A1CD41298D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667078F-89CE-4108-957F-1EB47C079A75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763E62F8-BF30-4450-A2EA-03F74C4E2AFF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86A50ACB-4CD8-428A-99EA-F1740C3A5080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71D8CAD9-53E3-45D7-8B4E-444582F7C4DD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81A8B9-D20D-4B57-A7F6-EC12939C20B2}"/>
              </a:ext>
            </a:extLst>
          </p:cNvPr>
          <p:cNvGrpSpPr/>
          <p:nvPr/>
        </p:nvGrpSpPr>
        <p:grpSpPr>
          <a:xfrm>
            <a:off x="5660264" y="3462279"/>
            <a:ext cx="11744121" cy="5630373"/>
            <a:chOff x="5427053" y="3054935"/>
            <a:chExt cx="11744121" cy="56303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4FCBD7D-D2A7-4489-AF3B-9B695B1B0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1256"/>
            <a:stretch/>
          </p:blipFill>
          <p:spPr>
            <a:xfrm>
              <a:off x="5427053" y="3054935"/>
              <a:ext cx="8249801" cy="563037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9BF02C-7470-482B-AEA2-87AEBEC2B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75434" y="6221258"/>
              <a:ext cx="1895740" cy="222916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01CF1B-CBF3-40E6-AF8F-FB86ABB3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89554" y="6910980"/>
              <a:ext cx="1472041" cy="84971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4ABE6E-D1BA-4A1F-B3DF-2AE62B4AEA57}"/>
              </a:ext>
            </a:extLst>
          </p:cNvPr>
          <p:cNvSpPr txBox="1"/>
          <p:nvPr/>
        </p:nvSpPr>
        <p:spPr>
          <a:xfrm>
            <a:off x="5513157" y="2535142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4.1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메뉴화면 구성</a:t>
            </a:r>
          </a:p>
        </p:txBody>
      </p:sp>
    </p:spTree>
    <p:extLst>
      <p:ext uri="{BB962C8B-B14F-4D97-AF65-F5344CB8AC3E}">
        <p14:creationId xmlns:p14="http://schemas.microsoft.com/office/powerpoint/2010/main" val="217760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7B6F2785-3C1C-476E-9ED0-A3A1CD41298D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667078F-89CE-4108-957F-1EB47C079A75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763E62F8-BF30-4450-A2EA-03F74C4E2AFF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86A50ACB-4CD8-428A-99EA-F1740C3A5080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71D8CAD9-53E3-45D7-8B4E-444582F7C4DD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ABE6E-D1BA-4A1F-B3DF-2AE62B4AEA57}"/>
              </a:ext>
            </a:extLst>
          </p:cNvPr>
          <p:cNvSpPr txBox="1"/>
          <p:nvPr/>
        </p:nvSpPr>
        <p:spPr>
          <a:xfrm>
            <a:off x="5513157" y="2535142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4.2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메뉴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method()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0919-F7D2-4E7D-B3DD-773DB44F5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662" y="3139108"/>
            <a:ext cx="6761806" cy="650823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FE0C6D-008C-413E-AD90-71211247DA3F}"/>
              </a:ext>
            </a:extLst>
          </p:cNvPr>
          <p:cNvCxnSpPr>
            <a:cxnSpLocks/>
          </p:cNvCxnSpPr>
          <p:nvPr/>
        </p:nvCxnSpPr>
        <p:spPr>
          <a:xfrm>
            <a:off x="9677400" y="4912667"/>
            <a:ext cx="39624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E4073D-732E-47A8-9288-D0849FC89E64}"/>
              </a:ext>
            </a:extLst>
          </p:cNvPr>
          <p:cNvSpPr txBox="1"/>
          <p:nvPr/>
        </p:nvSpPr>
        <p:spPr>
          <a:xfrm>
            <a:off x="13639800" y="4681835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saveWorker()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4109DF-5BF8-490B-B0A3-8F88D09E636B}"/>
              </a:ext>
            </a:extLst>
          </p:cNvPr>
          <p:cNvCxnSpPr>
            <a:cxnSpLocks/>
          </p:cNvCxnSpPr>
          <p:nvPr/>
        </p:nvCxnSpPr>
        <p:spPr>
          <a:xfrm>
            <a:off x="9144000" y="5903267"/>
            <a:ext cx="44958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5B5B64-E185-4838-8C8F-421D6C491EB7}"/>
              </a:ext>
            </a:extLst>
          </p:cNvPr>
          <p:cNvSpPr txBox="1"/>
          <p:nvPr/>
        </p:nvSpPr>
        <p:spPr>
          <a:xfrm>
            <a:off x="13639800" y="5672435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outpub()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109F86-DE14-4534-8E32-E438E5A6EF21}"/>
              </a:ext>
            </a:extLst>
          </p:cNvPr>
          <p:cNvCxnSpPr>
            <a:cxnSpLocks/>
          </p:cNvCxnSpPr>
          <p:nvPr/>
        </p:nvCxnSpPr>
        <p:spPr>
          <a:xfrm>
            <a:off x="9144000" y="6817667"/>
            <a:ext cx="44958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12AFF7-680E-4A98-B6A3-1F36E8E24F8F}"/>
              </a:ext>
            </a:extLst>
          </p:cNvPr>
          <p:cNvSpPr txBox="1"/>
          <p:nvPr/>
        </p:nvSpPr>
        <p:spPr>
          <a:xfrm>
            <a:off x="13639800" y="6586835"/>
            <a:ext cx="394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modify()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3E14A0-48DB-462E-AB21-38F13FC9A949}"/>
              </a:ext>
            </a:extLst>
          </p:cNvPr>
          <p:cNvCxnSpPr>
            <a:cxnSpLocks/>
          </p:cNvCxnSpPr>
          <p:nvPr/>
        </p:nvCxnSpPr>
        <p:spPr>
          <a:xfrm>
            <a:off x="9144000" y="7808267"/>
            <a:ext cx="44958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7640E-DBC2-4A3B-A7FF-4FACC38788FF}"/>
              </a:ext>
            </a:extLst>
          </p:cNvPr>
          <p:cNvSpPr txBox="1"/>
          <p:nvPr/>
        </p:nvSpPr>
        <p:spPr>
          <a:xfrm>
            <a:off x="13639800" y="7577435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search()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C893420-000D-48F7-A9CB-5947DA468905}"/>
              </a:ext>
            </a:extLst>
          </p:cNvPr>
          <p:cNvCxnSpPr>
            <a:cxnSpLocks/>
          </p:cNvCxnSpPr>
          <p:nvPr/>
        </p:nvCxnSpPr>
        <p:spPr>
          <a:xfrm>
            <a:off x="9067800" y="8951267"/>
            <a:ext cx="45720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9AA941-0E6E-4AB5-966E-AFF7A104DB56}"/>
              </a:ext>
            </a:extLst>
          </p:cNvPr>
          <p:cNvSpPr txBox="1"/>
          <p:nvPr/>
        </p:nvSpPr>
        <p:spPr>
          <a:xfrm>
            <a:off x="13639800" y="8720435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종료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종료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2081D2-3241-414C-9411-DF2F512E8F7D}"/>
              </a:ext>
            </a:extLst>
          </p:cNvPr>
          <p:cNvSpPr txBox="1"/>
          <p:nvPr/>
        </p:nvSpPr>
        <p:spPr>
          <a:xfrm>
            <a:off x="11442700" y="3543300"/>
            <a:ext cx="67489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CompanyService cs = new CompanyService();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0D2A95-EDB4-466A-A6C3-D89967839461}"/>
              </a:ext>
            </a:extLst>
          </p:cNvPr>
          <p:cNvSpPr txBox="1"/>
          <p:nvPr/>
        </p:nvSpPr>
        <p:spPr>
          <a:xfrm>
            <a:off x="11442700" y="3082597"/>
            <a:ext cx="22252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“cs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객체 생성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27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69A1C5A3-CF87-4E16-9EC7-415D27A255E1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829F6EA-AF87-4489-A615-ECC02715C4CE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BC94F19-A170-4744-9AEB-B10B1F7F049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D54CDCB7-E1CB-48F3-A9E2-D4A7EC5A749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771F2EBC-3A2B-458D-B3BB-D100FB2F2D9A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AF02FF-F03D-470E-A750-E7F174416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864" y="3477445"/>
            <a:ext cx="10174120" cy="40963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5ABCB8-B2CF-4022-9686-1589890382F1}"/>
              </a:ext>
            </a:extLst>
          </p:cNvPr>
          <p:cNvSpPr txBox="1"/>
          <p:nvPr/>
        </p:nvSpPr>
        <p:spPr>
          <a:xfrm>
            <a:off x="5513157" y="2535142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4.3 Interface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5EBC1-87F7-4AEB-A482-27B08585BFD8}"/>
              </a:ext>
            </a:extLst>
          </p:cNvPr>
          <p:cNvSpPr txBox="1"/>
          <p:nvPr/>
        </p:nvSpPr>
        <p:spPr>
          <a:xfrm>
            <a:off x="5791200" y="7999190"/>
            <a:ext cx="856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추상매소드로만 구성된 미완성 설계도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22112-420D-4CC5-A1E2-D7B940959D6F}"/>
              </a:ext>
            </a:extLst>
          </p:cNvPr>
          <p:cNvSpPr txBox="1"/>
          <p:nvPr/>
        </p:nvSpPr>
        <p:spPr>
          <a:xfrm>
            <a:off x="5791200" y="852892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2. CompanyService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클래스에서 구현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6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DBCE7291-66AC-4142-8BD4-12BC60013381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3A9EF80-CF3C-4CE2-B7F1-CDCF5E876173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270D3C1-10FD-4150-A1FD-A96D9F290642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710B9CA5-F307-428B-9FFA-F76ECBE26432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6355436E-EB1F-44BC-AAE1-59FDA07AF70B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4AB28-EC1A-4812-B01D-378466CDA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864" y="3157593"/>
            <a:ext cx="10659963" cy="623974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7F1D5F7-0683-4210-A079-03915C8CE4F9}"/>
              </a:ext>
            </a:extLst>
          </p:cNvPr>
          <p:cNvSpPr txBox="1"/>
          <p:nvPr/>
        </p:nvSpPr>
        <p:spPr>
          <a:xfrm>
            <a:off x="5513157" y="253514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4.4 Field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값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_ get &amp; set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86D65E-C4E7-470B-87F8-35029B0DDB66}"/>
              </a:ext>
            </a:extLst>
          </p:cNvPr>
          <p:cNvSpPr txBox="1"/>
          <p:nvPr/>
        </p:nvSpPr>
        <p:spPr>
          <a:xfrm>
            <a:off x="5703662" y="952002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* toString()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객체가 가지고 있는 정보나 값들을 문자열로 리턴 </a:t>
            </a:r>
          </a:p>
        </p:txBody>
      </p:sp>
    </p:spTree>
    <p:extLst>
      <p:ext uri="{BB962C8B-B14F-4D97-AF65-F5344CB8AC3E}">
        <p14:creationId xmlns:p14="http://schemas.microsoft.com/office/powerpoint/2010/main" val="3650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CC5F3B14-3980-459C-957A-F5CC42BD613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4C92F83-FF03-4F99-8D45-6B9C3F0B51FF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3D903AE0-BCF7-4E9D-AFE1-CCB4B717BEC5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CD60547D-5669-4937-86B2-131D6F360919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4D15A15A-2521-40A5-B569-7379C0968860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74719-FE91-4ED6-9207-1CC27D03C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864" y="3308850"/>
            <a:ext cx="9335803" cy="3762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49534D-97B3-4EC1-B5BB-733EE7E720F0}"/>
              </a:ext>
            </a:extLst>
          </p:cNvPr>
          <p:cNvSpPr txBox="1"/>
          <p:nvPr/>
        </p:nvSpPr>
        <p:spPr>
          <a:xfrm>
            <a:off x="5513157" y="2535142"/>
            <a:ext cx="614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4.5 CompanyService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interface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구현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00BCF3-C612-4DAA-8FB0-521FC828ECCD}"/>
              </a:ext>
            </a:extLst>
          </p:cNvPr>
          <p:cNvCxnSpPr>
            <a:cxnSpLocks/>
          </p:cNvCxnSpPr>
          <p:nvPr/>
        </p:nvCxnSpPr>
        <p:spPr>
          <a:xfrm>
            <a:off x="7010400" y="6819900"/>
            <a:ext cx="0" cy="931958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5BF8E8-A6DE-4263-BAF4-CC272A087684}"/>
              </a:ext>
            </a:extLst>
          </p:cNvPr>
          <p:cNvSpPr txBox="1"/>
          <p:nvPr/>
        </p:nvSpPr>
        <p:spPr>
          <a:xfrm>
            <a:off x="6742975" y="7790257"/>
            <a:ext cx="6394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CompanyBasics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타입으로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List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컬렉션에 저장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41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95ED44B3-595E-4A09-AB90-BD705D7339A7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DF8159F-9A22-4AF7-8ED6-F45F7E88B4DE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3C0B7CD7-F172-445D-BFD5-3BFD11F2F148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CF8A83D2-6197-476D-A900-F85CB2DED089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BFCBEDF2-6027-4649-961B-4A98BBF54C06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87612-2754-44C0-9C6A-DDA8550EB7AA}"/>
              </a:ext>
            </a:extLst>
          </p:cNvPr>
          <p:cNvSpPr txBox="1"/>
          <p:nvPr/>
        </p:nvSpPr>
        <p:spPr>
          <a:xfrm>
            <a:off x="5513157" y="2535142"/>
            <a:ext cx="507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4.6 saveWorker()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등록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57A9D1C-626A-4CAD-B073-81A6FAA68B14}"/>
              </a:ext>
            </a:extLst>
          </p:cNvPr>
          <p:cNvGrpSpPr/>
          <p:nvPr/>
        </p:nvGrpSpPr>
        <p:grpSpPr>
          <a:xfrm>
            <a:off x="5530623" y="3086100"/>
            <a:ext cx="12744677" cy="6718693"/>
            <a:chOff x="5530623" y="3270750"/>
            <a:chExt cx="12744677" cy="67186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9C92D54-76EA-46CE-81A6-CFAF5926A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6709"/>
            <a:stretch/>
          </p:blipFill>
          <p:spPr>
            <a:xfrm>
              <a:off x="5530623" y="3270750"/>
              <a:ext cx="8992855" cy="671869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0542A-47A4-44AC-B29D-5AAF3019A260}"/>
                </a:ext>
              </a:extLst>
            </p:cNvPr>
            <p:cNvSpPr txBox="1"/>
            <p:nvPr/>
          </p:nvSpPr>
          <p:spPr>
            <a:xfrm>
              <a:off x="14097000" y="8458888"/>
              <a:ext cx="4006225" cy="144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inputMismatchException</a:t>
              </a:r>
            </a:p>
            <a:p>
              <a:pPr algn="l" fontAlgn="base"/>
              <a:r>
                <a:rPr lang="en-US" altLang="ko-KR" sz="2400" b="1" i="0" dirty="0">
                  <a:solidFill>
                    <a:srgbClr val="112E46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2000" b="0" i="0" dirty="0">
                  <a:solidFill>
                    <a:srgbClr val="112E46"/>
                  </a:solidFill>
                  <a:effectLst/>
                  <a:latin typeface="se-nanumgothic"/>
                </a:rPr>
                <a:t>명시한 입력 받을 값과 일치하지 </a:t>
              </a:r>
              <a:endParaRPr lang="en-US" altLang="ko-KR" sz="2000" b="0" i="0" dirty="0">
                <a:solidFill>
                  <a:srgbClr val="112E46"/>
                </a:solidFill>
                <a:effectLst/>
                <a:latin typeface="se-nanumgothic"/>
              </a:endParaRPr>
            </a:p>
            <a:p>
              <a:pPr algn="l" fontAlgn="base"/>
              <a:r>
                <a:rPr lang="ko-KR" altLang="en-US" sz="2000" b="0" i="0" dirty="0">
                  <a:solidFill>
                    <a:srgbClr val="112E46"/>
                  </a:solidFill>
                  <a:effectLst/>
                  <a:latin typeface="se-nanumgothic"/>
                </a:rPr>
                <a:t>않는 데이터타입이 입력되었을 때 </a:t>
              </a:r>
              <a:endParaRPr lang="en-US" altLang="ko-KR" sz="2000" b="0" i="0" dirty="0">
                <a:solidFill>
                  <a:srgbClr val="112E46"/>
                </a:solidFill>
                <a:effectLst/>
                <a:latin typeface="se-nanumgothic"/>
              </a:endParaRPr>
            </a:p>
            <a:p>
              <a:pPr algn="l" fontAlgn="base"/>
              <a:r>
                <a:rPr lang="ko-KR" altLang="en-US" sz="2000" b="0" i="0" dirty="0">
                  <a:solidFill>
                    <a:srgbClr val="112E46"/>
                  </a:solidFill>
                  <a:effectLst/>
                  <a:latin typeface="se-nanumgothic"/>
                </a:rPr>
                <a:t>생기는 오류</a:t>
              </a:r>
              <a:endPara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514986-7314-49FE-AB51-D24E4F50C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17137" y="6058516"/>
              <a:ext cx="3858163" cy="571580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7404A0-BAA8-41BA-9FD3-AD8FE7EEBAE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600" y="6309872"/>
              <a:ext cx="341799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D3F6709-E620-4C30-A501-22C0D89A109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8724900"/>
              <a:ext cx="2895600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584A165-D932-468B-8A1B-E1DF6CCD9E3C}"/>
                </a:ext>
              </a:extLst>
            </p:cNvPr>
            <p:cNvCxnSpPr/>
            <p:nvPr/>
          </p:nvCxnSpPr>
          <p:spPr>
            <a:xfrm>
              <a:off x="13896437" y="6327600"/>
              <a:ext cx="0" cy="11196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C09D7CA-A1D9-4CCD-B875-385659DD9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0" y="7429500"/>
              <a:ext cx="322674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2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D7C59-DE15-4999-9F3D-115A5CF688D6}"/>
              </a:ext>
            </a:extLst>
          </p:cNvPr>
          <p:cNvSpPr txBox="1"/>
          <p:nvPr/>
        </p:nvSpPr>
        <p:spPr>
          <a:xfrm>
            <a:off x="5513157" y="2535142"/>
            <a:ext cx="507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4.7 saveWorker()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등록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34E8F7-4E97-4CD0-9CF1-A7DF45C6AF44}"/>
              </a:ext>
            </a:extLst>
          </p:cNvPr>
          <p:cNvGrpSpPr/>
          <p:nvPr/>
        </p:nvGrpSpPr>
        <p:grpSpPr>
          <a:xfrm>
            <a:off x="5530623" y="3132127"/>
            <a:ext cx="12757377" cy="6695732"/>
            <a:chOff x="5530623" y="3132127"/>
            <a:chExt cx="12757377" cy="669573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0EA8ABB-171B-4291-90D2-CE143FB99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0623" y="3132127"/>
              <a:ext cx="10197170" cy="669573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80FA5D-CA03-48BD-80A6-9B3B840B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05836" y="3803384"/>
              <a:ext cx="4582164" cy="590632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AC5FDA7-1AC8-4F3B-92E3-E31B0EB957A8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4000500"/>
              <a:ext cx="341799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F3D1753-E5B2-4286-B83F-FF6F06F2039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6837" y="4016200"/>
              <a:ext cx="0" cy="898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277EC24-FABF-4989-9964-10EC4CD9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6656" y="4902200"/>
              <a:ext cx="291018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A0AE41-ECE5-48FB-BE0F-398F8CB300EE}"/>
                </a:ext>
              </a:extLst>
            </p:cNvPr>
            <p:cNvSpPr txBox="1"/>
            <p:nvPr/>
          </p:nvSpPr>
          <p:spPr>
            <a:xfrm>
              <a:off x="14782800" y="7960667"/>
              <a:ext cx="338906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입력 정보를 </a:t>
              </a:r>
              <a:r>
                <a:rPr lang="en-US" altLang="ko-KR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List</a:t>
              </a:r>
              <a:r>
                <a:rPr lang="ko-KR" altLang="en-US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에 저장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8999ECB-9397-4576-B962-6720AAF2C558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8191500"/>
              <a:ext cx="5638800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47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D7C59-DE15-4999-9F3D-115A5CF688D6}"/>
              </a:ext>
            </a:extLst>
          </p:cNvPr>
          <p:cNvSpPr txBox="1"/>
          <p:nvPr/>
        </p:nvSpPr>
        <p:spPr>
          <a:xfrm>
            <a:off x="5513157" y="2535142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4.8 outpub()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15047-E2C6-4151-8517-622851094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856"/>
          <a:stretch/>
        </p:blipFill>
        <p:spPr>
          <a:xfrm>
            <a:off x="5530623" y="3116344"/>
            <a:ext cx="10669489" cy="609704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349019-0A1E-49C6-8AE0-A26D493FA997}"/>
              </a:ext>
            </a:extLst>
          </p:cNvPr>
          <p:cNvCxnSpPr>
            <a:cxnSpLocks/>
          </p:cNvCxnSpPr>
          <p:nvPr/>
        </p:nvCxnSpPr>
        <p:spPr>
          <a:xfrm>
            <a:off x="11734800" y="5244118"/>
            <a:ext cx="0" cy="6096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555E16-5958-4863-A27A-BECE578DBED5}"/>
              </a:ext>
            </a:extLst>
          </p:cNvPr>
          <p:cNvSpPr txBox="1"/>
          <p:nvPr/>
        </p:nvSpPr>
        <p:spPr>
          <a:xfrm>
            <a:off x="14681320" y="5646524"/>
            <a:ext cx="338214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인덱스 </a:t>
            </a:r>
            <a:r>
              <a:rPr lang="en-US" altLang="ko-KR" sz="2400" dirty="0"/>
              <a:t>size </a:t>
            </a:r>
            <a:r>
              <a:rPr lang="ko-KR" altLang="en-US" sz="2400" dirty="0"/>
              <a:t>오류 발생 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5AC10C-D84A-4D0A-BA3B-18EAFF6581F6}"/>
              </a:ext>
            </a:extLst>
          </p:cNvPr>
          <p:cNvCxnSpPr>
            <a:cxnSpLocks/>
          </p:cNvCxnSpPr>
          <p:nvPr/>
        </p:nvCxnSpPr>
        <p:spPr>
          <a:xfrm>
            <a:off x="11734800" y="5877356"/>
            <a:ext cx="2982656" cy="0"/>
          </a:xfrm>
          <a:prstGeom prst="line">
            <a:avLst/>
          </a:prstGeom>
          <a:ln w="508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683CE26-5464-4637-BEEC-190E5034D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409" y="9436763"/>
            <a:ext cx="10450383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CD7401-A1CC-4A99-9451-43A0FC4B38D2}"/>
              </a:ext>
            </a:extLst>
          </p:cNvPr>
          <p:cNvCxnSpPr>
            <a:cxnSpLocks/>
          </p:cNvCxnSpPr>
          <p:nvPr/>
        </p:nvCxnSpPr>
        <p:spPr>
          <a:xfrm>
            <a:off x="6400800" y="9641579"/>
            <a:ext cx="1205609" cy="18591"/>
          </a:xfrm>
          <a:prstGeom prst="line">
            <a:avLst/>
          </a:prstGeom>
          <a:ln w="508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A69A23-8169-4473-9A15-EAA8C7B1910D}"/>
              </a:ext>
            </a:extLst>
          </p:cNvPr>
          <p:cNvCxnSpPr/>
          <p:nvPr/>
        </p:nvCxnSpPr>
        <p:spPr>
          <a:xfrm flipV="1">
            <a:off x="6400800" y="7277100"/>
            <a:ext cx="0" cy="236447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303580-33BE-405B-88CD-9821725BFB51}"/>
              </a:ext>
            </a:extLst>
          </p:cNvPr>
          <p:cNvCxnSpPr/>
          <p:nvPr/>
        </p:nvCxnSpPr>
        <p:spPr>
          <a:xfrm>
            <a:off x="6400800" y="7277100"/>
            <a:ext cx="16002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D7C59-DE15-4999-9F3D-115A5CF688D6}"/>
              </a:ext>
            </a:extLst>
          </p:cNvPr>
          <p:cNvSpPr txBox="1"/>
          <p:nvPr/>
        </p:nvSpPr>
        <p:spPr>
          <a:xfrm>
            <a:off x="5513157" y="2535142"/>
            <a:ext cx="430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4.9 </a:t>
            </a:r>
            <a:r>
              <a:rPr lang="en-US" altLang="ko-KR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modifiy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수정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2D3314D-3286-48CF-B8B0-BB0ADDF4E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859" y="8638950"/>
            <a:ext cx="10431331" cy="160995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EC8450D-77C8-4BEC-B555-B8B155026851}"/>
              </a:ext>
            </a:extLst>
          </p:cNvPr>
          <p:cNvCxnSpPr>
            <a:cxnSpLocks/>
          </p:cNvCxnSpPr>
          <p:nvPr/>
        </p:nvCxnSpPr>
        <p:spPr>
          <a:xfrm>
            <a:off x="6858000" y="9648629"/>
            <a:ext cx="748409" cy="11541"/>
          </a:xfrm>
          <a:prstGeom prst="line">
            <a:avLst/>
          </a:prstGeom>
          <a:ln w="508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C33900E1-3992-4F36-B099-80A13A2A6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4864" y="3115142"/>
            <a:ext cx="10593278" cy="5420481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A74A118-49D4-4195-B59D-754503597D85}"/>
              </a:ext>
            </a:extLst>
          </p:cNvPr>
          <p:cNvCxnSpPr/>
          <p:nvPr/>
        </p:nvCxnSpPr>
        <p:spPr>
          <a:xfrm>
            <a:off x="6858000" y="5448300"/>
            <a:ext cx="7484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E0426DE-C124-4AE0-B05A-EA7F5BF1C3E8}"/>
              </a:ext>
            </a:extLst>
          </p:cNvPr>
          <p:cNvCxnSpPr>
            <a:cxnSpLocks/>
          </p:cNvCxnSpPr>
          <p:nvPr/>
        </p:nvCxnSpPr>
        <p:spPr>
          <a:xfrm flipV="1">
            <a:off x="6858000" y="5448300"/>
            <a:ext cx="0" cy="421187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757362-E059-4FFC-B85B-900654E8F4C1}"/>
              </a:ext>
            </a:extLst>
          </p:cNvPr>
          <p:cNvCxnSpPr/>
          <p:nvPr/>
        </p:nvCxnSpPr>
        <p:spPr>
          <a:xfrm flipH="1">
            <a:off x="6858000" y="8039100"/>
            <a:ext cx="12954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2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D7C59-DE15-4999-9F3D-115A5CF688D6}"/>
              </a:ext>
            </a:extLst>
          </p:cNvPr>
          <p:cNvSpPr txBox="1"/>
          <p:nvPr/>
        </p:nvSpPr>
        <p:spPr>
          <a:xfrm>
            <a:off x="5513157" y="2535142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4.10 search()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EF93E-D46E-4F3B-97A1-CFF600B8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913" y="3114876"/>
            <a:ext cx="10457487" cy="6753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75B3C-BA51-4753-BDE5-0B127979C37B}"/>
              </a:ext>
            </a:extLst>
          </p:cNvPr>
          <p:cNvSpPr txBox="1"/>
          <p:nvPr/>
        </p:nvSpPr>
        <p:spPr>
          <a:xfrm>
            <a:off x="14112815" y="8019779"/>
            <a:ext cx="408316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일치하면 직원 정보 출력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불일치시 메뉴화면으로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75F33E-F268-4668-A9E6-11314AD6FAF8}"/>
              </a:ext>
            </a:extLst>
          </p:cNvPr>
          <p:cNvCxnSpPr/>
          <p:nvPr/>
        </p:nvCxnSpPr>
        <p:spPr>
          <a:xfrm flipH="1">
            <a:off x="12496800" y="7626613"/>
            <a:ext cx="3389769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11B4C5-E91D-41A9-A8E1-8C19BA771E76}"/>
              </a:ext>
            </a:extLst>
          </p:cNvPr>
          <p:cNvCxnSpPr>
            <a:cxnSpLocks/>
          </p:cNvCxnSpPr>
          <p:nvPr/>
        </p:nvCxnSpPr>
        <p:spPr>
          <a:xfrm flipH="1" flipV="1">
            <a:off x="15849600" y="7626613"/>
            <a:ext cx="1" cy="408022"/>
          </a:xfrm>
          <a:prstGeom prst="line">
            <a:avLst/>
          </a:prstGeom>
          <a:ln w="50800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4672" y="2274281"/>
            <a:ext cx="134502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01_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30" y="1827619"/>
            <a:ext cx="6481248" cy="23896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696742" y="2539718"/>
            <a:ext cx="3344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개요</a:t>
            </a:r>
            <a:endParaRPr lang="en-US" sz="3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8696742" y="3566514"/>
            <a:ext cx="60878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제작기간 및 담당업무</a:t>
            </a:r>
            <a:endParaRPr lang="en-US" sz="30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8696742" y="4593310"/>
            <a:ext cx="189029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구조 설계</a:t>
            </a:r>
            <a:endParaRPr lang="en-US" sz="30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8696742" y="5620106"/>
            <a:ext cx="406346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핵심소스 및 구현</a:t>
            </a:r>
            <a:endParaRPr lang="en-US" sz="3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8696742" y="6646902"/>
            <a:ext cx="3344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보완점 및 후기</a:t>
            </a:r>
            <a:endParaRPr lang="en-US" sz="30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BE0AC3-1395-4EA6-82A5-552EE4E31031}"/>
              </a:ext>
            </a:extLst>
          </p:cNvPr>
          <p:cNvSpPr txBox="1"/>
          <p:nvPr/>
        </p:nvSpPr>
        <p:spPr>
          <a:xfrm>
            <a:off x="7634673" y="3325052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02_</a:t>
            </a:r>
            <a:endParaRPr lang="ko-KR" altLang="en-US" sz="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A664F-F6A9-4BC3-8615-A4F63E9A7BAA}"/>
              </a:ext>
            </a:extLst>
          </p:cNvPr>
          <p:cNvSpPr txBox="1"/>
          <p:nvPr/>
        </p:nvSpPr>
        <p:spPr>
          <a:xfrm>
            <a:off x="7634673" y="4375823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03_</a:t>
            </a:r>
            <a:endParaRPr lang="ko-KR" altLang="en-US" sz="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1A17D-F8FE-44EC-81B8-D353B823E29A}"/>
              </a:ext>
            </a:extLst>
          </p:cNvPr>
          <p:cNvSpPr txBox="1"/>
          <p:nvPr/>
        </p:nvSpPr>
        <p:spPr>
          <a:xfrm>
            <a:off x="7634673" y="5426594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04_</a:t>
            </a:r>
            <a:endParaRPr lang="ko-KR" altLang="en-US" sz="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D535B-403D-4553-A9C7-643B15AC7184}"/>
              </a:ext>
            </a:extLst>
          </p:cNvPr>
          <p:cNvSpPr txBox="1"/>
          <p:nvPr/>
        </p:nvSpPr>
        <p:spPr>
          <a:xfrm>
            <a:off x="7634673" y="6477363"/>
            <a:ext cx="13450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05_</a:t>
            </a:r>
            <a:endParaRPr lang="ko-KR" altLang="en-US" sz="5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F7EE64F4-C544-4E17-88F6-AA1A147D4EC3}"/>
              </a:ext>
            </a:extLst>
          </p:cNvPr>
          <p:cNvGrpSpPr/>
          <p:nvPr/>
        </p:nvGrpSpPr>
        <p:grpSpPr>
          <a:xfrm>
            <a:off x="5852826" y="2920905"/>
            <a:ext cx="4760599" cy="3073003"/>
            <a:chOff x="7441323" y="2283366"/>
            <a:chExt cx="4760599" cy="3073003"/>
          </a:xfrm>
        </p:grpSpPr>
        <p:pic>
          <p:nvPicPr>
            <p:cNvPr id="37" name="Object 7">
              <a:extLst>
                <a:ext uri="{FF2B5EF4-FFF2-40B4-BE49-F238E27FC236}">
                  <a16:creationId xmlns:a16="http://schemas.microsoft.com/office/drawing/2014/main" id="{34A3694B-A87E-4BE4-8008-C4677E063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1323" y="2283366"/>
              <a:ext cx="4760599" cy="3073003"/>
            </a:xfrm>
            <a:prstGeom prst="rect">
              <a:avLst/>
            </a:prstGeom>
          </p:spPr>
        </p:pic>
      </p:grpSp>
      <p:grpSp>
        <p:nvGrpSpPr>
          <p:cNvPr id="38" name="그룹 1003">
            <a:extLst>
              <a:ext uri="{FF2B5EF4-FFF2-40B4-BE49-F238E27FC236}">
                <a16:creationId xmlns:a16="http://schemas.microsoft.com/office/drawing/2014/main" id="{FE175593-F370-4E3F-B6C9-2979B168AC7D}"/>
              </a:ext>
            </a:extLst>
          </p:cNvPr>
          <p:cNvGrpSpPr/>
          <p:nvPr/>
        </p:nvGrpSpPr>
        <p:grpSpPr>
          <a:xfrm>
            <a:off x="6842487" y="2595455"/>
            <a:ext cx="2781277" cy="650900"/>
            <a:chOff x="8430984" y="1957916"/>
            <a:chExt cx="2781277" cy="650900"/>
          </a:xfrm>
        </p:grpSpPr>
        <p:pic>
          <p:nvPicPr>
            <p:cNvPr id="39" name="Object 10">
              <a:extLst>
                <a:ext uri="{FF2B5EF4-FFF2-40B4-BE49-F238E27FC236}">
                  <a16:creationId xmlns:a16="http://schemas.microsoft.com/office/drawing/2014/main" id="{17EE65EB-6D4C-48F2-B516-306960323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0984" y="1957916"/>
              <a:ext cx="2781277" cy="650900"/>
            </a:xfrm>
            <a:prstGeom prst="rect">
              <a:avLst/>
            </a:prstGeom>
          </p:spPr>
        </p:pic>
      </p:grpSp>
      <p:grpSp>
        <p:nvGrpSpPr>
          <p:cNvPr id="42" name="그룹 1005">
            <a:extLst>
              <a:ext uri="{FF2B5EF4-FFF2-40B4-BE49-F238E27FC236}">
                <a16:creationId xmlns:a16="http://schemas.microsoft.com/office/drawing/2014/main" id="{E2DD0E04-0FAE-4FBD-8F0C-D129AF0CCC3C}"/>
              </a:ext>
            </a:extLst>
          </p:cNvPr>
          <p:cNvGrpSpPr/>
          <p:nvPr/>
        </p:nvGrpSpPr>
        <p:grpSpPr>
          <a:xfrm>
            <a:off x="12039600" y="2918971"/>
            <a:ext cx="4760599" cy="3073003"/>
            <a:chOff x="12384180" y="2283366"/>
            <a:chExt cx="4760599" cy="3073003"/>
          </a:xfrm>
        </p:grpSpPr>
        <p:pic>
          <p:nvPicPr>
            <p:cNvPr id="43" name="Object 18">
              <a:extLst>
                <a:ext uri="{FF2B5EF4-FFF2-40B4-BE49-F238E27FC236}">
                  <a16:creationId xmlns:a16="http://schemas.microsoft.com/office/drawing/2014/main" id="{A542ABF7-6CDB-49DA-BB60-30E1DE0DC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grpSp>
        <p:nvGrpSpPr>
          <p:cNvPr id="44" name="그룹 1006">
            <a:extLst>
              <a:ext uri="{FF2B5EF4-FFF2-40B4-BE49-F238E27FC236}">
                <a16:creationId xmlns:a16="http://schemas.microsoft.com/office/drawing/2014/main" id="{D3F1E43D-4977-4DB4-9F68-57B4E227E884}"/>
              </a:ext>
            </a:extLst>
          </p:cNvPr>
          <p:cNvGrpSpPr/>
          <p:nvPr/>
        </p:nvGrpSpPr>
        <p:grpSpPr>
          <a:xfrm>
            <a:off x="13029261" y="2593521"/>
            <a:ext cx="2781277" cy="650900"/>
            <a:chOff x="13373841" y="1957916"/>
            <a:chExt cx="2781277" cy="650900"/>
          </a:xfrm>
        </p:grpSpPr>
        <p:pic>
          <p:nvPicPr>
            <p:cNvPr id="45" name="Object 21">
              <a:extLst>
                <a:ext uri="{FF2B5EF4-FFF2-40B4-BE49-F238E27FC236}">
                  <a16:creationId xmlns:a16="http://schemas.microsoft.com/office/drawing/2014/main" id="{24C0FE4F-598B-484B-B33A-AC97896F8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73841" y="1957916"/>
              <a:ext cx="2781277" cy="650900"/>
            </a:xfrm>
            <a:prstGeom prst="rect">
              <a:avLst/>
            </a:prstGeom>
          </p:spPr>
        </p:pic>
      </p:grpSp>
      <p:grpSp>
        <p:nvGrpSpPr>
          <p:cNvPr id="48" name="그룹 1007">
            <a:extLst>
              <a:ext uri="{FF2B5EF4-FFF2-40B4-BE49-F238E27FC236}">
                <a16:creationId xmlns:a16="http://schemas.microsoft.com/office/drawing/2014/main" id="{E4445CDC-F50E-44BE-901E-3858EE217B6A}"/>
              </a:ext>
            </a:extLst>
          </p:cNvPr>
          <p:cNvGrpSpPr/>
          <p:nvPr/>
        </p:nvGrpSpPr>
        <p:grpSpPr>
          <a:xfrm>
            <a:off x="5852826" y="6568150"/>
            <a:ext cx="4760599" cy="3073003"/>
            <a:chOff x="7441323" y="5950033"/>
            <a:chExt cx="4760599" cy="3073003"/>
          </a:xfrm>
        </p:grpSpPr>
        <p:pic>
          <p:nvPicPr>
            <p:cNvPr id="49" name="Object 26">
              <a:extLst>
                <a:ext uri="{FF2B5EF4-FFF2-40B4-BE49-F238E27FC236}">
                  <a16:creationId xmlns:a16="http://schemas.microsoft.com/office/drawing/2014/main" id="{C69EFFA1-B3FD-482E-9FC4-24750C9B1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1323" y="5950033"/>
              <a:ext cx="4760599" cy="3073003"/>
            </a:xfrm>
            <a:prstGeom prst="rect">
              <a:avLst/>
            </a:prstGeom>
          </p:spPr>
        </p:pic>
      </p:grpSp>
      <p:grpSp>
        <p:nvGrpSpPr>
          <p:cNvPr id="50" name="그룹 1008">
            <a:extLst>
              <a:ext uri="{FF2B5EF4-FFF2-40B4-BE49-F238E27FC236}">
                <a16:creationId xmlns:a16="http://schemas.microsoft.com/office/drawing/2014/main" id="{59FC37BC-5216-47A7-ADF9-AC436714247E}"/>
              </a:ext>
            </a:extLst>
          </p:cNvPr>
          <p:cNvGrpSpPr/>
          <p:nvPr/>
        </p:nvGrpSpPr>
        <p:grpSpPr>
          <a:xfrm>
            <a:off x="6842487" y="6242700"/>
            <a:ext cx="2781277" cy="650900"/>
            <a:chOff x="8430984" y="5624583"/>
            <a:chExt cx="2781277" cy="650900"/>
          </a:xfrm>
        </p:grpSpPr>
        <p:pic>
          <p:nvPicPr>
            <p:cNvPr id="51" name="Object 29">
              <a:extLst>
                <a:ext uri="{FF2B5EF4-FFF2-40B4-BE49-F238E27FC236}">
                  <a16:creationId xmlns:a16="http://schemas.microsoft.com/office/drawing/2014/main" id="{0504AB5D-AB8A-411C-8D6B-3CCF54218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0984" y="5624583"/>
              <a:ext cx="2781277" cy="650900"/>
            </a:xfrm>
            <a:prstGeom prst="rect">
              <a:avLst/>
            </a:prstGeom>
          </p:spPr>
        </p:pic>
      </p:grpSp>
      <p:grpSp>
        <p:nvGrpSpPr>
          <p:cNvPr id="54" name="그룹 1009">
            <a:extLst>
              <a:ext uri="{FF2B5EF4-FFF2-40B4-BE49-F238E27FC236}">
                <a16:creationId xmlns:a16="http://schemas.microsoft.com/office/drawing/2014/main" id="{50A51276-16BD-441B-A076-06B95FC4BE1B}"/>
              </a:ext>
            </a:extLst>
          </p:cNvPr>
          <p:cNvGrpSpPr/>
          <p:nvPr/>
        </p:nvGrpSpPr>
        <p:grpSpPr>
          <a:xfrm>
            <a:off x="12039600" y="6574343"/>
            <a:ext cx="4760599" cy="3073003"/>
            <a:chOff x="12384180" y="5950033"/>
            <a:chExt cx="4760599" cy="3073003"/>
          </a:xfrm>
        </p:grpSpPr>
        <p:pic>
          <p:nvPicPr>
            <p:cNvPr id="55" name="Object 34">
              <a:extLst>
                <a:ext uri="{FF2B5EF4-FFF2-40B4-BE49-F238E27FC236}">
                  <a16:creationId xmlns:a16="http://schemas.microsoft.com/office/drawing/2014/main" id="{BA6C2DF1-4D18-4386-89E1-305A46807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180" y="5950033"/>
              <a:ext cx="4760599" cy="3073003"/>
            </a:xfrm>
            <a:prstGeom prst="rect">
              <a:avLst/>
            </a:prstGeom>
          </p:spPr>
        </p:pic>
      </p:grpSp>
      <p:grpSp>
        <p:nvGrpSpPr>
          <p:cNvPr id="56" name="그룹 1010">
            <a:extLst>
              <a:ext uri="{FF2B5EF4-FFF2-40B4-BE49-F238E27FC236}">
                <a16:creationId xmlns:a16="http://schemas.microsoft.com/office/drawing/2014/main" id="{5FFCE8B8-B458-4BC0-A489-5800B95B2FBA}"/>
              </a:ext>
            </a:extLst>
          </p:cNvPr>
          <p:cNvGrpSpPr/>
          <p:nvPr/>
        </p:nvGrpSpPr>
        <p:grpSpPr>
          <a:xfrm>
            <a:off x="13029261" y="6248893"/>
            <a:ext cx="2781277" cy="650900"/>
            <a:chOff x="13373841" y="5624583"/>
            <a:chExt cx="2781277" cy="650900"/>
          </a:xfrm>
        </p:grpSpPr>
        <p:pic>
          <p:nvPicPr>
            <p:cNvPr id="57" name="Object 37">
              <a:extLst>
                <a:ext uri="{FF2B5EF4-FFF2-40B4-BE49-F238E27FC236}">
                  <a16:creationId xmlns:a16="http://schemas.microsoft.com/office/drawing/2014/main" id="{57890377-F4DB-4A1E-982B-D4AC16075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3841" y="5624583"/>
              <a:ext cx="2781277" cy="6509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EA0D9A-699A-429F-A7D3-8D64735B9F51}"/>
              </a:ext>
            </a:extLst>
          </p:cNvPr>
          <p:cNvSpPr txBox="1"/>
          <p:nvPr/>
        </p:nvSpPr>
        <p:spPr>
          <a:xfrm>
            <a:off x="5852826" y="3523325"/>
            <a:ext cx="4760599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소스에서 이전 화면으로 돌아가는 기능을 만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들어 적용해 보고자 했으나 잘 안되었습니다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다음 프로젝트에서는  여러 가지 기능을 활용해 보고자 합니다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6D3E71-722C-42AC-8210-12B8F61892A7}"/>
              </a:ext>
            </a:extLst>
          </p:cNvPr>
          <p:cNvSpPr txBox="1"/>
          <p:nvPr/>
        </p:nvSpPr>
        <p:spPr>
          <a:xfrm>
            <a:off x="12028714" y="3515813"/>
            <a:ext cx="4760599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직접 만들어본 프로그램은 아니였지만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공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부하면서 프로그램의 구성을 확인할 수 </a:t>
            </a:r>
            <a:r>
              <a:rPr lang="ko-KR" altLang="en-US" sz="18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있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었던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시간이었습니다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조원들과 협업을 통해 향후 프로젝트를 어떻게 진행할지 알게 되었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4DAE0F-E5CB-4105-85FC-B4F4C1F5BED8}"/>
              </a:ext>
            </a:extLst>
          </p:cNvPr>
          <p:cNvSpPr txBox="1"/>
          <p:nvPr/>
        </p:nvSpPr>
        <p:spPr>
          <a:xfrm>
            <a:off x="5888213" y="7259804"/>
            <a:ext cx="4738187" cy="16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처음해보는 프로젝트이고 서툰 점이 있기에 할 수 있는 것이 많지 않았던 것 같습니다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프로젝트가 어떻게 진행되는지 경험해 볼 수 있어서 의미 있었습니다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7F711E-5771-450F-B30D-25D740BF0E4D}"/>
              </a:ext>
            </a:extLst>
          </p:cNvPr>
          <p:cNvSpPr txBox="1"/>
          <p:nvPr/>
        </p:nvSpPr>
        <p:spPr>
          <a:xfrm>
            <a:off x="12052575" y="7156712"/>
            <a:ext cx="4661175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프로그램의 각각의 구성요소에 대한 이해는 어느 정도 가능했으나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전체적인 프로그램 구성에 대해 이해하고 응용 또는 수정하는 것</a:t>
            </a:r>
            <a:endParaRPr lang="en-US" altLang="ko-KR" sz="1800" b="1" kern="10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에 대해 능력이 부족하다는 것을 알게 되는 기회였습니다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B87EF-D394-433D-B01F-3988E1230826}"/>
              </a:ext>
            </a:extLst>
          </p:cNvPr>
          <p:cNvSpPr txBox="1"/>
          <p:nvPr/>
        </p:nvSpPr>
        <p:spPr>
          <a:xfrm>
            <a:off x="7494782" y="265579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기 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2D286D-DAB6-45C7-B7BB-C73B23A1443F}"/>
              </a:ext>
            </a:extLst>
          </p:cNvPr>
          <p:cNvSpPr txBox="1"/>
          <p:nvPr/>
        </p:nvSpPr>
        <p:spPr>
          <a:xfrm>
            <a:off x="13681556" y="2625801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현 서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B2D244-6787-460B-A1D9-374EBBBC8E23}"/>
              </a:ext>
            </a:extLst>
          </p:cNvPr>
          <p:cNvSpPr txBox="1"/>
          <p:nvPr/>
        </p:nvSpPr>
        <p:spPr>
          <a:xfrm>
            <a:off x="7494782" y="6305162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혜 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AB5DE7-F2F2-4869-B30B-86083B38C73C}"/>
              </a:ext>
            </a:extLst>
          </p:cNvPr>
          <p:cNvSpPr txBox="1"/>
          <p:nvPr/>
        </p:nvSpPr>
        <p:spPr>
          <a:xfrm>
            <a:off x="13681556" y="628514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지 호</a:t>
            </a:r>
          </a:p>
        </p:txBody>
      </p:sp>
    </p:spTree>
    <p:extLst>
      <p:ext uri="{BB962C8B-B14F-4D97-AF65-F5344CB8AC3E}">
        <p14:creationId xmlns:p14="http://schemas.microsoft.com/office/powerpoint/2010/main" val="267422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EEFA364B-BBC2-4006-8B03-6EC0270786C5}"/>
              </a:ext>
            </a:extLst>
          </p:cNvPr>
          <p:cNvSpPr txBox="1"/>
          <p:nvPr/>
        </p:nvSpPr>
        <p:spPr>
          <a:xfrm>
            <a:off x="354690" y="7453871"/>
            <a:ext cx="429351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A18A1-19C0-4E3D-953E-BB3485DB6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793" y="3318436"/>
            <a:ext cx="11074912" cy="5737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01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EEFA364B-BBC2-4006-8B03-6EC0270786C5}"/>
              </a:ext>
            </a:extLst>
          </p:cNvPr>
          <p:cNvSpPr txBox="1"/>
          <p:nvPr/>
        </p:nvSpPr>
        <p:spPr>
          <a:xfrm>
            <a:off x="354690" y="7453871"/>
            <a:ext cx="429351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7A18E9-014A-470C-BAA2-6CDBA8E81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943" y="2922093"/>
            <a:ext cx="11913522" cy="6735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52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271F25E-A71B-4978-A818-AE93BF054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95" r="18078" b="895"/>
          <a:stretch/>
        </p:blipFill>
        <p:spPr>
          <a:xfrm>
            <a:off x="13035789" y="4249127"/>
            <a:ext cx="5078473" cy="3995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EEFA364B-BBC2-4006-8B03-6EC0270786C5}"/>
              </a:ext>
            </a:extLst>
          </p:cNvPr>
          <p:cNvSpPr txBox="1"/>
          <p:nvPr/>
        </p:nvSpPr>
        <p:spPr>
          <a:xfrm>
            <a:off x="354690" y="7453871"/>
            <a:ext cx="429351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4BB7A-93CA-4A89-BC73-AD867E553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069" y="2759580"/>
            <a:ext cx="3620716" cy="6314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C0C9FC-B3F0-4636-8502-DF231239F0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217" y="2786114"/>
            <a:ext cx="3585398" cy="2700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0597B9-D8AE-4FC2-BF13-CEBD03D182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5217" y="5812520"/>
            <a:ext cx="3585398" cy="3282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A1FE38-4FCD-44B5-A69F-79300E6881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11" y="2399822"/>
            <a:ext cx="2034758" cy="159656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F5CFF9D-3863-4543-BF1B-9405A252BB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2718" y="4813211"/>
            <a:ext cx="1270395" cy="15965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D6E35E7-3781-442C-860D-B9CC07EDFB7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917" y="6487605"/>
            <a:ext cx="1672557" cy="13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5240" y="3624039"/>
            <a:ext cx="18199752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감사합니다</a:t>
            </a:r>
            <a:endParaRPr lang="en-US" sz="1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50329F-36E0-4D18-87FF-A6DBE49C04B4}"/>
              </a:ext>
            </a:extLst>
          </p:cNvPr>
          <p:cNvSpPr txBox="1"/>
          <p:nvPr/>
        </p:nvSpPr>
        <p:spPr>
          <a:xfrm>
            <a:off x="11734800" y="7280885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질문은 받지 않습니다</a:t>
            </a: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~!</a:t>
            </a:r>
            <a:endParaRPr lang="ko-KR" altLang="en-US" sz="24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778" y="3054935"/>
            <a:ext cx="378723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01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프로젝트 개요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43779" y="4041909"/>
            <a:ext cx="478900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779" y="4905772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0CEE9B4C-2A4E-4BF9-8CB9-54EBFE7CA3B4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74A8A-481C-4975-80A5-DC51F661C15A}"/>
              </a:ext>
            </a:extLst>
          </p:cNvPr>
          <p:cNvSpPr txBox="1"/>
          <p:nvPr/>
        </p:nvSpPr>
        <p:spPr>
          <a:xfrm>
            <a:off x="5265123" y="3628498"/>
            <a:ext cx="1214152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•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 프로젝트명 </a:t>
            </a: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 직원 관리 프로그램</a:t>
            </a:r>
          </a:p>
          <a:p>
            <a:pPr>
              <a:defRPr/>
            </a:pPr>
            <a:endParaRPr lang="ko-KR" altLang="en-US" sz="3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endParaRPr lang="ko-KR" altLang="en-US" sz="3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•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 목적 </a:t>
            </a: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 직원의 이름</a:t>
            </a: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직급, 기본급, 수당, 세율, 월급을 관리</a:t>
            </a:r>
          </a:p>
          <a:p>
            <a:pPr>
              <a:defRPr/>
            </a:pP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8157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제작기간 및 업무 담당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2" name="Object 2">
            <a:extLst>
              <a:ext uri="{FF2B5EF4-FFF2-40B4-BE49-F238E27FC236}">
                <a16:creationId xmlns:a16="http://schemas.microsoft.com/office/drawing/2014/main" id="{B2BC4B96-4EFF-4691-8A95-50BAD2D7AA4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3C1BF0FA-71BE-49E6-BC61-8412A7FF1971}"/>
              </a:ext>
            </a:extLst>
          </p:cNvPr>
          <p:cNvSpPr txBox="1"/>
          <p:nvPr/>
        </p:nvSpPr>
        <p:spPr>
          <a:xfrm>
            <a:off x="343779" y="3918798"/>
            <a:ext cx="50145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78B4EEF9-D65F-4386-9DDD-E5A884FE7D83}"/>
              </a:ext>
            </a:extLst>
          </p:cNvPr>
          <p:cNvSpPr txBox="1"/>
          <p:nvPr/>
        </p:nvSpPr>
        <p:spPr>
          <a:xfrm>
            <a:off x="343779" y="4905772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0FEDBCB4-E94C-4C2C-A1FB-312BF09EAB1A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9CFFD11-0591-4162-8F6C-A20E3FD8BA5F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0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37660"/>
              </p:ext>
            </p:extLst>
          </p:nvPr>
        </p:nvGraphicFramePr>
        <p:xfrm>
          <a:off x="5562600" y="4163643"/>
          <a:ext cx="11429999" cy="5551855"/>
        </p:xfrm>
        <a:graphic>
          <a:graphicData uri="http://schemas.openxmlformats.org/drawingml/2006/table">
            <a:tbl>
              <a:tblPr/>
              <a:tblGrid>
                <a:gridCol w="162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1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9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9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9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9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9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09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0E8A836-7A01-40E6-A927-0CEB7D623702}"/>
              </a:ext>
            </a:extLst>
          </p:cNvPr>
          <p:cNvSpPr txBox="1"/>
          <p:nvPr/>
        </p:nvSpPr>
        <p:spPr>
          <a:xfrm>
            <a:off x="5186663" y="3358784"/>
            <a:ext cx="2667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dirty="0"/>
              <a:t>2022.05</a:t>
            </a:r>
          </a:p>
        </p:txBody>
      </p:sp>
      <p:sp>
        <p:nvSpPr>
          <p:cNvPr id="52" name="모서리가 둥근 직사각형 1011">
            <a:extLst>
              <a:ext uri="{FF2B5EF4-FFF2-40B4-BE49-F238E27FC236}">
                <a16:creationId xmlns:a16="http://schemas.microsoft.com/office/drawing/2014/main" id="{CCFF2D57-1169-4370-96AD-45D025DA5658}"/>
              </a:ext>
            </a:extLst>
          </p:cNvPr>
          <p:cNvSpPr/>
          <p:nvPr/>
        </p:nvSpPr>
        <p:spPr>
          <a:xfrm>
            <a:off x="7315198" y="5972614"/>
            <a:ext cx="8174621" cy="274166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alibri Light" panose="020F0302020204030204" pitchFamily="34" charset="0"/>
              </a:rPr>
              <a:t>프로젝트 주제 선정 및 역할 분담</a:t>
            </a:r>
          </a:p>
        </p:txBody>
      </p:sp>
      <p:sp>
        <p:nvSpPr>
          <p:cNvPr id="53" name="모서리가 둥근 직사각형 1013">
            <a:extLst>
              <a:ext uri="{FF2B5EF4-FFF2-40B4-BE49-F238E27FC236}">
                <a16:creationId xmlns:a16="http://schemas.microsoft.com/office/drawing/2014/main" id="{7DF6113A-B612-446D-AEDE-53521644C05B}"/>
              </a:ext>
            </a:extLst>
          </p:cNvPr>
          <p:cNvSpPr/>
          <p:nvPr/>
        </p:nvSpPr>
        <p:spPr>
          <a:xfrm>
            <a:off x="7315200" y="7141330"/>
            <a:ext cx="8174621" cy="274166"/>
          </a:xfrm>
          <a:prstGeom prst="roundRect">
            <a:avLst>
              <a:gd name="adj" fmla="val 16667"/>
            </a:avLst>
          </a:prstGeom>
          <a:solidFill>
            <a:srgbClr val="DFE6F7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구조 설계 및 소스 코드 분석</a:t>
            </a:r>
          </a:p>
        </p:txBody>
      </p:sp>
      <p:sp>
        <p:nvSpPr>
          <p:cNvPr id="54" name="모서리가 둥근 직사각형 1014">
            <a:extLst>
              <a:ext uri="{FF2B5EF4-FFF2-40B4-BE49-F238E27FC236}">
                <a16:creationId xmlns:a16="http://schemas.microsoft.com/office/drawing/2014/main" id="{2C50FAAE-CE00-4B4B-A0EA-FFF591293943}"/>
              </a:ext>
            </a:extLst>
          </p:cNvPr>
          <p:cNvSpPr/>
          <p:nvPr/>
        </p:nvSpPr>
        <p:spPr>
          <a:xfrm>
            <a:off x="7315199" y="8079544"/>
            <a:ext cx="8174621" cy="274166"/>
          </a:xfrm>
          <a:prstGeom prst="roundRect">
            <a:avLst>
              <a:gd name="adj" fmla="val 16667"/>
            </a:avLst>
          </a:prstGeom>
          <a:solidFill>
            <a:srgbClr val="FFE7D8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10FDC-4F8A-4895-B94C-89B001403262}"/>
              </a:ext>
            </a:extLst>
          </p:cNvPr>
          <p:cNvSpPr txBox="1"/>
          <p:nvPr/>
        </p:nvSpPr>
        <p:spPr>
          <a:xfrm>
            <a:off x="12536006" y="2499452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소스코드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「이기웅」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김혜영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박현서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A1539-2134-447B-A9C4-AA230100B36B}"/>
              </a:ext>
            </a:extLst>
          </p:cNvPr>
          <p:cNvSpPr txBox="1"/>
          <p:nvPr/>
        </p:nvSpPr>
        <p:spPr>
          <a:xfrm>
            <a:off x="12536006" y="2878013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구조설계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「박현서」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김혜영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이기웅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39E6AF-24AB-4C09-AFD3-943D8A342358}"/>
              </a:ext>
            </a:extLst>
          </p:cNvPr>
          <p:cNvSpPr txBox="1"/>
          <p:nvPr/>
        </p:nvSpPr>
        <p:spPr>
          <a:xfrm>
            <a:off x="12536006" y="325657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 PPT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「김혜영」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김지호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D64E5E-22D9-44B2-950E-F9A53F2B2203}"/>
              </a:ext>
            </a:extLst>
          </p:cNvPr>
          <p:cNvSpPr txBox="1"/>
          <p:nvPr/>
        </p:nvSpPr>
        <p:spPr>
          <a:xfrm>
            <a:off x="12536006" y="363513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발표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「김지호」 </a:t>
            </a:r>
          </a:p>
        </p:txBody>
      </p:sp>
    </p:spTree>
    <p:extLst>
      <p:ext uri="{BB962C8B-B14F-4D97-AF65-F5344CB8AC3E}">
        <p14:creationId xmlns:p14="http://schemas.microsoft.com/office/powerpoint/2010/main" val="217798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89013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</a:t>
            </a:r>
            <a:r>
              <a:rPr lang="en-US" altLang="ko-KR" sz="59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7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스토리보드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">
            <a:extLst>
              <a:ext uri="{FF2B5EF4-FFF2-40B4-BE49-F238E27FC236}">
                <a16:creationId xmlns:a16="http://schemas.microsoft.com/office/drawing/2014/main" id="{81B1FC8D-0CDE-4454-95A9-D22A3F88F52B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DE3E1293-CBCF-4919-998D-D87977E73D41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B75987EF-CAD5-4D31-B258-D1906920C01D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3FA6F97F-180F-4DFE-891B-A9C2792860F0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B64FB34D-9064-4758-9CF7-CD5FB77E86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E17D491-7ABC-47CB-8034-FFBC8044670B}"/>
              </a:ext>
            </a:extLst>
          </p:cNvPr>
          <p:cNvGraphicFramePr>
            <a:graphicFrameLocks noGrp="1"/>
          </p:cNvGraphicFramePr>
          <p:nvPr/>
        </p:nvGraphicFramePr>
        <p:xfrm>
          <a:off x="5610425" y="2854380"/>
          <a:ext cx="12192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40586746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39455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r>
                        <a:rPr lang="ko-KR" altLang="en-US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프로그램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 1.0.0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5475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80D6416-66CE-4E7C-9445-F8597199A530}"/>
              </a:ext>
            </a:extLst>
          </p:cNvPr>
          <p:cNvSpPr/>
          <p:nvPr/>
        </p:nvSpPr>
        <p:spPr>
          <a:xfrm>
            <a:off x="9178834" y="4057442"/>
            <a:ext cx="3496187" cy="19957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000" b="1" dirty="0"/>
              <a:t>등록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sz="2000" b="1" dirty="0"/>
              <a:t>출력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sz="2000" b="1" dirty="0"/>
              <a:t>수정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sz="2000" b="1" dirty="0"/>
              <a:t>검색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sz="2000" b="1" dirty="0"/>
              <a:t>종료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8D886C-7DA0-4373-A453-57FEB5C98101}"/>
              </a:ext>
            </a:extLst>
          </p:cNvPr>
          <p:cNvSpPr/>
          <p:nvPr/>
        </p:nvSpPr>
        <p:spPr>
          <a:xfrm>
            <a:off x="5746588" y="4126122"/>
            <a:ext cx="2074620" cy="23245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「등록」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1.</a:t>
            </a:r>
            <a:r>
              <a:rPr lang="ko-KR" altLang="en-US" sz="2000" b="1" dirty="0"/>
              <a:t>이름 입력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2.</a:t>
            </a:r>
            <a:r>
              <a:rPr lang="ko-KR" altLang="en-US" sz="2000" b="1" dirty="0"/>
              <a:t>직급 입력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3.</a:t>
            </a:r>
            <a:r>
              <a:rPr lang="ko-KR" altLang="en-US" sz="2000" b="1" dirty="0"/>
              <a:t>기본급 입력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4.</a:t>
            </a:r>
            <a:r>
              <a:rPr lang="ko-KR" altLang="en-US" sz="2000" b="1" dirty="0"/>
              <a:t>수당 입력</a:t>
            </a:r>
            <a:endParaRPr lang="en-US" altLang="ko-KR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559664-D218-419E-9F71-82120351AB07}"/>
              </a:ext>
            </a:extLst>
          </p:cNvPr>
          <p:cNvSpPr/>
          <p:nvPr/>
        </p:nvSpPr>
        <p:spPr>
          <a:xfrm>
            <a:off x="8153400" y="7133592"/>
            <a:ext cx="2541993" cy="303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800" b="1" dirty="0"/>
              <a:t>「출력」</a:t>
            </a:r>
            <a:endParaRPr lang="en-US" altLang="ko-KR" sz="1800" b="1" dirty="0"/>
          </a:p>
          <a:p>
            <a:pPr>
              <a:lnSpc>
                <a:spcPct val="130000"/>
              </a:lnSpc>
            </a:pPr>
            <a:r>
              <a:rPr lang="en-US" altLang="ko-KR" b="1" dirty="0"/>
              <a:t>1</a:t>
            </a:r>
            <a:r>
              <a:rPr lang="ko-KR" altLang="en-US" b="1" dirty="0"/>
              <a:t>번째 </a:t>
            </a:r>
            <a:r>
              <a:rPr lang="ko-KR" altLang="en-US" b="1" dirty="0" err="1"/>
              <a:t>입사자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ko-KR" altLang="en-US" b="1" dirty="0"/>
              <a:t>홍길동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직급 </a:t>
            </a:r>
            <a:r>
              <a:rPr lang="en-US" altLang="ko-KR" b="1" dirty="0"/>
              <a:t>: </a:t>
            </a:r>
            <a:r>
              <a:rPr lang="ko-KR" altLang="en-US" b="1" dirty="0"/>
              <a:t>사원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기본급 </a:t>
            </a:r>
            <a:r>
              <a:rPr lang="en-US" altLang="ko-KR" b="1" dirty="0"/>
              <a:t>: 200</a:t>
            </a:r>
            <a:r>
              <a:rPr lang="ko-KR" altLang="en-US" b="1" dirty="0"/>
              <a:t>만원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수당 </a:t>
            </a:r>
            <a:r>
              <a:rPr lang="en-US" altLang="ko-KR" b="1" dirty="0"/>
              <a:t>: 100</a:t>
            </a:r>
            <a:r>
              <a:rPr lang="ko-KR" altLang="en-US" b="1" dirty="0"/>
              <a:t>만원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세율 </a:t>
            </a:r>
            <a:r>
              <a:rPr lang="en-US" altLang="ko-KR" b="1" dirty="0"/>
              <a:t>: 2%</a:t>
            </a:r>
          </a:p>
          <a:p>
            <a:pPr>
              <a:lnSpc>
                <a:spcPct val="130000"/>
              </a:lnSpc>
            </a:pPr>
            <a:r>
              <a:rPr lang="ko-KR" altLang="en-US" b="1" dirty="0"/>
              <a:t>월급</a:t>
            </a:r>
            <a:r>
              <a:rPr lang="en-US" altLang="ko-KR" b="1" dirty="0"/>
              <a:t> : 294</a:t>
            </a:r>
            <a:r>
              <a:rPr lang="ko-KR" altLang="en-US" b="1" dirty="0"/>
              <a:t>만원</a:t>
            </a:r>
            <a:endParaRPr lang="en-US" altLang="ko-KR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255626-7A96-419A-A042-076EF1089B81}"/>
              </a:ext>
            </a:extLst>
          </p:cNvPr>
          <p:cNvSpPr/>
          <p:nvPr/>
        </p:nvSpPr>
        <p:spPr>
          <a:xfrm>
            <a:off x="11675945" y="7353300"/>
            <a:ext cx="3962400" cy="22940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「수정」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등록된 직원 정보 출력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수정할 직원 입사번호 입력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수정할 직원 이름 입력</a:t>
            </a:r>
            <a:r>
              <a:rPr lang="en-US" altLang="ko-KR" sz="20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직급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기본급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수당 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FC6487F-0E98-4771-A3B5-35631878D35A}"/>
              </a:ext>
            </a:extLst>
          </p:cNvPr>
          <p:cNvSpPr/>
          <p:nvPr/>
        </p:nvSpPr>
        <p:spPr>
          <a:xfrm>
            <a:off x="14190826" y="5385410"/>
            <a:ext cx="3401393" cy="14344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 dirty="0"/>
              <a:t>「검색」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검색할 직원 이름 입력</a:t>
            </a:r>
            <a:endParaRPr lang="en-US" altLang="ko-KR" sz="1900" b="1" dirty="0"/>
          </a:p>
          <a:p>
            <a:pPr>
              <a:lnSpc>
                <a:spcPct val="150000"/>
              </a:lnSpc>
            </a:pPr>
            <a:r>
              <a:rPr lang="en-US" altLang="ko-KR" sz="1900" b="1" dirty="0"/>
              <a:t>2. </a:t>
            </a:r>
            <a:r>
              <a:rPr lang="ko-KR" altLang="en-US" sz="1900" b="1" dirty="0"/>
              <a:t>입력 받은 직원 정보 출력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46B709-A326-4EF9-A034-22C431D1C8BB}"/>
              </a:ext>
            </a:extLst>
          </p:cNvPr>
          <p:cNvSpPr/>
          <p:nvPr/>
        </p:nvSpPr>
        <p:spPr>
          <a:xfrm>
            <a:off x="14190826" y="3887080"/>
            <a:ext cx="3401393" cy="83139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프로그램 종료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93F8DD-2593-46A5-94E5-A592131169AD}"/>
              </a:ext>
            </a:extLst>
          </p:cNvPr>
          <p:cNvCxnSpPr>
            <a:cxnSpLocks/>
          </p:cNvCxnSpPr>
          <p:nvPr/>
        </p:nvCxnSpPr>
        <p:spPr>
          <a:xfrm flipH="1">
            <a:off x="8001000" y="5143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9FF0FAB-7155-4CD1-B538-BAC4C1D750E0}"/>
              </a:ext>
            </a:extLst>
          </p:cNvPr>
          <p:cNvCxnSpPr/>
          <p:nvPr/>
        </p:nvCxnSpPr>
        <p:spPr>
          <a:xfrm flipV="1">
            <a:off x="12954000" y="4426629"/>
            <a:ext cx="990600" cy="71687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7811B2D-2B26-44D9-BE90-E821C54B36B4}"/>
              </a:ext>
            </a:extLst>
          </p:cNvPr>
          <p:cNvCxnSpPr>
            <a:cxnSpLocks/>
          </p:cNvCxnSpPr>
          <p:nvPr/>
        </p:nvCxnSpPr>
        <p:spPr>
          <a:xfrm>
            <a:off x="12954000" y="5143500"/>
            <a:ext cx="990600" cy="909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F9C66E3-41ED-42F5-9F28-FE1FF3EA6FEB}"/>
              </a:ext>
            </a:extLst>
          </p:cNvPr>
          <p:cNvCxnSpPr>
            <a:stCxn id="23" idx="2"/>
          </p:cNvCxnSpPr>
          <p:nvPr/>
        </p:nvCxnSpPr>
        <p:spPr>
          <a:xfrm rot="5400000">
            <a:off x="9854150" y="5377915"/>
            <a:ext cx="397462" cy="174809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D0F008E-58D7-4279-9B20-97056878FEA5}"/>
              </a:ext>
            </a:extLst>
          </p:cNvPr>
          <p:cNvCxnSpPr>
            <a:stCxn id="23" idx="2"/>
          </p:cNvCxnSpPr>
          <p:nvPr/>
        </p:nvCxnSpPr>
        <p:spPr>
          <a:xfrm rot="16200000" flipH="1">
            <a:off x="11817933" y="5162226"/>
            <a:ext cx="397462" cy="217947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F881EB-6AC3-4BCD-8C73-09CB7713A2E5}"/>
              </a:ext>
            </a:extLst>
          </p:cNvPr>
          <p:cNvCxnSpPr/>
          <p:nvPr/>
        </p:nvCxnSpPr>
        <p:spPr>
          <a:xfrm>
            <a:off x="9178834" y="6450693"/>
            <a:ext cx="0" cy="597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A0A88DE-0BE8-4C4D-808B-D8B6DFAF9B90}"/>
              </a:ext>
            </a:extLst>
          </p:cNvPr>
          <p:cNvCxnSpPr/>
          <p:nvPr/>
        </p:nvCxnSpPr>
        <p:spPr>
          <a:xfrm>
            <a:off x="13106400" y="6450693"/>
            <a:ext cx="0" cy="690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4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89013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</a:t>
            </a:r>
            <a:r>
              <a:rPr lang="en-US" altLang="ko-KR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요구사항 명세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8C4F-5B31-4A8E-A81B-09BFB7FEF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925" y="3286016"/>
            <a:ext cx="11947918" cy="4733318"/>
          </a:xfrm>
          <a:prstGeom prst="rect">
            <a:avLst/>
          </a:prstGeom>
        </p:spPr>
      </p:pic>
      <p:sp>
        <p:nvSpPr>
          <p:cNvPr id="32" name="Object 2">
            <a:extLst>
              <a:ext uri="{FF2B5EF4-FFF2-40B4-BE49-F238E27FC236}">
                <a16:creationId xmlns:a16="http://schemas.microsoft.com/office/drawing/2014/main" id="{DFB3E72B-5CC0-4515-92A8-A0807A201413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4D1AF4-C151-4164-8CB3-515A4A79812B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24CCDD75-FAB0-4A10-94AB-D1F6FC06089F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259BCFC5-4B02-41F3-A44B-A1EAC412DFA5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5C6CC220-3D0C-4D7A-B79E-7D7E0F6121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7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46779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Use Case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EB13839-9EC6-4881-BD26-C538356F0466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2A5961AA-5442-4B16-8098-B62EBDDA3C27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E5EF1C9-4E7C-4842-94A5-39D16A7260DE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57859B8E-97FB-4D99-9E57-44AB4D26578C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91818BAB-FBC4-4DF7-80A8-C02EF9931009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7ED63-33E6-4161-BBCD-5CDF96250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2462704"/>
            <a:ext cx="8391102" cy="73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0537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Class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35C54B18-D42E-4C63-8129-D2D4834C2510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E40C9BFC-60D1-40B5-998C-A33EB92F19F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CDAE9562-69BB-4C39-8BC6-9B7127A6C300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61E97F9-6220-44ED-8169-2A4D1B54AB7A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08622130-3CB3-45DF-ADAA-6C5C4028CA24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DB0E5-08A2-43B7-B15B-23AE24341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682613"/>
            <a:ext cx="7525167" cy="7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5109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Sequence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8F41B083-56B6-4D55-90C7-AE221963994B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5C7C945-6358-4F26-B886-0ED09A843336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A6D3DD4-2501-4CEB-8D62-173CD2CDE8B1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26EB130D-A579-4337-B2DD-86D096F176E8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A30DDB5-A65B-4617-ADC2-12E09D22A58C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F8A01-39E3-4DE8-A53E-F236D89DE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26" y="2439416"/>
            <a:ext cx="9127414" cy="7815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82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1178</Words>
  <Application>Microsoft Office PowerPoint</Application>
  <PresentationFormat>사용자 지정</PresentationFormat>
  <Paragraphs>300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Bebas Neue</vt:lpstr>
      <vt:lpstr>HY중고딕</vt:lpstr>
      <vt:lpstr>HY헤드라인M</vt:lpstr>
      <vt:lpstr>S-Core Dream 4 Regular</vt:lpstr>
      <vt:lpstr>S-Core Dream 8 Heavy</vt:lpstr>
      <vt:lpstr>se-nanumgothic</vt:lpstr>
      <vt:lpstr>굴림</vt:lpstr>
      <vt:lpstr>나눔바른고딕</vt:lpstr>
      <vt:lpstr>맑은 고딕</vt:lpstr>
      <vt:lpstr>새굴림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ez220403</cp:lastModifiedBy>
  <cp:revision>36</cp:revision>
  <dcterms:created xsi:type="dcterms:W3CDTF">2022-05-23T17:31:36Z</dcterms:created>
  <dcterms:modified xsi:type="dcterms:W3CDTF">2022-05-30T09:54:58Z</dcterms:modified>
</cp:coreProperties>
</file>