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5" r:id="rId5"/>
    <p:sldId id="272" r:id="rId6"/>
    <p:sldId id="266" r:id="rId7"/>
    <p:sldId id="269" r:id="rId8"/>
    <p:sldId id="270" r:id="rId9"/>
    <p:sldId id="271" r:id="rId10"/>
    <p:sldId id="267" r:id="rId11"/>
    <p:sldId id="273" r:id="rId12"/>
    <p:sldId id="274" r:id="rId13"/>
    <p:sldId id="275" r:id="rId14"/>
    <p:sldId id="276" r:id="rId15"/>
    <p:sldId id="277" r:id="rId16"/>
    <p:sldId id="268" r:id="rId17"/>
    <p:sldId id="264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2E203-9F93-4029-BBFD-A3A46118BF1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C5B1F-E865-4C2F-B99B-4C29EDA7D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6126" y="369297"/>
            <a:ext cx="487746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CLI 프로젝트#1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7474" y="2943518"/>
            <a:ext cx="905714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KR Regular" pitchFamily="34" charset="0"/>
              </a:rPr>
              <a:t>직원 관리 프로그</a:t>
            </a:r>
            <a:r>
              <a:rPr lang="ko-KR" altLang="en-US" sz="60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KR Regular" pitchFamily="34" charset="0"/>
              </a:rPr>
              <a:t>램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4332127" y="306845"/>
            <a:ext cx="3492144" cy="868091"/>
            <a:chOff x="14757372" y="9342024"/>
            <a:chExt cx="3288972" cy="7376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57372" y="9342024"/>
              <a:ext cx="3288972" cy="7376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32960" y="6540372"/>
            <a:ext cx="4700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일 시 : 2022. 05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00774" y="7862232"/>
            <a:ext cx="436742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작 성 자  : Team 3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73236" y="7215071"/>
            <a:ext cx="820496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장 소 : 이젠아카데미컴퓨터학원 503호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11" name="그룹 1001">
            <a:extLst>
              <a:ext uri="{FF2B5EF4-FFF2-40B4-BE49-F238E27FC236}">
                <a16:creationId xmlns:a16="http://schemas.microsoft.com/office/drawing/2014/main" id="{81DA6A83-910C-428E-8B89-3B24ADCFC587}"/>
              </a:ext>
            </a:extLst>
          </p:cNvPr>
          <p:cNvGrpSpPr/>
          <p:nvPr/>
        </p:nvGrpSpPr>
        <p:grpSpPr>
          <a:xfrm>
            <a:off x="723017" y="1189120"/>
            <a:ext cx="17323327" cy="365072"/>
            <a:chOff x="2522541" y="3605104"/>
            <a:chExt cx="3826087" cy="313458"/>
          </a:xfrm>
        </p:grpSpPr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B631D922-5B02-4790-933B-2A2BFD0DC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72FE87F-9AA5-49DD-A5D4-241C76299F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948" y="2429213"/>
            <a:ext cx="4934639" cy="757343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F8AAE37-0708-4177-833E-8C962B80FC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0" y="4070150"/>
            <a:ext cx="2204162" cy="3228632"/>
          </a:xfrm>
          <a:prstGeom prst="rect">
            <a:avLst/>
          </a:prstGeom>
        </p:spPr>
      </p:pic>
      <p:sp>
        <p:nvSpPr>
          <p:cNvPr id="39" name="Object 2">
            <a:extLst>
              <a:ext uri="{FF2B5EF4-FFF2-40B4-BE49-F238E27FC236}">
                <a16:creationId xmlns:a16="http://schemas.microsoft.com/office/drawing/2014/main" id="{7B6F2785-3C1C-476E-9ED0-A3A1CD41298D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6667078F-89CE-4108-957F-1EB47C079A75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763E62F8-BF30-4450-A2EA-03F74C4E2AFF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86A50ACB-4CD8-428A-99EA-F1740C3A5080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Object 9">
            <a:extLst>
              <a:ext uri="{FF2B5EF4-FFF2-40B4-BE49-F238E27FC236}">
                <a16:creationId xmlns:a16="http://schemas.microsoft.com/office/drawing/2014/main" id="{71D8CAD9-53E3-45D7-8B4E-444582F7C4DD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60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69A1C5A3-CF87-4E16-9EC7-415D27A255E1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F829F6EA-AF87-4489-A615-ECC02715C4CE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4BC94F19-A170-4744-9AEB-B10B1F7F0494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D54CDCB7-E1CB-48F3-A9E2-D4A7EC5A749B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771F2EBC-3A2B-458D-B3BB-D100FB2F2D9A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A479E32-0A06-4310-A424-340B188F7D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326" y="2452576"/>
            <a:ext cx="6602873" cy="749277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DB209C1-C623-432C-80A6-9C0B597BF8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912" y="4353666"/>
            <a:ext cx="5609876" cy="219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1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19" name="Object 27">
            <a:extLst>
              <a:ext uri="{FF2B5EF4-FFF2-40B4-BE49-F238E27FC236}">
                <a16:creationId xmlns:a16="http://schemas.microsoft.com/office/drawing/2014/main" id="{5C3874B0-8530-417A-949F-092AC5C88911}"/>
              </a:ext>
            </a:extLst>
          </p:cNvPr>
          <p:cNvSpPr txBox="1"/>
          <p:nvPr/>
        </p:nvSpPr>
        <p:spPr>
          <a:xfrm>
            <a:off x="12771041" y="4905626"/>
            <a:ext cx="4278400" cy="2191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 </a:t>
            </a:r>
            <a:endParaRPr lang="en-US" dirty="0"/>
          </a:p>
        </p:txBody>
      </p:sp>
      <p:sp>
        <p:nvSpPr>
          <p:cNvPr id="20" name="Object 28">
            <a:extLst>
              <a:ext uri="{FF2B5EF4-FFF2-40B4-BE49-F238E27FC236}">
                <a16:creationId xmlns:a16="http://schemas.microsoft.com/office/drawing/2014/main" id="{0753ED5B-451C-44BC-A6D6-A79A8F798293}"/>
              </a:ext>
            </a:extLst>
          </p:cNvPr>
          <p:cNvSpPr txBox="1"/>
          <p:nvPr/>
        </p:nvSpPr>
        <p:spPr>
          <a:xfrm>
            <a:off x="12870420" y="6887415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22" name="Object 29">
            <a:extLst>
              <a:ext uri="{FF2B5EF4-FFF2-40B4-BE49-F238E27FC236}">
                <a16:creationId xmlns:a16="http://schemas.microsoft.com/office/drawing/2014/main" id="{2B4D0713-FA68-435E-9321-906E9E94D8E6}"/>
              </a:ext>
            </a:extLst>
          </p:cNvPr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253AB41-AA3F-41C6-B205-F605A53444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321" y="4806077"/>
            <a:ext cx="7109408" cy="532180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3E688A8-2A54-43B1-B1E8-C265650170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69" y="2390025"/>
            <a:ext cx="5220429" cy="586821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850FCF1-A4B1-4FB4-A2B9-68B6ED88BB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2397113"/>
            <a:ext cx="4726438" cy="244486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D7BDDE-AD15-4CA0-A56F-C8709F4AAB5E}"/>
              </a:ext>
            </a:extLst>
          </p:cNvPr>
          <p:cNvSpPr/>
          <p:nvPr/>
        </p:nvSpPr>
        <p:spPr>
          <a:xfrm>
            <a:off x="5875536" y="5784349"/>
            <a:ext cx="4038600" cy="64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951BA9-3EB2-46AA-935E-01F55CA65E0E}"/>
              </a:ext>
            </a:extLst>
          </p:cNvPr>
          <p:cNvSpPr/>
          <p:nvPr/>
        </p:nvSpPr>
        <p:spPr>
          <a:xfrm>
            <a:off x="5867400" y="6408260"/>
            <a:ext cx="4038600" cy="6402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16">
            <a:extLst>
              <a:ext uri="{FF2B5EF4-FFF2-40B4-BE49-F238E27FC236}">
                <a16:creationId xmlns:a16="http://schemas.microsoft.com/office/drawing/2014/main" id="{293968EF-B40C-4FA0-88A7-9C59F74BDE58}"/>
              </a:ext>
            </a:extLst>
          </p:cNvPr>
          <p:cNvCxnSpPr/>
          <p:nvPr/>
        </p:nvCxnSpPr>
        <p:spPr>
          <a:xfrm flipV="1">
            <a:off x="9697599" y="3924300"/>
            <a:ext cx="2037201" cy="1860049"/>
          </a:xfrm>
          <a:prstGeom prst="bentConnector3">
            <a:avLst>
              <a:gd name="adj1" fmla="val -8487"/>
            </a:avLst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62">
            <a:extLst>
              <a:ext uri="{FF2B5EF4-FFF2-40B4-BE49-F238E27FC236}">
                <a16:creationId xmlns:a16="http://schemas.microsoft.com/office/drawing/2014/main" id="{B630383B-B096-41A0-8975-D6078B5A33D0}"/>
              </a:ext>
            </a:extLst>
          </p:cNvPr>
          <p:cNvCxnSpPr/>
          <p:nvPr/>
        </p:nvCxnSpPr>
        <p:spPr>
          <a:xfrm rot="5400000" flipH="1" flipV="1">
            <a:off x="8448533" y="3610410"/>
            <a:ext cx="2724435" cy="3848100"/>
          </a:xfrm>
          <a:prstGeom prst="bentConnector4">
            <a:avLst>
              <a:gd name="adj1" fmla="val -11442"/>
              <a:gd name="adj2" fmla="val 64717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425CBC-7182-4350-A1C1-497A02267F77}"/>
              </a:ext>
            </a:extLst>
          </p:cNvPr>
          <p:cNvSpPr/>
          <p:nvPr/>
        </p:nvSpPr>
        <p:spPr>
          <a:xfrm>
            <a:off x="10852040" y="5043786"/>
            <a:ext cx="3861241" cy="6189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E96491-DE19-498F-A758-332B98B90580}"/>
              </a:ext>
            </a:extLst>
          </p:cNvPr>
          <p:cNvSpPr/>
          <p:nvPr/>
        </p:nvSpPr>
        <p:spPr>
          <a:xfrm>
            <a:off x="10840420" y="5662769"/>
            <a:ext cx="3861241" cy="618983"/>
          </a:xfrm>
          <a:prstGeom prst="rect">
            <a:avLst/>
          </a:prstGeom>
          <a:noFill/>
          <a:ln>
            <a:solidFill>
              <a:srgbClr val="28F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꺾인 연결선 964">
            <a:extLst>
              <a:ext uri="{FF2B5EF4-FFF2-40B4-BE49-F238E27FC236}">
                <a16:creationId xmlns:a16="http://schemas.microsoft.com/office/drawing/2014/main" id="{FFC9CB94-9C0D-4B6E-83D8-5023C551B1BF}"/>
              </a:ext>
            </a:extLst>
          </p:cNvPr>
          <p:cNvCxnSpPr/>
          <p:nvPr/>
        </p:nvCxnSpPr>
        <p:spPr>
          <a:xfrm flipV="1">
            <a:off x="10977722" y="4401517"/>
            <a:ext cx="757078" cy="629206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966">
            <a:extLst>
              <a:ext uri="{FF2B5EF4-FFF2-40B4-BE49-F238E27FC236}">
                <a16:creationId xmlns:a16="http://schemas.microsoft.com/office/drawing/2014/main" id="{4D5E8465-9741-4123-8869-08C51CAACB98}"/>
              </a:ext>
            </a:extLst>
          </p:cNvPr>
          <p:cNvCxnSpPr>
            <a:stCxn id="37" idx="3"/>
          </p:cNvCxnSpPr>
          <p:nvPr/>
        </p:nvCxnSpPr>
        <p:spPr>
          <a:xfrm flipV="1">
            <a:off x="14701661" y="4839331"/>
            <a:ext cx="1083342" cy="1132930"/>
          </a:xfrm>
          <a:prstGeom prst="bentConnector2">
            <a:avLst/>
          </a:prstGeom>
          <a:ln w="38100">
            <a:solidFill>
              <a:srgbClr val="28FF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A658869-5693-4272-A74D-481F164A635D}"/>
              </a:ext>
            </a:extLst>
          </p:cNvPr>
          <p:cNvSpPr txBox="1"/>
          <p:nvPr/>
        </p:nvSpPr>
        <p:spPr>
          <a:xfrm>
            <a:off x="14968138" y="6910638"/>
            <a:ext cx="2569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기본급과 수당을 입력 받아 월급을 계산한다</a:t>
            </a:r>
          </a:p>
        </p:txBody>
      </p:sp>
      <p:sp>
        <p:nvSpPr>
          <p:cNvPr id="41" name="Object 2">
            <a:extLst>
              <a:ext uri="{FF2B5EF4-FFF2-40B4-BE49-F238E27FC236}">
                <a16:creationId xmlns:a16="http://schemas.microsoft.com/office/drawing/2014/main" id="{DBCE7291-66AC-4142-8BD4-12BC60013381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C3A9EF80-CF3C-4CE2-B7F1-CDCF5E876173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Object 8">
            <a:extLst>
              <a:ext uri="{FF2B5EF4-FFF2-40B4-BE49-F238E27FC236}">
                <a16:creationId xmlns:a16="http://schemas.microsoft.com/office/drawing/2014/main" id="{E270D3C1-10FD-4150-A1FD-A96D9F290642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Object 9">
            <a:extLst>
              <a:ext uri="{FF2B5EF4-FFF2-40B4-BE49-F238E27FC236}">
                <a16:creationId xmlns:a16="http://schemas.microsoft.com/office/drawing/2014/main" id="{710B9CA5-F307-428B-9FFA-F76ECBE26432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5" name="Object 9">
            <a:extLst>
              <a:ext uri="{FF2B5EF4-FFF2-40B4-BE49-F238E27FC236}">
                <a16:creationId xmlns:a16="http://schemas.microsoft.com/office/drawing/2014/main" id="{6355436E-EB1F-44BC-AAE1-59FDA07AF70B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7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5C3FA84-7345-4CAE-A409-11B7BFEE52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36" y="2498569"/>
            <a:ext cx="7676081" cy="539472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DB7009A-64C5-4548-A5FE-C928A49612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52" y="8431005"/>
            <a:ext cx="8393839" cy="12954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3D9B74C-097E-442F-B1F6-A09FB74371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930" y="3933276"/>
            <a:ext cx="4629456" cy="2864597"/>
          </a:xfrm>
          <a:prstGeom prst="rect">
            <a:avLst/>
          </a:prstGeom>
        </p:spPr>
      </p:pic>
      <p:sp>
        <p:nvSpPr>
          <p:cNvPr id="26" name="Object 2">
            <a:extLst>
              <a:ext uri="{FF2B5EF4-FFF2-40B4-BE49-F238E27FC236}">
                <a16:creationId xmlns:a16="http://schemas.microsoft.com/office/drawing/2014/main" id="{CC5F3B14-3980-459C-957A-F5CC42BD6135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54C92F83-FF03-4F99-8D45-6B9C3F0B51FF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3D903AE0-BCF7-4E9D-AFE1-CCB4B717BEC5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CD60547D-5669-4937-86B2-131D6F360919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4D15A15A-2521-40A5-B569-7379C0968860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41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95ED44B3-595E-4A09-AB90-BD705D7339A7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4DF8159F-9A22-4AF7-8ED6-F45F7E88B4DE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3C0B7CD7-F172-445D-BFD5-3BFD11F2F148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CF8A83D2-6197-476D-A900-F85CB2DED089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BFCBEDF2-6027-4649-961B-4A98BBF54C06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1799919-F004-4AC8-AA24-40D1028F49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921" y="2615312"/>
            <a:ext cx="5906324" cy="172426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8476F70-35BE-4153-8C5A-936C49634A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485" y="2412375"/>
            <a:ext cx="6711246" cy="600535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C691A28-7BE8-449D-8C36-4D0552CC32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94" y="5619099"/>
            <a:ext cx="7770151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0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250BEAD2-65A9-4027-A4CC-F26913A6EA95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5F9F844C-20BC-4ABC-BC83-A20EE4A3C019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35E195F8-F18E-42F0-8D61-6CF4636CE744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6071C537-9F5E-49AF-B742-7A5045F83BFB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3C5668D1-823F-49B3-A304-387159B28501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DE8FFD7-E9C5-4FD8-B018-13A66E3EE8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0" y="4658248"/>
            <a:ext cx="5134692" cy="117173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0A39FB2-C4C6-4875-831F-C8B2C6CC5D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662" y="2895776"/>
            <a:ext cx="6058746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70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5900" kern="0" spc="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746920AC-25A0-41EF-BE6A-8B294B7D52A4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8F9642DF-E86E-4961-A09C-567C4CAE6895}"/>
              </a:ext>
            </a:extLst>
          </p:cNvPr>
          <p:cNvSpPr txBox="1"/>
          <p:nvPr/>
        </p:nvSpPr>
        <p:spPr>
          <a:xfrm>
            <a:off x="343779" y="3949576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00ABC55D-172C-4658-8CA9-6F6328342F16}"/>
              </a:ext>
            </a:extLst>
          </p:cNvPr>
          <p:cNvSpPr txBox="1"/>
          <p:nvPr/>
        </p:nvSpPr>
        <p:spPr>
          <a:xfrm>
            <a:off x="343779" y="4844217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7169E4FA-911A-4203-AAF1-A75B3E633F53}"/>
              </a:ext>
            </a:extLst>
          </p:cNvPr>
          <p:cNvSpPr txBox="1"/>
          <p:nvPr/>
        </p:nvSpPr>
        <p:spPr>
          <a:xfrm>
            <a:off x="343778" y="5738858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D2908984-D096-4143-A34D-5525B611EF56}"/>
              </a:ext>
            </a:extLst>
          </p:cNvPr>
          <p:cNvSpPr txBox="1"/>
          <p:nvPr/>
        </p:nvSpPr>
        <p:spPr>
          <a:xfrm>
            <a:off x="343778" y="6633499"/>
            <a:ext cx="395647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6" name="그룹 1002">
            <a:extLst>
              <a:ext uri="{FF2B5EF4-FFF2-40B4-BE49-F238E27FC236}">
                <a16:creationId xmlns:a16="http://schemas.microsoft.com/office/drawing/2014/main" id="{F7EE64F4-C544-4E17-88F6-AA1A147D4EC3}"/>
              </a:ext>
            </a:extLst>
          </p:cNvPr>
          <p:cNvGrpSpPr/>
          <p:nvPr/>
        </p:nvGrpSpPr>
        <p:grpSpPr>
          <a:xfrm>
            <a:off x="5852826" y="2920905"/>
            <a:ext cx="4760599" cy="3073003"/>
            <a:chOff x="7441323" y="2283366"/>
            <a:chExt cx="4760599" cy="3073003"/>
          </a:xfrm>
        </p:grpSpPr>
        <p:pic>
          <p:nvPicPr>
            <p:cNvPr id="37" name="Object 7">
              <a:extLst>
                <a:ext uri="{FF2B5EF4-FFF2-40B4-BE49-F238E27FC236}">
                  <a16:creationId xmlns:a16="http://schemas.microsoft.com/office/drawing/2014/main" id="{34A3694B-A87E-4BE4-8008-C4677E063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41323" y="2283366"/>
              <a:ext cx="4760599" cy="3073003"/>
            </a:xfrm>
            <a:prstGeom prst="rect">
              <a:avLst/>
            </a:prstGeom>
          </p:spPr>
        </p:pic>
      </p:grpSp>
      <p:grpSp>
        <p:nvGrpSpPr>
          <p:cNvPr id="38" name="그룹 1003">
            <a:extLst>
              <a:ext uri="{FF2B5EF4-FFF2-40B4-BE49-F238E27FC236}">
                <a16:creationId xmlns:a16="http://schemas.microsoft.com/office/drawing/2014/main" id="{FE175593-F370-4E3F-B6C9-2979B168AC7D}"/>
              </a:ext>
            </a:extLst>
          </p:cNvPr>
          <p:cNvGrpSpPr/>
          <p:nvPr/>
        </p:nvGrpSpPr>
        <p:grpSpPr>
          <a:xfrm>
            <a:off x="6842487" y="2595455"/>
            <a:ext cx="2781277" cy="650900"/>
            <a:chOff x="8430984" y="1957916"/>
            <a:chExt cx="2781277" cy="650900"/>
          </a:xfrm>
        </p:grpSpPr>
        <p:pic>
          <p:nvPicPr>
            <p:cNvPr id="39" name="Object 10">
              <a:extLst>
                <a:ext uri="{FF2B5EF4-FFF2-40B4-BE49-F238E27FC236}">
                  <a16:creationId xmlns:a16="http://schemas.microsoft.com/office/drawing/2014/main" id="{17EE65EB-6D4C-48F2-B516-306960323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30984" y="1957916"/>
              <a:ext cx="2781277" cy="650900"/>
            </a:xfrm>
            <a:prstGeom prst="rect">
              <a:avLst/>
            </a:prstGeom>
          </p:spPr>
        </p:pic>
      </p:grpSp>
      <p:grpSp>
        <p:nvGrpSpPr>
          <p:cNvPr id="42" name="그룹 1005">
            <a:extLst>
              <a:ext uri="{FF2B5EF4-FFF2-40B4-BE49-F238E27FC236}">
                <a16:creationId xmlns:a16="http://schemas.microsoft.com/office/drawing/2014/main" id="{E2DD0E04-0FAE-4FBD-8F0C-D129AF0CCC3C}"/>
              </a:ext>
            </a:extLst>
          </p:cNvPr>
          <p:cNvGrpSpPr/>
          <p:nvPr/>
        </p:nvGrpSpPr>
        <p:grpSpPr>
          <a:xfrm>
            <a:off x="12039600" y="2918971"/>
            <a:ext cx="4760599" cy="3073003"/>
            <a:chOff x="12384180" y="2283366"/>
            <a:chExt cx="4760599" cy="3073003"/>
          </a:xfrm>
        </p:grpSpPr>
        <p:pic>
          <p:nvPicPr>
            <p:cNvPr id="43" name="Object 18">
              <a:extLst>
                <a:ext uri="{FF2B5EF4-FFF2-40B4-BE49-F238E27FC236}">
                  <a16:creationId xmlns:a16="http://schemas.microsoft.com/office/drawing/2014/main" id="{A542ABF7-6CDB-49DA-BB60-30E1DE0DC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4180" y="2283366"/>
              <a:ext cx="4760599" cy="3073003"/>
            </a:xfrm>
            <a:prstGeom prst="rect">
              <a:avLst/>
            </a:prstGeom>
          </p:spPr>
        </p:pic>
      </p:grpSp>
      <p:grpSp>
        <p:nvGrpSpPr>
          <p:cNvPr id="44" name="그룹 1006">
            <a:extLst>
              <a:ext uri="{FF2B5EF4-FFF2-40B4-BE49-F238E27FC236}">
                <a16:creationId xmlns:a16="http://schemas.microsoft.com/office/drawing/2014/main" id="{D3F1E43D-4977-4DB4-9F68-57B4E227E884}"/>
              </a:ext>
            </a:extLst>
          </p:cNvPr>
          <p:cNvGrpSpPr/>
          <p:nvPr/>
        </p:nvGrpSpPr>
        <p:grpSpPr>
          <a:xfrm>
            <a:off x="13029261" y="2593521"/>
            <a:ext cx="2781277" cy="650900"/>
            <a:chOff x="13373841" y="1957916"/>
            <a:chExt cx="2781277" cy="650900"/>
          </a:xfrm>
        </p:grpSpPr>
        <p:pic>
          <p:nvPicPr>
            <p:cNvPr id="45" name="Object 21">
              <a:extLst>
                <a:ext uri="{FF2B5EF4-FFF2-40B4-BE49-F238E27FC236}">
                  <a16:creationId xmlns:a16="http://schemas.microsoft.com/office/drawing/2014/main" id="{24C0FE4F-598B-484B-B33A-AC97896F8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73841" y="1957916"/>
              <a:ext cx="2781277" cy="650900"/>
            </a:xfrm>
            <a:prstGeom prst="rect">
              <a:avLst/>
            </a:prstGeom>
          </p:spPr>
        </p:pic>
      </p:grpSp>
      <p:grpSp>
        <p:nvGrpSpPr>
          <p:cNvPr id="48" name="그룹 1007">
            <a:extLst>
              <a:ext uri="{FF2B5EF4-FFF2-40B4-BE49-F238E27FC236}">
                <a16:creationId xmlns:a16="http://schemas.microsoft.com/office/drawing/2014/main" id="{E4445CDC-F50E-44BE-901E-3858EE217B6A}"/>
              </a:ext>
            </a:extLst>
          </p:cNvPr>
          <p:cNvGrpSpPr/>
          <p:nvPr/>
        </p:nvGrpSpPr>
        <p:grpSpPr>
          <a:xfrm>
            <a:off x="5852826" y="6568150"/>
            <a:ext cx="4760599" cy="3073003"/>
            <a:chOff x="7441323" y="5950033"/>
            <a:chExt cx="4760599" cy="3073003"/>
          </a:xfrm>
        </p:grpSpPr>
        <p:pic>
          <p:nvPicPr>
            <p:cNvPr id="49" name="Object 26">
              <a:extLst>
                <a:ext uri="{FF2B5EF4-FFF2-40B4-BE49-F238E27FC236}">
                  <a16:creationId xmlns:a16="http://schemas.microsoft.com/office/drawing/2014/main" id="{C69EFFA1-B3FD-482E-9FC4-24750C9B1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41323" y="5950033"/>
              <a:ext cx="4760599" cy="3073003"/>
            </a:xfrm>
            <a:prstGeom prst="rect">
              <a:avLst/>
            </a:prstGeom>
          </p:spPr>
        </p:pic>
      </p:grpSp>
      <p:grpSp>
        <p:nvGrpSpPr>
          <p:cNvPr id="50" name="그룹 1008">
            <a:extLst>
              <a:ext uri="{FF2B5EF4-FFF2-40B4-BE49-F238E27FC236}">
                <a16:creationId xmlns:a16="http://schemas.microsoft.com/office/drawing/2014/main" id="{59FC37BC-5216-47A7-ADF9-AC436714247E}"/>
              </a:ext>
            </a:extLst>
          </p:cNvPr>
          <p:cNvGrpSpPr/>
          <p:nvPr/>
        </p:nvGrpSpPr>
        <p:grpSpPr>
          <a:xfrm>
            <a:off x="6842487" y="6242700"/>
            <a:ext cx="2781277" cy="650900"/>
            <a:chOff x="8430984" y="5624583"/>
            <a:chExt cx="2781277" cy="650900"/>
          </a:xfrm>
        </p:grpSpPr>
        <p:pic>
          <p:nvPicPr>
            <p:cNvPr id="51" name="Object 29">
              <a:extLst>
                <a:ext uri="{FF2B5EF4-FFF2-40B4-BE49-F238E27FC236}">
                  <a16:creationId xmlns:a16="http://schemas.microsoft.com/office/drawing/2014/main" id="{0504AB5D-AB8A-411C-8D6B-3CCF54218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30984" y="5624583"/>
              <a:ext cx="2781277" cy="650900"/>
            </a:xfrm>
            <a:prstGeom prst="rect">
              <a:avLst/>
            </a:prstGeom>
          </p:spPr>
        </p:pic>
      </p:grpSp>
      <p:grpSp>
        <p:nvGrpSpPr>
          <p:cNvPr id="54" name="그룹 1009">
            <a:extLst>
              <a:ext uri="{FF2B5EF4-FFF2-40B4-BE49-F238E27FC236}">
                <a16:creationId xmlns:a16="http://schemas.microsoft.com/office/drawing/2014/main" id="{50A51276-16BD-441B-A076-06B95FC4BE1B}"/>
              </a:ext>
            </a:extLst>
          </p:cNvPr>
          <p:cNvGrpSpPr/>
          <p:nvPr/>
        </p:nvGrpSpPr>
        <p:grpSpPr>
          <a:xfrm>
            <a:off x="12039600" y="6574343"/>
            <a:ext cx="4760599" cy="3073003"/>
            <a:chOff x="12384180" y="5950033"/>
            <a:chExt cx="4760599" cy="3073003"/>
          </a:xfrm>
        </p:grpSpPr>
        <p:pic>
          <p:nvPicPr>
            <p:cNvPr id="55" name="Object 34">
              <a:extLst>
                <a:ext uri="{FF2B5EF4-FFF2-40B4-BE49-F238E27FC236}">
                  <a16:creationId xmlns:a16="http://schemas.microsoft.com/office/drawing/2014/main" id="{BA6C2DF1-4D18-4386-89E1-305A46807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4180" y="5950033"/>
              <a:ext cx="4760599" cy="3073003"/>
            </a:xfrm>
            <a:prstGeom prst="rect">
              <a:avLst/>
            </a:prstGeom>
          </p:spPr>
        </p:pic>
      </p:grpSp>
      <p:grpSp>
        <p:nvGrpSpPr>
          <p:cNvPr id="56" name="그룹 1010">
            <a:extLst>
              <a:ext uri="{FF2B5EF4-FFF2-40B4-BE49-F238E27FC236}">
                <a16:creationId xmlns:a16="http://schemas.microsoft.com/office/drawing/2014/main" id="{5FFCE8B8-B458-4BC0-A489-5800B95B2FBA}"/>
              </a:ext>
            </a:extLst>
          </p:cNvPr>
          <p:cNvGrpSpPr/>
          <p:nvPr/>
        </p:nvGrpSpPr>
        <p:grpSpPr>
          <a:xfrm>
            <a:off x="13029261" y="6248893"/>
            <a:ext cx="2781277" cy="650900"/>
            <a:chOff x="13373841" y="5624583"/>
            <a:chExt cx="2781277" cy="650900"/>
          </a:xfrm>
        </p:grpSpPr>
        <p:pic>
          <p:nvPicPr>
            <p:cNvPr id="57" name="Object 37">
              <a:extLst>
                <a:ext uri="{FF2B5EF4-FFF2-40B4-BE49-F238E27FC236}">
                  <a16:creationId xmlns:a16="http://schemas.microsoft.com/office/drawing/2014/main" id="{57890377-F4DB-4A1E-982B-D4AC16075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73841" y="5624583"/>
              <a:ext cx="2781277" cy="6509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6EA0D9A-699A-429F-A7D3-8D64735B9F51}"/>
              </a:ext>
            </a:extLst>
          </p:cNvPr>
          <p:cNvSpPr txBox="1"/>
          <p:nvPr/>
        </p:nvSpPr>
        <p:spPr>
          <a:xfrm>
            <a:off x="5852826" y="3523325"/>
            <a:ext cx="4760599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소스에서 이전 화면으로 돌아가는 기능을 만</a:t>
            </a:r>
            <a:endParaRPr lang="en-US" altLang="ko-KR" sz="1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들어 적용해 보고자 했으나 잘 안되었습니다</a:t>
            </a:r>
            <a:r>
              <a:rPr lang="en-US" altLang="ko-KR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다음 프로젝트에서는  여러 가지 기능을 활용해 보고자 합니다</a:t>
            </a:r>
            <a:r>
              <a:rPr lang="en-US" altLang="ko-KR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sz="1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6D3E71-722C-42AC-8210-12B8F61892A7}"/>
              </a:ext>
            </a:extLst>
          </p:cNvPr>
          <p:cNvSpPr txBox="1"/>
          <p:nvPr/>
        </p:nvSpPr>
        <p:spPr>
          <a:xfrm>
            <a:off x="12028714" y="3515813"/>
            <a:ext cx="4760599" cy="210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직접 만들어본 프로그램은 아니였지만</a:t>
            </a:r>
            <a:r>
              <a:rPr lang="en-US" altLang="ko-KR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공</a:t>
            </a:r>
            <a:endParaRPr lang="en-US" altLang="ko-KR" sz="1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부하면서 프로그램의 구성을 확인할 수 </a:t>
            </a:r>
            <a:r>
              <a:rPr lang="ko-KR" altLang="en-US" sz="18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있</a:t>
            </a:r>
            <a:endParaRPr lang="en-US" altLang="ko-KR" sz="1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었던</a:t>
            </a:r>
            <a:r>
              <a:rPr lang="ko-KR" altLang="en-US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시간이었습니다</a:t>
            </a:r>
            <a:r>
              <a:rPr lang="en-US" altLang="ko-KR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조원들과 협업을 통해 향후 프로젝트를 어떻게 진행할지 알게 되었</a:t>
            </a:r>
            <a:endParaRPr lang="en-US" altLang="ko-KR" sz="1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습니다</a:t>
            </a:r>
            <a:r>
              <a:rPr lang="en-US" altLang="ko-KR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sz="1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4DAE0F-E5CB-4105-85FC-B4F4C1F5BED8}"/>
              </a:ext>
            </a:extLst>
          </p:cNvPr>
          <p:cNvSpPr txBox="1"/>
          <p:nvPr/>
        </p:nvSpPr>
        <p:spPr>
          <a:xfrm>
            <a:off x="5888213" y="7259804"/>
            <a:ext cx="4738187" cy="1689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처음해보는 프로젝트이고 서툰 점이 있기에 할 수 있는 것이 많지 않았던 것 같습니다</a:t>
            </a: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프로젝트가 어떻게 진행되는지 경험해 볼 수 있어서 의미 있었습니다</a:t>
            </a: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7F711E-5771-450F-B30D-25D740BF0E4D}"/>
              </a:ext>
            </a:extLst>
          </p:cNvPr>
          <p:cNvSpPr txBox="1"/>
          <p:nvPr/>
        </p:nvSpPr>
        <p:spPr>
          <a:xfrm>
            <a:off x="12052575" y="7156712"/>
            <a:ext cx="4661175" cy="210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프로그램의 각각의 구성요소에 대한 이해는 어느 정도 가능했으나</a:t>
            </a: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전체적인 프로그램 구성에 대해 이해하고 응용 또는 수정하는 것</a:t>
            </a:r>
            <a:endParaRPr lang="en-US" altLang="ko-KR" sz="1800" b="1" kern="100" spc="0" dirty="0">
              <a:solidFill>
                <a:srgbClr val="000000"/>
              </a:solidFill>
              <a:effectLst/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에 대해 능력이 부족하다는 것을 알게 되는 기회였습니다</a:t>
            </a: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FB87EF-D394-433D-B01F-3988E1230826}"/>
              </a:ext>
            </a:extLst>
          </p:cNvPr>
          <p:cNvSpPr txBox="1"/>
          <p:nvPr/>
        </p:nvSpPr>
        <p:spPr>
          <a:xfrm>
            <a:off x="7494782" y="2655794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기 웅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2D286D-DAB6-45C7-B7BB-C73B23A1443F}"/>
              </a:ext>
            </a:extLst>
          </p:cNvPr>
          <p:cNvSpPr txBox="1"/>
          <p:nvPr/>
        </p:nvSpPr>
        <p:spPr>
          <a:xfrm>
            <a:off x="13681556" y="2625801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 현 서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B2D244-6787-460B-A1D9-374EBBBC8E23}"/>
              </a:ext>
            </a:extLst>
          </p:cNvPr>
          <p:cNvSpPr txBox="1"/>
          <p:nvPr/>
        </p:nvSpPr>
        <p:spPr>
          <a:xfrm>
            <a:off x="7494782" y="6305162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 혜 영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AB5DE7-F2F2-4869-B30B-86083B38C73C}"/>
              </a:ext>
            </a:extLst>
          </p:cNvPr>
          <p:cNvSpPr txBox="1"/>
          <p:nvPr/>
        </p:nvSpPr>
        <p:spPr>
          <a:xfrm>
            <a:off x="13681556" y="6285144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 지 호</a:t>
            </a:r>
          </a:p>
        </p:txBody>
      </p:sp>
    </p:spTree>
    <p:extLst>
      <p:ext uri="{BB962C8B-B14F-4D97-AF65-F5344CB8AC3E}">
        <p14:creationId xmlns:p14="http://schemas.microsoft.com/office/powerpoint/2010/main" val="2674221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15240" y="3624039"/>
            <a:ext cx="18199752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감사합니다</a:t>
            </a:r>
            <a:endParaRPr lang="en-US" sz="18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550329F-36E0-4D18-87FF-A6DBE49C04B4}"/>
              </a:ext>
            </a:extLst>
          </p:cNvPr>
          <p:cNvSpPr txBox="1"/>
          <p:nvPr/>
        </p:nvSpPr>
        <p:spPr>
          <a:xfrm>
            <a:off x="11734800" y="7280885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질문은 받지 않습니다</a:t>
            </a:r>
            <a:r>
              <a:rPr lang="en-US" altLang="ko-KR" sz="2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~!</a:t>
            </a:r>
            <a:endParaRPr lang="ko-KR" altLang="en-US" sz="24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4672" y="2274281"/>
            <a:ext cx="1345023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01_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9930" y="1827619"/>
            <a:ext cx="6481248" cy="23896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0" kern="0" spc="3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CONTENTS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8696742" y="2539718"/>
            <a:ext cx="334461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kern="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프로젝트 개요</a:t>
            </a:r>
            <a:endParaRPr lang="en-US" sz="3000" b="1" dirty="0"/>
          </a:p>
        </p:txBody>
      </p:sp>
      <p:sp>
        <p:nvSpPr>
          <p:cNvPr id="5" name="Object 5"/>
          <p:cNvSpPr txBox="1"/>
          <p:nvPr/>
        </p:nvSpPr>
        <p:spPr>
          <a:xfrm>
            <a:off x="8696742" y="3566514"/>
            <a:ext cx="608782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kern="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프로젝트 제작기간 및 담당업무</a:t>
            </a:r>
            <a:endParaRPr lang="en-US" sz="30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8696742" y="4593310"/>
            <a:ext cx="189029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kern="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구조 설계</a:t>
            </a:r>
            <a:endParaRPr lang="en-US" sz="30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8696742" y="5620106"/>
            <a:ext cx="406346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kern="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핵심소스 및 구현</a:t>
            </a:r>
            <a:endParaRPr lang="en-US" sz="30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8696742" y="6646902"/>
            <a:ext cx="334461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kern="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보완점 및 후기</a:t>
            </a:r>
            <a:endParaRPr lang="en-US" sz="3000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9BE0AC3-1395-4EA6-82A5-552EE4E31031}"/>
              </a:ext>
            </a:extLst>
          </p:cNvPr>
          <p:cNvSpPr txBox="1"/>
          <p:nvPr/>
        </p:nvSpPr>
        <p:spPr>
          <a:xfrm>
            <a:off x="7634673" y="3325052"/>
            <a:ext cx="123757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02_</a:t>
            </a:r>
            <a:endParaRPr lang="ko-KR" altLang="en-US" sz="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CA664F-F6A9-4BC3-8615-A4F63E9A7BAA}"/>
              </a:ext>
            </a:extLst>
          </p:cNvPr>
          <p:cNvSpPr txBox="1"/>
          <p:nvPr/>
        </p:nvSpPr>
        <p:spPr>
          <a:xfrm>
            <a:off x="7634673" y="4375823"/>
            <a:ext cx="123757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03_</a:t>
            </a:r>
            <a:endParaRPr lang="ko-KR" altLang="en-US" sz="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1A17D-F8FE-44EC-81B8-D353B823E29A}"/>
              </a:ext>
            </a:extLst>
          </p:cNvPr>
          <p:cNvSpPr txBox="1"/>
          <p:nvPr/>
        </p:nvSpPr>
        <p:spPr>
          <a:xfrm>
            <a:off x="7634673" y="5426594"/>
            <a:ext cx="123757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04_</a:t>
            </a:r>
            <a:endParaRPr lang="ko-KR" altLang="en-US" sz="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CD535B-403D-4553-A9C7-643B15AC7184}"/>
              </a:ext>
            </a:extLst>
          </p:cNvPr>
          <p:cNvSpPr txBox="1"/>
          <p:nvPr/>
        </p:nvSpPr>
        <p:spPr>
          <a:xfrm>
            <a:off x="7634673" y="6477363"/>
            <a:ext cx="13450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05_</a:t>
            </a:r>
            <a:endParaRPr lang="ko-KR" altLang="en-US" sz="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778" y="3054935"/>
            <a:ext cx="378723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01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프로젝트 개요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343779" y="4041909"/>
            <a:ext cx="478900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779" y="4905772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771041" y="4905626"/>
            <a:ext cx="4278400" cy="2191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 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0CEE9B4C-2A4E-4BF9-8CB9-54EBFE7CA3B4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974A8A-481C-4975-80A5-DC51F661C15A}"/>
              </a:ext>
            </a:extLst>
          </p:cNvPr>
          <p:cNvSpPr txBox="1"/>
          <p:nvPr/>
        </p:nvSpPr>
        <p:spPr>
          <a:xfrm>
            <a:off x="5562600" y="3640454"/>
            <a:ext cx="118110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•</a:t>
            </a:r>
            <a:r>
              <a:rPr lang="ko-KR" altLang="en-US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프로젝트명 </a:t>
            </a:r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:</a:t>
            </a:r>
            <a:r>
              <a:rPr lang="ko-KR" altLang="en-US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직원 관리 프로그램</a:t>
            </a:r>
          </a:p>
          <a:p>
            <a:pPr>
              <a:defRPr/>
            </a:pPr>
            <a:endParaRPr lang="ko-KR" altLang="en-US" sz="35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defRPr/>
            </a:pPr>
            <a:endParaRPr lang="ko-KR" altLang="en-US" sz="35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defRPr/>
            </a:pPr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•</a:t>
            </a:r>
            <a:r>
              <a:rPr lang="ko-KR" altLang="en-US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목적 </a:t>
            </a:r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:</a:t>
            </a:r>
            <a:r>
              <a:rPr lang="ko-KR" altLang="en-US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직원의 직급, 기본급, 수당, 세율, 월급을 관리</a:t>
            </a:r>
          </a:p>
          <a:p>
            <a:pPr>
              <a:defRPr/>
            </a:pPr>
            <a:endParaRPr lang="ko-KR" altLang="en-US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6" y="1073609"/>
            <a:ext cx="9815743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제작기간 및 업무 담당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42" name="Object 2">
            <a:extLst>
              <a:ext uri="{FF2B5EF4-FFF2-40B4-BE49-F238E27FC236}">
                <a16:creationId xmlns:a16="http://schemas.microsoft.com/office/drawing/2014/main" id="{B2BC4B96-4EFF-4691-8A95-50BAD2D7AA44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Object 7">
            <a:extLst>
              <a:ext uri="{FF2B5EF4-FFF2-40B4-BE49-F238E27FC236}">
                <a16:creationId xmlns:a16="http://schemas.microsoft.com/office/drawing/2014/main" id="{3C1BF0FA-71BE-49E6-BC61-8412A7FF1971}"/>
              </a:ext>
            </a:extLst>
          </p:cNvPr>
          <p:cNvSpPr txBox="1"/>
          <p:nvPr/>
        </p:nvSpPr>
        <p:spPr>
          <a:xfrm>
            <a:off x="343779" y="3918798"/>
            <a:ext cx="50145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Object 8">
            <a:extLst>
              <a:ext uri="{FF2B5EF4-FFF2-40B4-BE49-F238E27FC236}">
                <a16:creationId xmlns:a16="http://schemas.microsoft.com/office/drawing/2014/main" id="{78B4EEF9-D65F-4386-9DDD-E5A884FE7D83}"/>
              </a:ext>
            </a:extLst>
          </p:cNvPr>
          <p:cNvSpPr txBox="1"/>
          <p:nvPr/>
        </p:nvSpPr>
        <p:spPr>
          <a:xfrm>
            <a:off x="343779" y="4905772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5" name="Object 9">
            <a:extLst>
              <a:ext uri="{FF2B5EF4-FFF2-40B4-BE49-F238E27FC236}">
                <a16:creationId xmlns:a16="http://schemas.microsoft.com/office/drawing/2014/main" id="{0FEDBCB4-E94C-4C2C-A1FB-312BF09EAB1A}"/>
              </a:ext>
            </a:extLst>
          </p:cNvPr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E9CFFD11-0591-4162-8F6C-A20E3FD8BA5F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7" name="Object 27">
            <a:extLst>
              <a:ext uri="{FF2B5EF4-FFF2-40B4-BE49-F238E27FC236}">
                <a16:creationId xmlns:a16="http://schemas.microsoft.com/office/drawing/2014/main" id="{1DF6F4CE-7287-4C61-805D-A5F200F294B7}"/>
              </a:ext>
            </a:extLst>
          </p:cNvPr>
          <p:cNvSpPr txBox="1"/>
          <p:nvPr/>
        </p:nvSpPr>
        <p:spPr>
          <a:xfrm>
            <a:off x="12771041" y="4905626"/>
            <a:ext cx="4278400" cy="219129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600" kern="0" spc="-200">
                <a:solidFill>
                  <a:srgbClr val="FFFFFF"/>
                </a:solidFill>
                <a:latin typeface="S-Core Dream 4 Regular"/>
                <a:cs typeface="S-Core Dream 4 Regular"/>
              </a:rPr>
              <a:t>이곳에 텍스트를 입력해주세요. 내용을 이곳에 입력하여 주세요. 이곳에 텍스트를 입력해주세요. 내용을 이곳에 입력하여 주세요. </a:t>
            </a:r>
            <a:endParaRPr lang="en-US"/>
          </a:p>
        </p:txBody>
      </p:sp>
      <p:sp>
        <p:nvSpPr>
          <p:cNvPr id="48" name="Object 28">
            <a:extLst>
              <a:ext uri="{FF2B5EF4-FFF2-40B4-BE49-F238E27FC236}">
                <a16:creationId xmlns:a16="http://schemas.microsoft.com/office/drawing/2014/main" id="{50A7980B-B22E-4B9D-8757-9FB6A9937806}"/>
              </a:ext>
            </a:extLst>
          </p:cNvPr>
          <p:cNvSpPr txBox="1"/>
          <p:nvPr/>
        </p:nvSpPr>
        <p:spPr>
          <a:xfrm>
            <a:off x="12870420" y="6887415"/>
            <a:ext cx="4032368" cy="10223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600" kern="0" spc="-200">
                <a:solidFill>
                  <a:srgbClr val="FFFFFF"/>
                </a:solidFill>
                <a:latin typeface="S-Core Dream 4 Regular"/>
                <a:cs typeface="S-Core Dream 4 Regular"/>
              </a:rPr>
              <a:t>이곳에 텍스트를 입력해주세요. 내용을 이곳에 입력하여 주세요. </a:t>
            </a:r>
            <a:endParaRPr lang="en-US"/>
          </a:p>
        </p:txBody>
      </p:sp>
      <p:sp>
        <p:nvSpPr>
          <p:cNvPr id="49" name="Object 29">
            <a:extLst>
              <a:ext uri="{FF2B5EF4-FFF2-40B4-BE49-F238E27FC236}">
                <a16:creationId xmlns:a16="http://schemas.microsoft.com/office/drawing/2014/main" id="{018CEC70-2F37-4460-8EEF-0B9750699E4F}"/>
              </a:ext>
            </a:extLst>
          </p:cNvPr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600" kern="0" spc="-200">
                <a:solidFill>
                  <a:srgbClr val="FFFFFF"/>
                </a:solidFill>
                <a:latin typeface="S-Core Dream 4 Regular"/>
                <a:cs typeface="S-Core Dream 4 Regular"/>
              </a:rPr>
              <a:t>이곳에 텍스트를 입력해주세요. 내용을 이곳에 입력하여 주세요. </a:t>
            </a:r>
            <a:endParaRPr lang="en-US"/>
          </a:p>
        </p:txBody>
      </p:sp>
      <p:graphicFrame>
        <p:nvGraphicFramePr>
          <p:cNvPr id="50" name="Group 127">
            <a:extLst>
              <a:ext uri="{FF2B5EF4-FFF2-40B4-BE49-F238E27FC236}">
                <a16:creationId xmlns:a16="http://schemas.microsoft.com/office/drawing/2014/main" id="{2C410F46-052D-41E7-A4A0-616396B71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507096"/>
              </p:ext>
            </p:extLst>
          </p:nvPr>
        </p:nvGraphicFramePr>
        <p:xfrm>
          <a:off x="5562600" y="3543300"/>
          <a:ext cx="12039598" cy="6172197"/>
        </p:xfrm>
        <a:graphic>
          <a:graphicData uri="http://schemas.openxmlformats.org/drawingml/2006/table">
            <a:tbl>
              <a:tblPr/>
              <a:tblGrid>
                <a:gridCol w="171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2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7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4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13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57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1500" b="1" i="0" u="none" strike="noStrike" cap="none" normalizeH="0" baseline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THU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2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287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287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7287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7287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 dirty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0E8A836-7A01-40E6-A927-0CEB7D623702}"/>
              </a:ext>
            </a:extLst>
          </p:cNvPr>
          <p:cNvSpPr txBox="1"/>
          <p:nvPr/>
        </p:nvSpPr>
        <p:spPr>
          <a:xfrm>
            <a:off x="10134600" y="2621280"/>
            <a:ext cx="2667000" cy="69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/>
              <a:t>2022.05</a:t>
            </a:r>
          </a:p>
        </p:txBody>
      </p:sp>
      <p:sp>
        <p:nvSpPr>
          <p:cNvPr id="52" name="모서리가 둥근 직사각형 1011">
            <a:extLst>
              <a:ext uri="{FF2B5EF4-FFF2-40B4-BE49-F238E27FC236}">
                <a16:creationId xmlns:a16="http://schemas.microsoft.com/office/drawing/2014/main" id="{CCFF2D57-1169-4370-96AD-45D025DA5658}"/>
              </a:ext>
            </a:extLst>
          </p:cNvPr>
          <p:cNvSpPr/>
          <p:nvPr/>
        </p:nvSpPr>
        <p:spPr>
          <a:xfrm>
            <a:off x="7315200" y="5372100"/>
            <a:ext cx="8610600" cy="304800"/>
          </a:xfrm>
          <a:prstGeom prst="roundRect">
            <a:avLst>
              <a:gd name="adj" fmla="val 16667"/>
            </a:avLst>
          </a:prstGeom>
          <a:solidFill>
            <a:srgbClr val="FFF7CC"/>
          </a:solidFill>
          <a:ln>
            <a:solidFill>
              <a:schemeClr val="l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alibri Light" panose="020F0302020204030204" pitchFamily="34" charset="0"/>
              </a:rPr>
              <a:t>프로젝트 주제 선정 및 역할 분담</a:t>
            </a:r>
          </a:p>
        </p:txBody>
      </p:sp>
      <p:sp>
        <p:nvSpPr>
          <p:cNvPr id="53" name="모서리가 둥근 직사각형 1013">
            <a:extLst>
              <a:ext uri="{FF2B5EF4-FFF2-40B4-BE49-F238E27FC236}">
                <a16:creationId xmlns:a16="http://schemas.microsoft.com/office/drawing/2014/main" id="{7DF6113A-B612-446D-AEDE-53521644C05B}"/>
              </a:ext>
            </a:extLst>
          </p:cNvPr>
          <p:cNvSpPr/>
          <p:nvPr/>
        </p:nvSpPr>
        <p:spPr>
          <a:xfrm>
            <a:off x="7315200" y="6591300"/>
            <a:ext cx="8610600" cy="304800"/>
          </a:xfrm>
          <a:prstGeom prst="roundRect">
            <a:avLst>
              <a:gd name="adj" fmla="val 16667"/>
            </a:avLst>
          </a:prstGeom>
          <a:solidFill>
            <a:srgbClr val="DFE6F7"/>
          </a:solidFill>
          <a:ln>
            <a:solidFill>
              <a:schemeClr val="l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구조 설계 및 소스 코드 분석</a:t>
            </a:r>
          </a:p>
        </p:txBody>
      </p:sp>
      <p:sp>
        <p:nvSpPr>
          <p:cNvPr id="54" name="모서리가 둥근 직사각형 1014">
            <a:extLst>
              <a:ext uri="{FF2B5EF4-FFF2-40B4-BE49-F238E27FC236}">
                <a16:creationId xmlns:a16="http://schemas.microsoft.com/office/drawing/2014/main" id="{2C50FAAE-CE00-4B4B-A0EA-FFF591293943}"/>
              </a:ext>
            </a:extLst>
          </p:cNvPr>
          <p:cNvSpPr/>
          <p:nvPr/>
        </p:nvSpPr>
        <p:spPr>
          <a:xfrm>
            <a:off x="7315200" y="7658100"/>
            <a:ext cx="8610600" cy="304800"/>
          </a:xfrm>
          <a:prstGeom prst="roundRect">
            <a:avLst>
              <a:gd name="adj" fmla="val 16667"/>
            </a:avLst>
          </a:prstGeom>
          <a:solidFill>
            <a:srgbClr val="FFE7D8"/>
          </a:solidFill>
          <a:ln>
            <a:solidFill>
              <a:schemeClr val="l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PPT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제작</a:t>
            </a:r>
          </a:p>
        </p:txBody>
      </p:sp>
    </p:spTree>
    <p:extLst>
      <p:ext uri="{BB962C8B-B14F-4D97-AF65-F5344CB8AC3E}">
        <p14:creationId xmlns:p14="http://schemas.microsoft.com/office/powerpoint/2010/main" val="217798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6" y="1073609"/>
            <a:ext cx="8901343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 </a:t>
            </a:r>
            <a:r>
              <a:rPr lang="en-US" altLang="ko-KR" sz="3700" ker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_</a:t>
            </a:r>
            <a:r>
              <a:rPr lang="en-US" altLang="ko-KR" sz="5900" ker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 </a:t>
            </a:r>
            <a:r>
              <a:rPr lang="ko-KR" altLang="en-US" sz="3700" ker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스토리보드</a:t>
            </a:r>
            <a:endParaRPr lang="en-US" sz="3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2870420" y="6887415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21" y="3477445"/>
            <a:ext cx="12232708" cy="644686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610425" y="2854380"/>
          <a:ext cx="121920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405867469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439455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</a:t>
                      </a:r>
                      <a:r>
                        <a:rPr lang="ko-KR" altLang="en-US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프로그램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Version 1.0.0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54752"/>
                  </a:ext>
                </a:extLst>
              </a:tr>
            </a:tbl>
          </a:graphicData>
        </a:graphic>
      </p:graphicFrame>
      <p:sp>
        <p:nvSpPr>
          <p:cNvPr id="27" name="Object 2">
            <a:extLst>
              <a:ext uri="{FF2B5EF4-FFF2-40B4-BE49-F238E27FC236}">
                <a16:creationId xmlns:a16="http://schemas.microsoft.com/office/drawing/2014/main" id="{81B1FC8D-0CDE-4454-95A9-D22A3F88F52B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DE3E1293-CBCF-4919-998D-D87977E73D41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B75987EF-CAD5-4D31-B258-D1906920C01D}"/>
              </a:ext>
            </a:extLst>
          </p:cNvPr>
          <p:cNvSpPr txBox="1"/>
          <p:nvPr/>
        </p:nvSpPr>
        <p:spPr>
          <a:xfrm>
            <a:off x="343779" y="4782661"/>
            <a:ext cx="31711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3FA6F97F-180F-4DFE-891B-A9C2792860F0}"/>
              </a:ext>
            </a:extLst>
          </p:cNvPr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B64FB34D-9064-4758-9CF7-CD5FB77E8601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74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6" y="1073609"/>
            <a:ext cx="8901343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 </a:t>
            </a:r>
            <a:r>
              <a:rPr lang="en-US" altLang="ko-KR" sz="37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_</a:t>
            </a:r>
            <a:r>
              <a:rPr lang="en-US" altLang="ko-KR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 </a:t>
            </a:r>
            <a:r>
              <a:rPr lang="ko-KR" altLang="en-US" sz="37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요구사항 명세</a:t>
            </a:r>
            <a:endParaRPr lang="en-US" sz="3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771041" y="4905626"/>
            <a:ext cx="4278400" cy="2191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 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4D8C4F-5B31-4A8E-A81B-09BFB7FEF5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925" y="3286016"/>
            <a:ext cx="11947918" cy="4733318"/>
          </a:xfrm>
          <a:prstGeom prst="rect">
            <a:avLst/>
          </a:prstGeom>
        </p:spPr>
      </p:pic>
      <p:sp>
        <p:nvSpPr>
          <p:cNvPr id="32" name="Object 2">
            <a:extLst>
              <a:ext uri="{FF2B5EF4-FFF2-40B4-BE49-F238E27FC236}">
                <a16:creationId xmlns:a16="http://schemas.microsoft.com/office/drawing/2014/main" id="{DFB3E72B-5CC0-4515-92A8-A0807A201413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F34D1AF4-C151-4164-8CB3-515A4A79812B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24CCDD75-FAB0-4A10-94AB-D1F6FC06089F}"/>
              </a:ext>
            </a:extLst>
          </p:cNvPr>
          <p:cNvSpPr txBox="1"/>
          <p:nvPr/>
        </p:nvSpPr>
        <p:spPr>
          <a:xfrm>
            <a:off x="343779" y="4782661"/>
            <a:ext cx="31711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259BCFC5-4B02-41F3-A44B-A1EAC412DFA5}"/>
              </a:ext>
            </a:extLst>
          </p:cNvPr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5C6CC220-3D0C-4D7A-B79E-7D7E0F612101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47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6" y="1073609"/>
            <a:ext cx="9467793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 </a:t>
            </a:r>
            <a:r>
              <a:rPr lang="en-US" altLang="ko-KR" sz="37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_ Use Case Diagram</a:t>
            </a:r>
            <a:endParaRPr lang="en-US" sz="3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9EB13839-9EC6-4881-BD26-C538356F0466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2A5961AA-5442-4B16-8098-B62EBDDA3C27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FE5EF1C9-4E7C-4842-94A5-39D16A7260DE}"/>
              </a:ext>
            </a:extLst>
          </p:cNvPr>
          <p:cNvSpPr txBox="1"/>
          <p:nvPr/>
        </p:nvSpPr>
        <p:spPr>
          <a:xfrm>
            <a:off x="343779" y="4782661"/>
            <a:ext cx="31711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57859B8E-97FB-4D99-9E57-44AB4D26578C}"/>
              </a:ext>
            </a:extLst>
          </p:cNvPr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91818BAB-FBC4-4DF7-80A8-C02EF9931009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E7ED63-33E6-4161-BBCD-5CDF96250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000" y="2462704"/>
            <a:ext cx="8391102" cy="732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5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6" y="1073609"/>
            <a:ext cx="9053743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 </a:t>
            </a:r>
            <a:r>
              <a:rPr lang="en-US" altLang="ko-KR" sz="37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_ Class Diagram</a:t>
            </a:r>
            <a:endParaRPr lang="en-US" sz="3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35C54B18-D42E-4C63-8129-D2D4834C2510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E40C9BFC-60D1-40B5-998C-A33EB92F19F9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CDAE9562-69BB-4C39-8BC6-9B7127A6C300}"/>
              </a:ext>
            </a:extLst>
          </p:cNvPr>
          <p:cNvSpPr txBox="1"/>
          <p:nvPr/>
        </p:nvSpPr>
        <p:spPr>
          <a:xfrm>
            <a:off x="343779" y="4782661"/>
            <a:ext cx="31711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161E97F9-6220-44ED-8169-2A4D1B54AB7A}"/>
              </a:ext>
            </a:extLst>
          </p:cNvPr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08622130-3CB3-45DF-ADAA-6C5C4028CA24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ADB0E5-08A2-43B7-B15B-23AE24341C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5704" y="2535142"/>
            <a:ext cx="7525167" cy="730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4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6" y="1073609"/>
            <a:ext cx="9510943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 </a:t>
            </a:r>
            <a:r>
              <a:rPr lang="en-US" altLang="ko-KR" sz="37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_ Sequence Diagram</a:t>
            </a:r>
            <a:endParaRPr lang="en-US" sz="3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8F41B083-56B6-4D55-90C7-AE221963994B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75C7C945-6358-4F26-B886-0ED09A843336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FA6D3DD4-2501-4CEB-8D62-173CD2CDE8B1}"/>
              </a:ext>
            </a:extLst>
          </p:cNvPr>
          <p:cNvSpPr txBox="1"/>
          <p:nvPr/>
        </p:nvSpPr>
        <p:spPr>
          <a:xfrm>
            <a:off x="343779" y="4782661"/>
            <a:ext cx="31711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26EB130D-A579-4337-B2DD-86D096F176E8}"/>
              </a:ext>
            </a:extLst>
          </p:cNvPr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DA30DDB5-A65B-4617-ADC2-12E09D22A58C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0F8A01-39E3-4DE8-A53E-F236D89DE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9126" y="2439416"/>
            <a:ext cx="9127414" cy="78154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782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808</Words>
  <Application>Microsoft Office PowerPoint</Application>
  <PresentationFormat>사용자 지정</PresentationFormat>
  <Paragraphs>200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Bebas Neue</vt:lpstr>
      <vt:lpstr>HY중고딕</vt:lpstr>
      <vt:lpstr>HY헤드라인M</vt:lpstr>
      <vt:lpstr>S-Core Dream 4 Regular</vt:lpstr>
      <vt:lpstr>S-Core Dream 8 Heavy</vt:lpstr>
      <vt:lpstr>나눔바른고딕</vt:lpstr>
      <vt:lpstr>맑은 고딕</vt:lpstr>
      <vt:lpstr>새굴림</vt:lpstr>
      <vt:lpstr>함초롬돋움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ez220403</cp:lastModifiedBy>
  <cp:revision>15</cp:revision>
  <dcterms:created xsi:type="dcterms:W3CDTF">2022-05-23T17:31:36Z</dcterms:created>
  <dcterms:modified xsi:type="dcterms:W3CDTF">2022-05-26T10:25:43Z</dcterms:modified>
</cp:coreProperties>
</file>