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68" r:id="rId3"/>
    <p:sldId id="269" r:id="rId4"/>
    <p:sldId id="271" r:id="rId5"/>
    <p:sldId id="270" r:id="rId6"/>
    <p:sldId id="272" r:id="rId7"/>
    <p:sldId id="273" r:id="rId8"/>
    <p:sldId id="274" r:id="rId9"/>
    <p:sldId id="275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지원팀01" initials="지" lastIdx="1" clrIdx="0">
    <p:extLst>
      <p:ext uri="{19B8F6BF-5375-455C-9EA6-DF929625EA0E}">
        <p15:presenceInfo xmlns:p15="http://schemas.microsoft.com/office/powerpoint/2012/main" userId="S::cs01@nicednb.onmicrosoft.com::1d987b04-601a-4d4d-a30c-7bc13fc5c5ce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05AC5-9551-4EE6-9DB7-ED695FFDD05E}" type="datetimeFigureOut">
              <a:rPr lang="ko-KR" altLang="en-US" smtClean="0"/>
              <a:t>2022-08-23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5E2EF-9A07-4CC2-8BF7-79B416156E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77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05AC5-9551-4EE6-9DB7-ED695FFDD05E}" type="datetimeFigureOut">
              <a:rPr lang="ko-KR" altLang="en-US" smtClean="0"/>
              <a:t>2022-08-23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5E2EF-9A07-4CC2-8BF7-79B416156E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4039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05AC5-9551-4EE6-9DB7-ED695FFDD05E}" type="datetimeFigureOut">
              <a:rPr lang="ko-KR" altLang="en-US" smtClean="0"/>
              <a:t>2022-08-23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5E2EF-9A07-4CC2-8BF7-79B416156E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3576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05AC5-9551-4EE6-9DB7-ED695FFDD05E}" type="datetimeFigureOut">
              <a:rPr lang="ko-KR" altLang="en-US" smtClean="0"/>
              <a:t>2022-08-23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5E2EF-9A07-4CC2-8BF7-79B416156E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0760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05AC5-9551-4EE6-9DB7-ED695FFDD05E}" type="datetimeFigureOut">
              <a:rPr lang="ko-KR" altLang="en-US" smtClean="0"/>
              <a:t>2022-08-23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5E2EF-9A07-4CC2-8BF7-79B416156E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0010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05AC5-9551-4EE6-9DB7-ED695FFDD05E}" type="datetimeFigureOut">
              <a:rPr lang="ko-KR" altLang="en-US" smtClean="0"/>
              <a:t>2022-08-23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5E2EF-9A07-4CC2-8BF7-79B416156E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9306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05AC5-9551-4EE6-9DB7-ED695FFDD05E}" type="datetimeFigureOut">
              <a:rPr lang="ko-KR" altLang="en-US" smtClean="0"/>
              <a:t>2022-08-23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5E2EF-9A07-4CC2-8BF7-79B416156E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0894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05AC5-9551-4EE6-9DB7-ED695FFDD05E}" type="datetimeFigureOut">
              <a:rPr lang="ko-KR" altLang="en-US" smtClean="0"/>
              <a:t>2022-08-23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5E2EF-9A07-4CC2-8BF7-79B416156E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5866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05AC5-9551-4EE6-9DB7-ED695FFDD05E}" type="datetimeFigureOut">
              <a:rPr lang="ko-KR" altLang="en-US" smtClean="0"/>
              <a:t>2022-08-23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5E2EF-9A07-4CC2-8BF7-79B416156E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5121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05AC5-9551-4EE6-9DB7-ED695FFDD05E}" type="datetimeFigureOut">
              <a:rPr lang="ko-KR" altLang="en-US" smtClean="0"/>
              <a:t>2022-08-23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5E2EF-9A07-4CC2-8BF7-79B416156E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5767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05AC5-9551-4EE6-9DB7-ED695FFDD05E}" type="datetimeFigureOut">
              <a:rPr lang="ko-KR" altLang="en-US" smtClean="0"/>
              <a:t>2022-08-23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5E2EF-9A07-4CC2-8BF7-79B416156E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6642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205AC5-9551-4EE6-9DB7-ED695FFDD05E}" type="datetimeFigureOut">
              <a:rPr lang="ko-KR" altLang="en-US" smtClean="0"/>
              <a:t>2022-08-23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95E2EF-9A07-4CC2-8BF7-79B416156E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8581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C32C5318-6192-4B8A-9364-9BA2FE3FC863}"/>
              </a:ext>
            </a:extLst>
          </p:cNvPr>
          <p:cNvCxnSpPr/>
          <p:nvPr/>
        </p:nvCxnSpPr>
        <p:spPr>
          <a:xfrm>
            <a:off x="0" y="564513"/>
            <a:ext cx="12192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27D04F8-B690-4D98-8F9D-392EA48A4ABA}"/>
              </a:ext>
            </a:extLst>
          </p:cNvPr>
          <p:cNvSpPr/>
          <p:nvPr/>
        </p:nvSpPr>
        <p:spPr>
          <a:xfrm>
            <a:off x="0" y="-8197"/>
            <a:ext cx="12192000" cy="14472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spc="-70" dirty="0">
              <a:solidFill>
                <a:schemeClr val="bg1"/>
              </a:solidFill>
            </a:endParaRPr>
          </a:p>
        </p:txBody>
      </p:sp>
      <p:pic>
        <p:nvPicPr>
          <p:cNvPr id="14" name="Picture 3" descr="C:\Users\ll\Desktop\CI_투명배경(507x81).png">
            <a:extLst>
              <a:ext uri="{FF2B5EF4-FFF2-40B4-BE49-F238E27FC236}">
                <a16:creationId xmlns:a16="http://schemas.microsoft.com/office/drawing/2014/main" id="{785CB44F-417C-40E2-84A7-4B3CA3FDFE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7773" y="6554767"/>
            <a:ext cx="1271673" cy="203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슬라이드 번호 개체 틀 5">
            <a:extLst>
              <a:ext uri="{FF2B5EF4-FFF2-40B4-BE49-F238E27FC236}">
                <a16:creationId xmlns:a16="http://schemas.microsoft.com/office/drawing/2014/main" id="{A870FB83-98E4-4629-B106-7F6911483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17281" y="164940"/>
            <a:ext cx="2743200" cy="365125"/>
          </a:xfrm>
        </p:spPr>
        <p:txBody>
          <a:bodyPr/>
          <a:lstStyle>
            <a:lvl1pPr>
              <a:defRPr sz="800"/>
            </a:lvl1pPr>
          </a:lstStyle>
          <a:p>
            <a:fld id="{A7D07C2A-8717-4E41-84AD-6452A89AC2FB}" type="slidenum">
              <a:rPr lang="ko-KR" altLang="en-US" smtClean="0"/>
              <a:pPr/>
              <a:t>1</a:t>
            </a:fld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3741B78-0DED-4A93-AB3B-125B5D7C57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9517" y="5879045"/>
            <a:ext cx="2494102" cy="586073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1176810" y="1373359"/>
            <a:ext cx="9408812" cy="1604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500" b="1" spc="-100" dirty="0">
                <a:ln w="6350" cmpd="sng">
                  <a:solidFill>
                    <a:schemeClr val="tx1">
                      <a:lumMod val="75000"/>
                      <a:lumOff val="25000"/>
                      <a:alpha val="22000"/>
                    </a:schemeClr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공공 모바일 만족도조사 웹페이지 개발요청</a:t>
            </a:r>
            <a:endParaRPr lang="en-US" altLang="ko-KR" sz="3500" b="1" spc="-100" dirty="0">
              <a:ln w="6350" cmpd="sng">
                <a:solidFill>
                  <a:schemeClr val="tx1">
                    <a:lumMod val="75000"/>
                    <a:lumOff val="25000"/>
                    <a:alpha val="22000"/>
                  </a:schemeClr>
                </a:solidFill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3500" b="1" spc="-100" dirty="0">
                <a:ln w="6350" cmpd="sng">
                  <a:solidFill>
                    <a:schemeClr val="tx1">
                      <a:lumMod val="75000"/>
                      <a:lumOff val="25000"/>
                      <a:alpha val="22000"/>
                    </a:schemeClr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_20220816_v.01</a:t>
            </a:r>
          </a:p>
        </p:txBody>
      </p:sp>
    </p:spTree>
    <p:extLst>
      <p:ext uri="{BB962C8B-B14F-4D97-AF65-F5344CB8AC3E}">
        <p14:creationId xmlns:p14="http://schemas.microsoft.com/office/powerpoint/2010/main" val="3938092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8B4C8DAC-D23B-45E5-9E14-75BB7D6A8517}"/>
              </a:ext>
            </a:extLst>
          </p:cNvPr>
          <p:cNvGraphicFramePr>
            <a:graphicFrameLocks noGrp="1"/>
          </p:cNvGraphicFramePr>
          <p:nvPr/>
        </p:nvGraphicFramePr>
        <p:xfrm>
          <a:off x="109779" y="224118"/>
          <a:ext cx="11946097" cy="6219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68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743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048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spc="-70" baseline="0" dirty="0">
                          <a:solidFill>
                            <a:srgbClr val="002060"/>
                          </a:solidFill>
                          <a:latin typeface="+mn-lt"/>
                        </a:rPr>
                        <a:t>구분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spc="-70" baseline="0" dirty="0" err="1">
                          <a:solidFill>
                            <a:srgbClr val="002060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카카오알림톡</a:t>
                      </a:r>
                      <a:r>
                        <a:rPr lang="ko-KR" altLang="en-US" sz="1000" spc="-70" baseline="0" dirty="0">
                          <a:solidFill>
                            <a:srgbClr val="002060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 발송 </a:t>
                      </a:r>
                      <a:r>
                        <a:rPr lang="en-US" altLang="ko-KR" sz="1000" spc="-70" baseline="0" dirty="0">
                          <a:solidFill>
                            <a:srgbClr val="002060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_ </a:t>
                      </a:r>
                      <a:r>
                        <a:rPr lang="ko-KR" altLang="en-US" sz="1000" spc="-70" baseline="0" dirty="0">
                          <a:solidFill>
                            <a:srgbClr val="002060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로그인 화면</a:t>
                      </a:r>
                      <a:endParaRPr lang="en-US" altLang="ko-KR" sz="1000" spc="-70" baseline="0" dirty="0">
                        <a:solidFill>
                          <a:srgbClr val="002060"/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spc="-70" baseline="0" dirty="0">
                        <a:solidFill>
                          <a:srgbClr val="002060"/>
                        </a:solidFill>
                        <a:latin typeface="+mn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76000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000" b="1" spc="-70" baseline="0" dirty="0">
                        <a:solidFill>
                          <a:srgbClr val="002060"/>
                        </a:solidFill>
                        <a:latin typeface="+mn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spc="-70" baseline="0" dirty="0">
                        <a:solidFill>
                          <a:srgbClr val="002060"/>
                        </a:solidFill>
                        <a:latin typeface="+mn-lt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spc="-70" baseline="0" dirty="0">
                        <a:solidFill>
                          <a:srgbClr val="002060"/>
                        </a:solidFill>
                        <a:latin typeface="+mn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7423990" y="530732"/>
            <a:ext cx="4529198" cy="59554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※ </a:t>
            </a:r>
            <a:r>
              <a:rPr lang="ko-KR" altLang="en-US" sz="1100" b="1" dirty="0"/>
              <a:t>요청사항</a:t>
            </a:r>
            <a:r>
              <a:rPr lang="en-US" altLang="ko-KR" sz="1100" b="1" dirty="0"/>
              <a:t>: </a:t>
            </a:r>
            <a:r>
              <a:rPr lang="ko-KR" altLang="en-US" sz="1100" b="1" dirty="0"/>
              <a:t>평가완료 후 모바일 웹페이지를 통한 만족도조사 참여</a:t>
            </a:r>
            <a:endParaRPr lang="en-US" altLang="ko-KR" sz="1100" b="1" dirty="0"/>
          </a:p>
          <a:p>
            <a:endParaRPr lang="en-US" altLang="ko-KR" sz="1000" dirty="0"/>
          </a:p>
          <a:p>
            <a:pPr marL="228600" indent="-228600">
              <a:buAutoNum type="arabicPeriod"/>
            </a:pPr>
            <a:endParaRPr lang="en-US" altLang="ko-KR" sz="1000" dirty="0"/>
          </a:p>
          <a:p>
            <a:pPr marL="228600" indent="-228600">
              <a:buAutoNum type="arabicPeriod"/>
            </a:pPr>
            <a:endParaRPr lang="en-US" altLang="ko-KR" sz="1000" dirty="0"/>
          </a:p>
          <a:p>
            <a:pPr marL="228600" indent="-228600">
              <a:buAutoNum type="arabicPeriod"/>
            </a:pPr>
            <a:r>
              <a:rPr lang="ko-KR" altLang="en-US" sz="1000" b="1" dirty="0" err="1"/>
              <a:t>카카오알림톡</a:t>
            </a:r>
            <a:r>
              <a:rPr lang="ko-KR" altLang="en-US" sz="1000" b="1" dirty="0"/>
              <a:t> 발송</a:t>
            </a:r>
            <a:endParaRPr lang="en-US" altLang="ko-KR" sz="1000" b="1" dirty="0"/>
          </a:p>
          <a:p>
            <a:pPr marL="171450" indent="-171450">
              <a:buFontTx/>
              <a:buChar char="-"/>
            </a:pPr>
            <a:r>
              <a:rPr lang="ko-KR" altLang="en-US" sz="1000" dirty="0"/>
              <a:t>식별정보 </a:t>
            </a:r>
            <a:r>
              <a:rPr lang="en-US" altLang="ko-KR" sz="1000" dirty="0"/>
              <a:t>“</a:t>
            </a:r>
            <a:r>
              <a:rPr lang="ko-KR" altLang="en-US" sz="1000" dirty="0"/>
              <a:t>등급제공일</a:t>
            </a:r>
            <a:r>
              <a:rPr lang="en-US" altLang="ko-KR" sz="1000" dirty="0"/>
              <a:t>” + “</a:t>
            </a:r>
            <a:r>
              <a:rPr lang="ko-KR" altLang="en-US" sz="1000" dirty="0"/>
              <a:t>기업명</a:t>
            </a:r>
            <a:r>
              <a:rPr lang="en-US" altLang="ko-KR" sz="1000" dirty="0"/>
              <a:t>“  </a:t>
            </a:r>
          </a:p>
          <a:p>
            <a:r>
              <a:rPr lang="en-US" altLang="ko-KR" sz="1000" dirty="0"/>
              <a:t>    (</a:t>
            </a:r>
            <a:r>
              <a:rPr lang="ko-KR" altLang="en-US" sz="1000" dirty="0"/>
              <a:t>평가완료 </a:t>
            </a:r>
            <a:r>
              <a:rPr lang="ko-KR" altLang="en-US" sz="1000" dirty="0" err="1"/>
              <a:t>알림톡</a:t>
            </a:r>
            <a:r>
              <a:rPr lang="ko-KR" altLang="en-US" sz="1000" dirty="0"/>
              <a:t> 동일기준 적용</a:t>
            </a:r>
            <a:r>
              <a:rPr lang="en-US" altLang="ko-KR" sz="1000" dirty="0"/>
              <a:t>)</a:t>
            </a:r>
          </a:p>
          <a:p>
            <a:pPr marL="171450" indent="-171450">
              <a:buFontTx/>
              <a:buChar char="-"/>
            </a:pPr>
            <a:r>
              <a:rPr lang="ko-KR" altLang="en-US" sz="1000" dirty="0"/>
              <a:t>참여하기 </a:t>
            </a:r>
            <a:r>
              <a:rPr lang="ko-KR" altLang="en-US" sz="1000" dirty="0" err="1"/>
              <a:t>클릭시</a:t>
            </a:r>
            <a:r>
              <a:rPr lang="ko-KR" altLang="en-US" sz="1000" dirty="0"/>
              <a:t> </a:t>
            </a:r>
            <a:r>
              <a:rPr lang="ko-KR" altLang="en-US" sz="1000" dirty="0" err="1"/>
              <a:t>모바일웹페이지</a:t>
            </a:r>
            <a:r>
              <a:rPr lang="ko-KR" altLang="en-US" sz="1000" dirty="0"/>
              <a:t> 로그인 화면으로 링크 적용</a:t>
            </a:r>
            <a:endParaRPr lang="en-US" altLang="ko-KR" sz="1000" dirty="0"/>
          </a:p>
          <a:p>
            <a:r>
              <a:rPr lang="en-US" altLang="ko-KR" sz="1000" dirty="0"/>
              <a:t>-   </a:t>
            </a:r>
            <a:r>
              <a:rPr lang="ko-KR" altLang="en-US" sz="1000" dirty="0"/>
              <a:t>발송대상 </a:t>
            </a:r>
            <a:r>
              <a:rPr lang="en-US" altLang="ko-KR" sz="1000" dirty="0"/>
              <a:t>: </a:t>
            </a:r>
            <a:r>
              <a:rPr lang="en-US" altLang="ko-KR" sz="1000" dirty="0" err="1"/>
              <a:t>nicers</a:t>
            </a:r>
            <a:r>
              <a:rPr lang="en-US" altLang="ko-KR" sz="1000" dirty="0"/>
              <a:t> </a:t>
            </a:r>
            <a:r>
              <a:rPr lang="ko-KR" altLang="en-US" sz="1000" dirty="0"/>
              <a:t>기준 동일 </a:t>
            </a:r>
            <a:r>
              <a:rPr lang="en-US" altLang="ko-KR" sz="1000" dirty="0"/>
              <a:t>(</a:t>
            </a:r>
            <a:r>
              <a:rPr lang="ko-KR" altLang="en-US" sz="1000" dirty="0"/>
              <a:t>당좌</a:t>
            </a:r>
            <a:r>
              <a:rPr lang="en-US" altLang="ko-KR" sz="1000" dirty="0"/>
              <a:t>, </a:t>
            </a:r>
            <a:r>
              <a:rPr lang="ko-KR" altLang="en-US" sz="1000" dirty="0"/>
              <a:t>아파트</a:t>
            </a:r>
            <a:r>
              <a:rPr lang="en-US" altLang="ko-KR" sz="1000" dirty="0"/>
              <a:t>, TCB </a:t>
            </a:r>
            <a:r>
              <a:rPr lang="ko-KR" altLang="en-US" sz="1000" dirty="0"/>
              <a:t>제외</a:t>
            </a:r>
            <a:r>
              <a:rPr lang="en-US" altLang="ko-KR" sz="1000" dirty="0"/>
              <a:t>)</a:t>
            </a:r>
          </a:p>
          <a:p>
            <a:pPr marL="171450" indent="-171450">
              <a:buFontTx/>
              <a:buChar char="-"/>
            </a:pPr>
            <a:r>
              <a:rPr lang="ko-KR" altLang="en-US" sz="1000" dirty="0"/>
              <a:t>발송기준일 </a:t>
            </a:r>
            <a:r>
              <a:rPr lang="en-US" altLang="ko-KR" sz="1000" dirty="0"/>
              <a:t>: </a:t>
            </a:r>
            <a:r>
              <a:rPr lang="ko-KR" altLang="en-US" sz="1000" dirty="0">
                <a:solidFill>
                  <a:srgbClr val="C00000"/>
                </a:solidFill>
              </a:rPr>
              <a:t>사용여부선택일</a:t>
            </a:r>
            <a:r>
              <a:rPr lang="en-US" altLang="ko-KR" sz="1000" dirty="0">
                <a:solidFill>
                  <a:srgbClr val="C00000"/>
                </a:solidFill>
              </a:rPr>
              <a:t> + 5</a:t>
            </a:r>
            <a:r>
              <a:rPr lang="ko-KR" altLang="en-US" sz="1000" dirty="0">
                <a:solidFill>
                  <a:srgbClr val="C00000"/>
                </a:solidFill>
              </a:rPr>
              <a:t>영업일에 발송</a:t>
            </a:r>
            <a:endParaRPr lang="en-US" altLang="ko-KR" sz="1000" dirty="0">
              <a:solidFill>
                <a:srgbClr val="C00000"/>
              </a:solidFill>
            </a:endParaRPr>
          </a:p>
          <a:p>
            <a:r>
              <a:rPr lang="en-US" altLang="ko-KR" sz="1000" dirty="0"/>
              <a:t>    (</a:t>
            </a:r>
            <a:r>
              <a:rPr lang="ko-KR" altLang="en-US" sz="1000" dirty="0"/>
              <a:t>조달청에 발송된 기업만 해당</a:t>
            </a:r>
            <a:r>
              <a:rPr lang="en-US" altLang="ko-KR" sz="1000" dirty="0"/>
              <a:t>, </a:t>
            </a:r>
            <a:r>
              <a:rPr lang="ko-KR" altLang="en-US" sz="1000" dirty="0"/>
              <a:t>재검토 및 </a:t>
            </a:r>
            <a:r>
              <a:rPr lang="ko-KR" altLang="en-US" sz="1000" dirty="0" err="1"/>
              <a:t>사용안함</a:t>
            </a:r>
            <a:r>
              <a:rPr lang="ko-KR" altLang="en-US" sz="1000" dirty="0"/>
              <a:t> 제외</a:t>
            </a:r>
            <a:r>
              <a:rPr lang="en-US" altLang="ko-KR" sz="1000" dirty="0"/>
              <a:t>)</a:t>
            </a:r>
          </a:p>
          <a:p>
            <a:r>
              <a:rPr lang="en-US" altLang="ko-KR" sz="1000" dirty="0"/>
              <a:t>-   </a:t>
            </a:r>
            <a:r>
              <a:rPr lang="ko-KR" altLang="en-US" sz="1000" dirty="0"/>
              <a:t>동일한 핸드폰으로 </a:t>
            </a:r>
            <a:r>
              <a:rPr lang="ko-KR" altLang="en-US" sz="1000" dirty="0" err="1"/>
              <a:t>여러건</a:t>
            </a:r>
            <a:r>
              <a:rPr lang="ko-KR" altLang="en-US" sz="1000" dirty="0"/>
              <a:t> 발송예정인 </a:t>
            </a:r>
            <a:r>
              <a:rPr lang="ko-KR" altLang="en-US" sz="1000" dirty="0" err="1"/>
              <a:t>중복제거하여</a:t>
            </a:r>
            <a:r>
              <a:rPr lang="ko-KR" altLang="en-US" sz="1000" dirty="0"/>
              <a:t> </a:t>
            </a:r>
            <a:r>
              <a:rPr lang="en-US" altLang="ko-KR" sz="1000" dirty="0"/>
              <a:t>1</a:t>
            </a:r>
            <a:r>
              <a:rPr lang="ko-KR" altLang="en-US" sz="1000" dirty="0"/>
              <a:t>회만 발송</a:t>
            </a:r>
            <a:endParaRPr lang="en-US" altLang="ko-KR" sz="1000" dirty="0"/>
          </a:p>
          <a:p>
            <a:r>
              <a:rPr lang="en-US" altLang="ko-KR" sz="1000" dirty="0"/>
              <a:t>    (</a:t>
            </a:r>
            <a:r>
              <a:rPr lang="ko-KR" altLang="en-US" sz="1000" dirty="0"/>
              <a:t>단</a:t>
            </a:r>
            <a:r>
              <a:rPr lang="en-US" altLang="ko-KR" sz="1000" dirty="0"/>
              <a:t>, </a:t>
            </a:r>
            <a:r>
              <a:rPr lang="ko-KR" altLang="en-US" sz="1000" dirty="0"/>
              <a:t>동일서비스에 한함</a:t>
            </a:r>
            <a:r>
              <a:rPr lang="en-US" altLang="ko-KR" sz="1000" dirty="0"/>
              <a:t>, clip </a:t>
            </a:r>
            <a:r>
              <a:rPr lang="ko-KR" altLang="en-US" sz="1000" dirty="0"/>
              <a:t>신청기업의 경우 중복대상 미포함</a:t>
            </a:r>
            <a:r>
              <a:rPr lang="en-US" altLang="ko-KR" sz="1000" dirty="0"/>
              <a:t>)</a:t>
            </a:r>
          </a:p>
          <a:p>
            <a:endParaRPr lang="en-US" altLang="ko-KR" sz="1000" dirty="0"/>
          </a:p>
          <a:p>
            <a:endParaRPr lang="en-US" altLang="ko-KR" sz="1000" dirty="0"/>
          </a:p>
          <a:p>
            <a:endParaRPr lang="en-US" altLang="ko-KR" sz="1000" dirty="0"/>
          </a:p>
          <a:p>
            <a:r>
              <a:rPr lang="en-US" altLang="ko-KR" sz="1000" b="1" dirty="0"/>
              <a:t>2. </a:t>
            </a:r>
            <a:r>
              <a:rPr lang="ko-KR" altLang="en-US" sz="1000" b="1" dirty="0"/>
              <a:t>로그인 화면 </a:t>
            </a:r>
            <a:endParaRPr lang="en-US" altLang="ko-KR" sz="1000" b="1" dirty="0"/>
          </a:p>
          <a:p>
            <a:pPr marL="171450" indent="-171450">
              <a:buFontTx/>
              <a:buChar char="-"/>
            </a:pPr>
            <a:r>
              <a:rPr lang="ko-KR" altLang="en-US" sz="1000" dirty="0"/>
              <a:t>현재 </a:t>
            </a:r>
            <a:r>
              <a:rPr lang="ko-KR" altLang="en-US" sz="1000" dirty="0" err="1"/>
              <a:t>모바일웹</a:t>
            </a:r>
            <a:r>
              <a:rPr lang="en-US" altLang="ko-KR" sz="1000" dirty="0"/>
              <a:t>, </a:t>
            </a:r>
            <a:r>
              <a:rPr lang="ko-KR" altLang="en-US" sz="1000" dirty="0"/>
              <a:t>이벤트참여페이지 등 로그인 기능 동일적용</a:t>
            </a:r>
            <a:endParaRPr lang="en-US" altLang="ko-KR" sz="1000" dirty="0"/>
          </a:p>
          <a:p>
            <a:r>
              <a:rPr lang="en-US" altLang="ko-KR" sz="1000" dirty="0"/>
              <a:t>    ( </a:t>
            </a:r>
            <a:r>
              <a:rPr lang="ko-KR" altLang="en-US" sz="1000" dirty="0"/>
              <a:t>참고 </a:t>
            </a:r>
            <a:r>
              <a:rPr lang="en-US" altLang="ko-KR" sz="1000" dirty="0"/>
              <a:t>: </a:t>
            </a:r>
            <a:r>
              <a:rPr lang="ko-KR" altLang="en-US" sz="1000" dirty="0"/>
              <a:t>마케팅수신동의 이벤트 </a:t>
            </a:r>
            <a:r>
              <a:rPr lang="en-US" altLang="ko-KR" sz="1000" dirty="0"/>
              <a:t>: </a:t>
            </a:r>
            <a:r>
              <a:rPr lang="ko-KR" altLang="en-US" sz="1000" dirty="0"/>
              <a:t>로그인 후 참여하도록 설계되어 있음 </a:t>
            </a:r>
            <a:r>
              <a:rPr lang="en-US" altLang="ko-KR" sz="1000" dirty="0"/>
              <a:t>)</a:t>
            </a:r>
          </a:p>
          <a:p>
            <a:pPr marL="171450" indent="-171450">
              <a:buFontTx/>
              <a:buChar char="-"/>
            </a:pPr>
            <a:r>
              <a:rPr lang="ko-KR" altLang="en-US" sz="1000" dirty="0"/>
              <a:t>모바일 또는 </a:t>
            </a:r>
            <a:r>
              <a:rPr lang="en-US" altLang="ko-KR" sz="1000" dirty="0"/>
              <a:t>PC</a:t>
            </a:r>
            <a:r>
              <a:rPr lang="ko-KR" altLang="en-US" sz="1000" dirty="0"/>
              <a:t>에서 로그인 사업자번호 기준 </a:t>
            </a:r>
            <a:r>
              <a:rPr lang="en-US" altLang="ko-KR" sz="1000" dirty="0"/>
              <a:t>1</a:t>
            </a:r>
            <a:r>
              <a:rPr lang="ko-KR" altLang="en-US" sz="1000" dirty="0"/>
              <a:t>회만 참여 가능</a:t>
            </a:r>
            <a:endParaRPr lang="en-US" altLang="ko-KR" sz="1000" dirty="0"/>
          </a:p>
          <a:p>
            <a:pPr marL="171450" indent="-171450">
              <a:buFontTx/>
              <a:buChar char="-"/>
            </a:pPr>
            <a:r>
              <a:rPr lang="ko-KR" altLang="en-US" sz="1000" dirty="0"/>
              <a:t>설문응답이 완료된 이후 해당 링크를 통해 동일 사업자번호로 </a:t>
            </a:r>
            <a:r>
              <a:rPr lang="ko-KR" altLang="en-US" sz="1000" dirty="0" err="1"/>
              <a:t>재로그인시안내문구</a:t>
            </a:r>
            <a:r>
              <a:rPr lang="ko-KR" altLang="en-US" sz="1000" dirty="0"/>
              <a:t> 제공 </a:t>
            </a:r>
            <a:endParaRPr lang="en-US" altLang="ko-KR" sz="1000" dirty="0"/>
          </a:p>
          <a:p>
            <a:r>
              <a:rPr lang="en-US" altLang="ko-KR" sz="1000" dirty="0"/>
              <a:t>    EX : </a:t>
            </a:r>
            <a:r>
              <a:rPr lang="ko-KR" altLang="en-US" sz="1000" dirty="0"/>
              <a:t>설문조사 응답이 완료되었습니다</a:t>
            </a:r>
            <a:r>
              <a:rPr lang="en-US" altLang="ko-KR" sz="1000" dirty="0"/>
              <a:t>.  -</a:t>
            </a:r>
            <a:r>
              <a:rPr lang="ko-KR" altLang="en-US" sz="1000" dirty="0"/>
              <a:t>확인</a:t>
            </a:r>
            <a:r>
              <a:rPr lang="en-US" altLang="ko-KR" sz="1000" dirty="0"/>
              <a:t>-  </a:t>
            </a:r>
            <a:r>
              <a:rPr lang="ko-KR" altLang="en-US" sz="1000" dirty="0"/>
              <a:t>등</a:t>
            </a:r>
            <a:endParaRPr lang="en-US" altLang="ko-KR" sz="1000" dirty="0"/>
          </a:p>
          <a:p>
            <a:r>
              <a:rPr lang="en-US" altLang="ko-KR" sz="1000" dirty="0"/>
              <a:t>-   1</a:t>
            </a:r>
            <a:r>
              <a:rPr lang="ko-KR" altLang="en-US" sz="1000" dirty="0"/>
              <a:t>건의 </a:t>
            </a:r>
            <a:r>
              <a:rPr lang="ko-KR" altLang="en-US" sz="1000" dirty="0" err="1"/>
              <a:t>알림톡만</a:t>
            </a:r>
            <a:r>
              <a:rPr lang="ko-KR" altLang="en-US" sz="1000" dirty="0"/>
              <a:t> 수신해도 다른 사업자번호로 </a:t>
            </a:r>
            <a:r>
              <a:rPr lang="ko-KR" altLang="en-US" sz="1000" dirty="0" err="1"/>
              <a:t>로그인시</a:t>
            </a:r>
            <a:r>
              <a:rPr lang="ko-KR" altLang="en-US" sz="1000" dirty="0"/>
              <a:t> 각각 응답 가능</a:t>
            </a:r>
            <a:endParaRPr lang="en-US" altLang="ko-KR" sz="1000" dirty="0"/>
          </a:p>
          <a:p>
            <a:r>
              <a:rPr lang="en-US" altLang="ko-KR" sz="1000" dirty="0"/>
              <a:t>    (</a:t>
            </a:r>
            <a:r>
              <a:rPr lang="ko-KR" altLang="en-US" sz="1000" dirty="0"/>
              <a:t>사업자번호로 각각 로그인 이후 응답 가능</a:t>
            </a:r>
            <a:r>
              <a:rPr lang="en-US" altLang="ko-KR" sz="1000" dirty="0"/>
              <a:t>)</a:t>
            </a:r>
          </a:p>
          <a:p>
            <a:endParaRPr lang="en-US" altLang="ko-KR" sz="1000" dirty="0"/>
          </a:p>
          <a:p>
            <a:endParaRPr lang="en-US" altLang="ko-KR" sz="1000" dirty="0"/>
          </a:p>
          <a:p>
            <a:endParaRPr lang="en-US" altLang="ko-KR" sz="1000" dirty="0"/>
          </a:p>
          <a:p>
            <a:endParaRPr lang="en-US" altLang="ko-KR" sz="1000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000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000" dirty="0"/>
          </a:p>
          <a:p>
            <a:endParaRPr lang="en-US" altLang="ko-KR" sz="1000" dirty="0"/>
          </a:p>
          <a:p>
            <a:endParaRPr lang="en-US" altLang="ko-KR" sz="1000" dirty="0"/>
          </a:p>
          <a:p>
            <a:endParaRPr lang="en-US" altLang="ko-KR" sz="1000" dirty="0"/>
          </a:p>
          <a:p>
            <a:pPr marL="228600" indent="-228600">
              <a:buAutoNum type="arabicPeriod"/>
            </a:pPr>
            <a:endParaRPr lang="en-US" altLang="ko-KR" sz="1000" dirty="0"/>
          </a:p>
          <a:p>
            <a:endParaRPr lang="en-US" altLang="ko-KR" sz="1000" dirty="0"/>
          </a:p>
          <a:p>
            <a:pPr marL="228600" indent="-228600">
              <a:buAutoNum type="arabicPeriod"/>
            </a:pPr>
            <a:endParaRPr lang="ko-KR" altLang="en-US" sz="10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A83652F-85AA-42E1-A799-B7B55E50260E}"/>
              </a:ext>
            </a:extLst>
          </p:cNvPr>
          <p:cNvSpPr/>
          <p:nvPr/>
        </p:nvSpPr>
        <p:spPr>
          <a:xfrm>
            <a:off x="626769" y="1200151"/>
            <a:ext cx="2875005" cy="41954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모서리가 둥근 직사각형 159">
            <a:extLst>
              <a:ext uri="{FF2B5EF4-FFF2-40B4-BE49-F238E27FC236}">
                <a16:creationId xmlns:a16="http://schemas.microsoft.com/office/drawing/2014/main" id="{61DED4CD-E786-4503-B8E4-182FD17DC5C9}"/>
              </a:ext>
            </a:extLst>
          </p:cNvPr>
          <p:cNvSpPr/>
          <p:nvPr/>
        </p:nvSpPr>
        <p:spPr>
          <a:xfrm>
            <a:off x="1184285" y="1753585"/>
            <a:ext cx="1790940" cy="1118008"/>
          </a:xfrm>
          <a:prstGeom prst="roundRect">
            <a:avLst>
              <a:gd name="adj" fmla="val 20666"/>
            </a:avLst>
          </a:prstGeom>
          <a:solidFill>
            <a:schemeClr val="accent4">
              <a:lumMod val="60000"/>
              <a:lumOff val="4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556D0B0-5EB6-465E-98A0-0D2802B09647}"/>
              </a:ext>
            </a:extLst>
          </p:cNvPr>
          <p:cNvSpPr/>
          <p:nvPr/>
        </p:nvSpPr>
        <p:spPr>
          <a:xfrm>
            <a:off x="1177372" y="1997284"/>
            <a:ext cx="1790939" cy="2740278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4D89FD4-158E-4405-9F45-9856C0C72E5A}"/>
              </a:ext>
            </a:extLst>
          </p:cNvPr>
          <p:cNvSpPr txBox="1"/>
          <p:nvPr/>
        </p:nvSpPr>
        <p:spPr>
          <a:xfrm>
            <a:off x="1229416" y="1797116"/>
            <a:ext cx="168685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err="1"/>
              <a:t>알림톡</a:t>
            </a:r>
            <a:r>
              <a:rPr lang="ko-KR" altLang="en-US" sz="700" dirty="0"/>
              <a:t> 도착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4F8F94B-A18B-449D-8BE5-18FC160004D6}"/>
              </a:ext>
            </a:extLst>
          </p:cNvPr>
          <p:cNvSpPr txBox="1"/>
          <p:nvPr/>
        </p:nvSpPr>
        <p:spPr>
          <a:xfrm>
            <a:off x="1229416" y="2091724"/>
            <a:ext cx="168685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안녕하세요</a:t>
            </a:r>
            <a:r>
              <a:rPr lang="en-US" altLang="ko-KR" sz="700" dirty="0"/>
              <a:t>, </a:t>
            </a:r>
            <a:r>
              <a:rPr lang="ko-KR" altLang="en-US" sz="700" dirty="0" err="1"/>
              <a:t>나이스디앤비에서</a:t>
            </a:r>
            <a:r>
              <a:rPr lang="ko-KR" altLang="en-US" sz="700" dirty="0"/>
              <a:t> 안내 드립니다</a:t>
            </a:r>
            <a:r>
              <a:rPr lang="en-US" altLang="ko-KR" sz="700" dirty="0"/>
              <a:t>. </a:t>
            </a:r>
          </a:p>
          <a:p>
            <a:endParaRPr lang="en-US" altLang="ko-KR" sz="700" dirty="0"/>
          </a:p>
          <a:p>
            <a:r>
              <a:rPr lang="en-US" altLang="ko-KR" sz="700" dirty="0"/>
              <a:t>2022-08-16 </a:t>
            </a:r>
            <a:r>
              <a:rPr lang="ko-KR" altLang="en-US" sz="700" dirty="0"/>
              <a:t>평가 완료된 주식회사 테스트건설의 조달청</a:t>
            </a:r>
            <a:r>
              <a:rPr lang="en-US" altLang="ko-KR" sz="700" dirty="0"/>
              <a:t>/</a:t>
            </a:r>
            <a:r>
              <a:rPr lang="ko-KR" altLang="en-US" sz="700" dirty="0"/>
              <a:t>공공기관 입찰용 신용평가 관련 만족도조사를 진행하고 있습니다</a:t>
            </a:r>
            <a:r>
              <a:rPr lang="en-US" altLang="ko-KR" sz="700" dirty="0"/>
              <a:t>.  </a:t>
            </a:r>
          </a:p>
          <a:p>
            <a:r>
              <a:rPr lang="ko-KR" altLang="en-US" sz="700" dirty="0"/>
              <a:t>바쁘시겠지만 아래의 바로가기를 통해 만족도조사에 참여 부탁드립니다</a:t>
            </a:r>
            <a:r>
              <a:rPr lang="en-US" altLang="ko-KR" sz="700" dirty="0"/>
              <a:t>. (13</a:t>
            </a:r>
            <a:r>
              <a:rPr lang="ko-KR" altLang="en-US" sz="700" dirty="0" err="1"/>
              <a:t>개문항</a:t>
            </a:r>
            <a:r>
              <a:rPr lang="en-US" altLang="ko-KR" sz="700" dirty="0"/>
              <a:t>, </a:t>
            </a:r>
            <a:r>
              <a:rPr lang="ko-KR" altLang="en-US" sz="700" dirty="0"/>
              <a:t>약 </a:t>
            </a:r>
            <a:r>
              <a:rPr lang="en-US" altLang="ko-KR" sz="700" dirty="0"/>
              <a:t>3~5</a:t>
            </a:r>
            <a:r>
              <a:rPr lang="ko-KR" altLang="en-US" sz="700" dirty="0"/>
              <a:t>분 소요</a:t>
            </a:r>
            <a:r>
              <a:rPr lang="en-US" altLang="ko-KR" sz="700" dirty="0"/>
              <a:t>)</a:t>
            </a:r>
          </a:p>
          <a:p>
            <a:endParaRPr lang="en-US" altLang="ko-KR" sz="700" dirty="0"/>
          </a:p>
          <a:p>
            <a:r>
              <a:rPr lang="ko-KR" altLang="en-US" sz="700" dirty="0" err="1"/>
              <a:t>남겨주신</a:t>
            </a:r>
            <a:r>
              <a:rPr lang="ko-KR" altLang="en-US" sz="700" dirty="0"/>
              <a:t> 소중한 의견을 청취하여 서비스개선에 반영하도록 하겠습니다</a:t>
            </a:r>
            <a:r>
              <a:rPr lang="en-US" altLang="ko-KR" sz="700" dirty="0"/>
              <a:t>. </a:t>
            </a:r>
          </a:p>
          <a:p>
            <a:endParaRPr lang="en-US" altLang="ko-KR" sz="700" dirty="0"/>
          </a:p>
          <a:p>
            <a:endParaRPr lang="en-US" altLang="ko-KR" sz="700" dirty="0"/>
          </a:p>
          <a:p>
            <a:r>
              <a:rPr lang="en-US" altLang="ko-KR" sz="700" dirty="0"/>
              <a:t>* </a:t>
            </a:r>
            <a:r>
              <a:rPr lang="ko-KR" altLang="en-US" sz="700" dirty="0"/>
              <a:t>설문기간 </a:t>
            </a:r>
            <a:r>
              <a:rPr lang="en-US" altLang="ko-KR" sz="700" dirty="0"/>
              <a:t>: </a:t>
            </a:r>
            <a:r>
              <a:rPr lang="ko-KR" altLang="en-US" sz="700" dirty="0"/>
              <a:t>평가완료 후 </a:t>
            </a:r>
            <a:r>
              <a:rPr lang="en-US" altLang="ko-KR" sz="700" dirty="0"/>
              <a:t>1</a:t>
            </a:r>
            <a:r>
              <a:rPr lang="ko-KR" altLang="en-US" sz="700" dirty="0"/>
              <a:t>달 이내</a:t>
            </a:r>
            <a:r>
              <a:rPr lang="en-US" altLang="ko-KR" sz="700" dirty="0"/>
              <a:t> </a:t>
            </a:r>
          </a:p>
          <a:p>
            <a:r>
              <a:rPr lang="en-US" altLang="ko-KR" sz="700" dirty="0"/>
              <a:t>* </a:t>
            </a:r>
            <a:r>
              <a:rPr lang="ko-KR" altLang="en-US" sz="700" dirty="0"/>
              <a:t>참여방법</a:t>
            </a:r>
            <a:r>
              <a:rPr lang="en-US" altLang="ko-KR" sz="700" dirty="0"/>
              <a:t> : </a:t>
            </a:r>
            <a:r>
              <a:rPr lang="ko-KR" altLang="en-US" sz="700" dirty="0"/>
              <a:t>모바일 또는 </a:t>
            </a:r>
            <a:r>
              <a:rPr lang="en-US" altLang="ko-KR" sz="700" dirty="0"/>
              <a:t>PC </a:t>
            </a:r>
            <a:r>
              <a:rPr lang="ko-KR" altLang="en-US" sz="700" dirty="0"/>
              <a:t>로그인</a:t>
            </a:r>
            <a:endParaRPr lang="en-US" altLang="ko-KR" sz="700" dirty="0"/>
          </a:p>
          <a:p>
            <a:r>
              <a:rPr lang="en-US" altLang="ko-KR" sz="700" dirty="0"/>
              <a:t>  ( 1</a:t>
            </a:r>
            <a:r>
              <a:rPr lang="ko-KR" altLang="en-US" sz="700" dirty="0"/>
              <a:t>회만 참여 가능 </a:t>
            </a:r>
            <a:r>
              <a:rPr lang="en-US" altLang="ko-KR" sz="700" dirty="0"/>
              <a:t>)</a:t>
            </a:r>
            <a:endParaRPr lang="ko-KR" altLang="en-US" sz="700" dirty="0"/>
          </a:p>
        </p:txBody>
      </p:sp>
      <p:sp>
        <p:nvSpPr>
          <p:cNvPr id="30" name="모서리가 둥근 직사각형 164">
            <a:extLst>
              <a:ext uri="{FF2B5EF4-FFF2-40B4-BE49-F238E27FC236}">
                <a16:creationId xmlns:a16="http://schemas.microsoft.com/office/drawing/2014/main" id="{D0B105B4-EA3B-4F62-A688-2B1EA08EA5B8}"/>
              </a:ext>
            </a:extLst>
          </p:cNvPr>
          <p:cNvSpPr/>
          <p:nvPr/>
        </p:nvSpPr>
        <p:spPr>
          <a:xfrm>
            <a:off x="1269319" y="4294230"/>
            <a:ext cx="1589903" cy="26361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tx1"/>
                </a:solidFill>
              </a:rPr>
              <a:t>[</a:t>
            </a:r>
            <a:r>
              <a:rPr lang="ko-KR" altLang="en-US" sz="700" dirty="0">
                <a:solidFill>
                  <a:schemeClr val="tx1"/>
                </a:solidFill>
              </a:rPr>
              <a:t>만족도 조사</a:t>
            </a:r>
            <a:r>
              <a:rPr lang="en-US" altLang="ko-KR" sz="700" dirty="0">
                <a:solidFill>
                  <a:schemeClr val="tx1"/>
                </a:solidFill>
              </a:rPr>
              <a:t>] </a:t>
            </a:r>
            <a:r>
              <a:rPr lang="ko-KR" altLang="en-US" sz="700" dirty="0">
                <a:solidFill>
                  <a:schemeClr val="tx1"/>
                </a:solidFill>
              </a:rPr>
              <a:t>참여하기</a:t>
            </a:r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0E7F4BCF-3073-44C5-A0E8-35071F6B9B6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80914" b="-6043"/>
          <a:stretch/>
        </p:blipFill>
        <p:spPr>
          <a:xfrm>
            <a:off x="856955" y="1737517"/>
            <a:ext cx="227932" cy="20051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C49FDE2-466C-4382-B250-ABCF6CA67B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1966" y="1200151"/>
            <a:ext cx="2989960" cy="419548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EA477F0B-801B-46B6-87CA-74EA4B576D3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3625" y="4935087"/>
            <a:ext cx="1194271" cy="189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41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직사각형 92">
            <a:extLst>
              <a:ext uri="{FF2B5EF4-FFF2-40B4-BE49-F238E27FC236}">
                <a16:creationId xmlns:a16="http://schemas.microsoft.com/office/drawing/2014/main" id="{3BDDD6E9-6CA0-4562-996A-08EF9E97339E}"/>
              </a:ext>
            </a:extLst>
          </p:cNvPr>
          <p:cNvSpPr/>
          <p:nvPr/>
        </p:nvSpPr>
        <p:spPr>
          <a:xfrm>
            <a:off x="3988941" y="619124"/>
            <a:ext cx="2875005" cy="532447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8B4C8DAC-D23B-45E5-9E14-75BB7D6A85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1803803"/>
              </p:ext>
            </p:extLst>
          </p:nvPr>
        </p:nvGraphicFramePr>
        <p:xfrm>
          <a:off x="141349" y="107428"/>
          <a:ext cx="11946097" cy="6219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68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743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048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spc="-70" baseline="0" dirty="0">
                          <a:solidFill>
                            <a:srgbClr val="002060"/>
                          </a:solidFill>
                          <a:latin typeface="+mn-lt"/>
                        </a:rPr>
                        <a:t>구분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spc="-70" baseline="0" dirty="0">
                          <a:solidFill>
                            <a:srgbClr val="002060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설문응답 </a:t>
                      </a:r>
                      <a:r>
                        <a:rPr lang="en-US" altLang="ko-KR" sz="1000" spc="-70" baseline="0" dirty="0">
                          <a:solidFill>
                            <a:srgbClr val="002060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1,2</a:t>
                      </a:r>
                      <a:r>
                        <a:rPr lang="ko-KR" altLang="en-US" sz="1000" spc="-70" baseline="0" dirty="0">
                          <a:solidFill>
                            <a:srgbClr val="002060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페이지</a:t>
                      </a:r>
                      <a:endParaRPr lang="en-US" altLang="ko-KR" sz="1000" spc="-70" baseline="0" dirty="0">
                        <a:solidFill>
                          <a:srgbClr val="002060"/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spc="-70" baseline="0" dirty="0">
                        <a:solidFill>
                          <a:srgbClr val="002060"/>
                        </a:solidFill>
                        <a:latin typeface="+mn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7600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</a:rPr>
                        <a:t>★★★★★</a:t>
                      </a:r>
                      <a:endParaRPr lang="ko-KR" altLang="en-US" sz="1000" b="1" spc="-70" baseline="0" dirty="0">
                        <a:solidFill>
                          <a:srgbClr val="002060"/>
                        </a:solidFill>
                        <a:latin typeface="+mn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spc="-70" baseline="0" dirty="0">
                        <a:solidFill>
                          <a:srgbClr val="002060"/>
                        </a:solidFill>
                        <a:latin typeface="+mn-lt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spc="-70" baseline="0" dirty="0">
                        <a:solidFill>
                          <a:srgbClr val="002060"/>
                        </a:solidFill>
                        <a:latin typeface="+mn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7423990" y="530732"/>
            <a:ext cx="4529198" cy="33393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※ </a:t>
            </a:r>
            <a:r>
              <a:rPr lang="ko-KR" altLang="en-US" sz="1100" b="1" dirty="0"/>
              <a:t>요청사항</a:t>
            </a:r>
            <a:r>
              <a:rPr lang="en-US" altLang="ko-KR" sz="1100" b="1" dirty="0"/>
              <a:t>: </a:t>
            </a:r>
            <a:r>
              <a:rPr lang="ko-KR" altLang="en-US" sz="1100" b="1" dirty="0"/>
              <a:t>만족도조사 총 </a:t>
            </a:r>
            <a:r>
              <a:rPr lang="en-US" altLang="ko-KR" sz="1100" b="1" dirty="0"/>
              <a:t>13</a:t>
            </a:r>
            <a:r>
              <a:rPr lang="ko-KR" altLang="en-US" sz="1100" b="1" dirty="0"/>
              <a:t>문항  제공</a:t>
            </a:r>
            <a:endParaRPr lang="en-US" altLang="ko-KR" sz="1100" b="1" dirty="0"/>
          </a:p>
          <a:p>
            <a:endParaRPr lang="en-US" altLang="ko-KR" sz="1000" dirty="0"/>
          </a:p>
          <a:p>
            <a:pPr marL="228600" indent="-228600">
              <a:buAutoNum type="arabicPeriod"/>
            </a:pPr>
            <a:endParaRPr lang="en-US" altLang="ko-KR" sz="1000" dirty="0"/>
          </a:p>
          <a:p>
            <a:pPr marL="228600" indent="-228600">
              <a:buAutoNum type="arabicPeriod"/>
            </a:pPr>
            <a:r>
              <a:rPr lang="ko-KR" altLang="en-US" sz="1000" dirty="0"/>
              <a:t>설문응답 총 </a:t>
            </a:r>
            <a:r>
              <a:rPr lang="en-US" altLang="ko-KR" sz="1000" dirty="0"/>
              <a:t>4</a:t>
            </a:r>
            <a:r>
              <a:rPr lang="ko-KR" altLang="en-US" sz="1000" dirty="0"/>
              <a:t>페이지 적용 </a:t>
            </a:r>
            <a:endParaRPr lang="en-US" altLang="ko-KR" sz="1000" dirty="0"/>
          </a:p>
          <a:p>
            <a:r>
              <a:rPr lang="en-US" altLang="ko-KR" sz="1000" dirty="0"/>
              <a:t>     ( </a:t>
            </a:r>
            <a:r>
              <a:rPr lang="ko-KR" altLang="en-US" sz="1000" dirty="0"/>
              <a:t>신청업무 </a:t>
            </a:r>
            <a:r>
              <a:rPr lang="en-US" altLang="ko-KR" sz="1000" dirty="0"/>
              <a:t>/ </a:t>
            </a:r>
            <a:r>
              <a:rPr lang="ko-KR" altLang="en-US" sz="1000" dirty="0"/>
              <a:t>제출업무 </a:t>
            </a:r>
            <a:r>
              <a:rPr lang="en-US" altLang="ko-KR" sz="1000" dirty="0"/>
              <a:t>/ </a:t>
            </a:r>
            <a:r>
              <a:rPr lang="ko-KR" altLang="en-US" sz="1000" dirty="0"/>
              <a:t>평가업무 </a:t>
            </a:r>
            <a:r>
              <a:rPr lang="en-US" altLang="ko-KR" sz="1000" dirty="0"/>
              <a:t>/ </a:t>
            </a:r>
            <a:r>
              <a:rPr lang="ko-KR" altLang="en-US" sz="1000" dirty="0"/>
              <a:t>후속업무 </a:t>
            </a:r>
            <a:r>
              <a:rPr lang="en-US" altLang="ko-KR" sz="1000" dirty="0"/>
              <a:t>+ </a:t>
            </a:r>
            <a:r>
              <a:rPr lang="ko-KR" altLang="en-US" sz="1000" dirty="0"/>
              <a:t>선택문항 </a:t>
            </a:r>
            <a:r>
              <a:rPr lang="en-US" altLang="ko-KR" sz="1000" dirty="0"/>
              <a:t>)</a:t>
            </a:r>
          </a:p>
          <a:p>
            <a:pPr marL="228600" indent="-228600">
              <a:buAutoNum type="arabicPeriod"/>
            </a:pPr>
            <a:endParaRPr lang="en-US" altLang="ko-KR" sz="1000" dirty="0"/>
          </a:p>
          <a:p>
            <a:r>
              <a:rPr lang="en-US" altLang="ko-KR" sz="1000" dirty="0"/>
              <a:t>2.</a:t>
            </a:r>
            <a:r>
              <a:rPr lang="ko-KR" altLang="en-US" sz="1000" dirty="0"/>
              <a:t>   점수입력은 별 </a:t>
            </a:r>
            <a:r>
              <a:rPr lang="en-US" altLang="ko-KR" sz="1000" dirty="0"/>
              <a:t>5</a:t>
            </a:r>
            <a:r>
              <a:rPr lang="ko-KR" altLang="en-US" sz="1000" dirty="0"/>
              <a:t>개로 </a:t>
            </a:r>
            <a:r>
              <a:rPr lang="en-US" altLang="ko-KR" sz="1000" dirty="0"/>
              <a:t>PC</a:t>
            </a:r>
            <a:r>
              <a:rPr lang="ko-KR" altLang="en-US" sz="1000" dirty="0"/>
              <a:t>와 동일하게 적용</a:t>
            </a:r>
            <a:endParaRPr lang="en-US" altLang="ko-KR" sz="1000" dirty="0"/>
          </a:p>
          <a:p>
            <a:endParaRPr lang="en-US" altLang="ko-KR" sz="1000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000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000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ko-KR" sz="10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※</a:t>
            </a:r>
            <a:r>
              <a:rPr lang="en-US" altLang="ko-KR" sz="10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sz="10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다음 </a:t>
            </a:r>
            <a:r>
              <a:rPr lang="en-US" altLang="ko-KR" sz="10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10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이전 버튼을 통해 이동 가능하도록 적용 </a:t>
            </a:r>
            <a:endParaRPr lang="en-US" altLang="ko-KR" sz="1000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000" dirty="0">
              <a:solidFill>
                <a:srgbClr val="0070C0"/>
              </a:solidFill>
            </a:endParaRPr>
          </a:p>
          <a:p>
            <a:endParaRPr lang="en-US" altLang="ko-KR" sz="1000" dirty="0"/>
          </a:p>
          <a:p>
            <a:endParaRPr lang="en-US" altLang="ko-KR" sz="1000" dirty="0"/>
          </a:p>
          <a:p>
            <a:pPr marL="228600" indent="-228600">
              <a:buAutoNum type="arabicPeriod"/>
            </a:pPr>
            <a:endParaRPr lang="en-US" altLang="ko-KR" sz="1000" dirty="0"/>
          </a:p>
          <a:p>
            <a:endParaRPr lang="en-US" altLang="ko-KR" sz="1000" dirty="0"/>
          </a:p>
          <a:p>
            <a:endParaRPr lang="en-US" altLang="ko-KR" sz="1000" dirty="0"/>
          </a:p>
          <a:p>
            <a:endParaRPr lang="en-US" altLang="ko-KR" sz="1000" dirty="0"/>
          </a:p>
          <a:p>
            <a:pPr marL="228600" indent="-228600">
              <a:buAutoNum type="arabicPeriod"/>
            </a:pPr>
            <a:endParaRPr lang="en-US" altLang="ko-KR" sz="1000" dirty="0"/>
          </a:p>
          <a:p>
            <a:endParaRPr lang="en-US" altLang="ko-KR" sz="1000" dirty="0"/>
          </a:p>
          <a:p>
            <a:pPr marL="228600" indent="-228600">
              <a:buAutoNum type="arabicPeriod"/>
            </a:pPr>
            <a:endParaRPr lang="ko-KR" altLang="en-US" sz="10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A83652F-85AA-42E1-A799-B7B55E50260E}"/>
              </a:ext>
            </a:extLst>
          </p:cNvPr>
          <p:cNvSpPr/>
          <p:nvPr/>
        </p:nvSpPr>
        <p:spPr>
          <a:xfrm>
            <a:off x="626769" y="619124"/>
            <a:ext cx="2875005" cy="532447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B1CDCCB-674B-440D-9CE2-1E0A27DFDDDA}"/>
              </a:ext>
            </a:extLst>
          </p:cNvPr>
          <p:cNvSpPr txBox="1"/>
          <p:nvPr/>
        </p:nvSpPr>
        <p:spPr>
          <a:xfrm>
            <a:off x="617091" y="658945"/>
            <a:ext cx="2875005" cy="469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b="1" dirty="0"/>
              <a:t>조달청</a:t>
            </a:r>
            <a:r>
              <a:rPr lang="en-US" altLang="ko-KR" sz="1050" b="1" dirty="0"/>
              <a:t>/</a:t>
            </a:r>
            <a:r>
              <a:rPr lang="ko-KR" altLang="en-US" sz="1050" b="1" dirty="0"/>
              <a:t>공공기관 입찰용</a:t>
            </a:r>
            <a:endParaRPr lang="en-US" altLang="ko-KR" sz="1050" b="1" dirty="0"/>
          </a:p>
          <a:p>
            <a:pPr algn="ctr"/>
            <a:r>
              <a:rPr lang="ko-KR" altLang="en-US" sz="1200" b="1" dirty="0"/>
              <a:t>평가 만족도조사 설문지</a:t>
            </a:r>
            <a:endParaRPr lang="en-US" altLang="ko-KR" sz="1200" b="1" dirty="0"/>
          </a:p>
          <a:p>
            <a:pPr algn="ctr"/>
            <a:endParaRPr lang="en-US" altLang="ko-KR" sz="200" b="1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EF0C7C4-C58F-4AFF-ABE8-C30B6AB16FC7}"/>
              </a:ext>
            </a:extLst>
          </p:cNvPr>
          <p:cNvSpPr/>
          <p:nvPr/>
        </p:nvSpPr>
        <p:spPr>
          <a:xfrm>
            <a:off x="626769" y="5762625"/>
            <a:ext cx="2875005" cy="37147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다 음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74DC4E4-98AE-46B4-9026-B1962F1F9AAA}"/>
              </a:ext>
            </a:extLst>
          </p:cNvPr>
          <p:cNvSpPr txBox="1"/>
          <p:nvPr/>
        </p:nvSpPr>
        <p:spPr>
          <a:xfrm>
            <a:off x="759488" y="2049497"/>
            <a:ext cx="25742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*</a:t>
            </a:r>
            <a:r>
              <a:rPr lang="ko-KR" altLang="en-US" sz="1100" b="1" dirty="0"/>
              <a:t>신청업무  </a:t>
            </a:r>
            <a:r>
              <a:rPr lang="en-US" altLang="ko-KR" sz="1100" b="1" dirty="0"/>
              <a:t>( 1 / 4 )</a:t>
            </a:r>
          </a:p>
          <a:p>
            <a:endParaRPr lang="en-US" altLang="ko-KR" sz="900" b="1" dirty="0"/>
          </a:p>
          <a:p>
            <a:r>
              <a:rPr lang="en-US" altLang="ko-KR" sz="1000" dirty="0"/>
              <a:t>1] </a:t>
            </a:r>
            <a:r>
              <a:rPr lang="ko-KR" altLang="en-US" sz="1000" dirty="0"/>
              <a:t>사이트의 평가신청 및 입금기능은 이해하기 쉽고</a:t>
            </a:r>
            <a:r>
              <a:rPr lang="en-US" altLang="ko-KR" sz="1000" dirty="0"/>
              <a:t>, </a:t>
            </a:r>
            <a:r>
              <a:rPr lang="ko-KR" altLang="en-US" sz="1000" dirty="0"/>
              <a:t>편리하게 구현되어 있습니까</a:t>
            </a:r>
            <a:r>
              <a:rPr lang="en-US" altLang="ko-KR" sz="1000" dirty="0"/>
              <a:t>?</a:t>
            </a:r>
            <a:endParaRPr lang="ko-KR" altLang="en-US" sz="1000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56C03107-34FF-4548-A8DA-54DFA0951B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037" y="2827826"/>
            <a:ext cx="2071688" cy="371474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F5DE2F4E-D593-4EC5-B796-AF438E2FA4FE}"/>
              </a:ext>
            </a:extLst>
          </p:cNvPr>
          <p:cNvSpPr txBox="1"/>
          <p:nvPr/>
        </p:nvSpPr>
        <p:spPr>
          <a:xfrm>
            <a:off x="777140" y="3415304"/>
            <a:ext cx="25742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2] </a:t>
            </a:r>
            <a:r>
              <a:rPr lang="ko-KR" altLang="en-US" sz="1000" dirty="0"/>
              <a:t>평가신청과 관련된 상담원</a:t>
            </a:r>
            <a:r>
              <a:rPr lang="en-US" altLang="ko-KR" sz="1000" dirty="0"/>
              <a:t>(CS)</a:t>
            </a:r>
            <a:r>
              <a:rPr lang="ko-KR" altLang="en-US" sz="1000" dirty="0"/>
              <a:t>안내는 성실하고</a:t>
            </a:r>
            <a:r>
              <a:rPr lang="en-US" altLang="ko-KR" sz="1000" dirty="0"/>
              <a:t>, </a:t>
            </a:r>
            <a:r>
              <a:rPr lang="ko-KR" altLang="en-US" sz="1000" dirty="0"/>
              <a:t>정확하게 이루어졌습니까</a:t>
            </a:r>
            <a:r>
              <a:rPr lang="en-US" altLang="ko-KR" sz="1000" dirty="0"/>
              <a:t>?</a:t>
            </a:r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FD212774-3119-4416-98D9-7B3DD3F9D1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427" y="3879856"/>
            <a:ext cx="2071688" cy="371474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36CA63EE-FA95-42E0-BEF4-DD01FE98B872}"/>
              </a:ext>
            </a:extLst>
          </p:cNvPr>
          <p:cNvSpPr txBox="1"/>
          <p:nvPr/>
        </p:nvSpPr>
        <p:spPr>
          <a:xfrm>
            <a:off x="759488" y="4443799"/>
            <a:ext cx="25742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3] </a:t>
            </a:r>
            <a:r>
              <a:rPr lang="ko-KR" altLang="en-US" sz="1000" dirty="0"/>
              <a:t>평가신청 기능은 전산오류</a:t>
            </a:r>
            <a:r>
              <a:rPr lang="en-US" altLang="ko-KR" sz="1000" dirty="0"/>
              <a:t>(</a:t>
            </a:r>
            <a:r>
              <a:rPr lang="ko-KR" altLang="en-US" sz="1000" dirty="0"/>
              <a:t>장애</a:t>
            </a:r>
            <a:r>
              <a:rPr lang="en-US" altLang="ko-KR" sz="1000" dirty="0"/>
              <a:t>) </a:t>
            </a:r>
            <a:r>
              <a:rPr lang="ko-KR" altLang="en-US" sz="1000" dirty="0"/>
              <a:t>또는 지연없이 적절히 작동했습니까</a:t>
            </a:r>
            <a:r>
              <a:rPr lang="en-US" altLang="ko-KR" sz="1000" dirty="0"/>
              <a:t>?</a:t>
            </a:r>
            <a:endParaRPr lang="ko-KR" altLang="en-US" sz="1000" dirty="0"/>
          </a:p>
        </p:txBody>
      </p:sp>
      <p:pic>
        <p:nvPicPr>
          <p:cNvPr id="47" name="그림 46">
            <a:extLst>
              <a:ext uri="{FF2B5EF4-FFF2-40B4-BE49-F238E27FC236}">
                <a16:creationId xmlns:a16="http://schemas.microsoft.com/office/drawing/2014/main" id="{D2371ABA-BAB5-4BE6-A956-386C97BB3E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494" y="4908351"/>
            <a:ext cx="2071688" cy="371474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A2F118DB-033A-463D-83A3-4ECC8BF3D656}"/>
              </a:ext>
            </a:extLst>
          </p:cNvPr>
          <p:cNvSpPr txBox="1"/>
          <p:nvPr/>
        </p:nvSpPr>
        <p:spPr>
          <a:xfrm>
            <a:off x="592660" y="1216442"/>
            <a:ext cx="29091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※ </a:t>
            </a:r>
            <a:r>
              <a:rPr lang="ko-KR" altLang="en-US" sz="800" dirty="0"/>
              <a:t>설문조사 문항 </a:t>
            </a:r>
            <a:r>
              <a:rPr lang="en-US" altLang="ko-KR" sz="800" dirty="0"/>
              <a:t>(</a:t>
            </a:r>
            <a:r>
              <a:rPr lang="ko-KR" altLang="en-US" sz="800" dirty="0"/>
              <a:t>우수</a:t>
            </a:r>
            <a:r>
              <a:rPr lang="en-US" altLang="ko-KR" sz="800" dirty="0"/>
              <a:t>_</a:t>
            </a:r>
            <a:r>
              <a:rPr lang="ko-KR" altLang="en-US" sz="800" dirty="0">
                <a:solidFill>
                  <a:schemeClr val="bg1"/>
                </a:solidFill>
              </a:rPr>
              <a:t>★★★★★</a:t>
            </a:r>
            <a:r>
              <a:rPr lang="ko-KR" altLang="en-US" sz="800" dirty="0"/>
              <a:t> </a:t>
            </a:r>
            <a:r>
              <a:rPr lang="en-US" altLang="ko-KR" sz="800" dirty="0"/>
              <a:t>/ </a:t>
            </a:r>
            <a:r>
              <a:rPr lang="ko-KR" altLang="en-US" sz="800" dirty="0"/>
              <a:t>양호</a:t>
            </a:r>
            <a:r>
              <a:rPr lang="en-US" altLang="ko-KR" sz="800" dirty="0"/>
              <a:t>_</a:t>
            </a:r>
            <a:r>
              <a:rPr lang="ko-KR" altLang="en-US" sz="800" dirty="0">
                <a:solidFill>
                  <a:schemeClr val="bg1"/>
                </a:solidFill>
              </a:rPr>
              <a:t>★★★★☆</a:t>
            </a:r>
            <a:r>
              <a:rPr lang="ko-KR" altLang="en-US" sz="800" dirty="0"/>
              <a:t> </a:t>
            </a:r>
            <a:r>
              <a:rPr lang="en-US" altLang="ko-KR" sz="800" dirty="0"/>
              <a:t>/ </a:t>
            </a:r>
          </a:p>
          <a:p>
            <a:r>
              <a:rPr lang="en-US" altLang="ko-KR" sz="800" dirty="0"/>
              <a:t>   </a:t>
            </a:r>
            <a:r>
              <a:rPr lang="ko-KR" altLang="en-US" sz="800" dirty="0"/>
              <a:t>보통</a:t>
            </a:r>
            <a:r>
              <a:rPr lang="en-US" altLang="ko-KR" sz="800" dirty="0"/>
              <a:t>_</a:t>
            </a:r>
            <a:r>
              <a:rPr lang="ko-KR" altLang="en-US" sz="800" dirty="0">
                <a:solidFill>
                  <a:schemeClr val="bg1"/>
                </a:solidFill>
              </a:rPr>
              <a:t>★★★☆☆</a:t>
            </a:r>
            <a:r>
              <a:rPr lang="ko-KR" altLang="en-US" sz="800" dirty="0"/>
              <a:t> </a:t>
            </a:r>
            <a:r>
              <a:rPr lang="en-US" altLang="ko-KR" sz="800" dirty="0"/>
              <a:t>/ </a:t>
            </a:r>
            <a:r>
              <a:rPr lang="ko-KR" altLang="en-US" sz="800" dirty="0"/>
              <a:t>미흡</a:t>
            </a:r>
            <a:r>
              <a:rPr lang="en-US" altLang="ko-KR" sz="800" dirty="0"/>
              <a:t>_</a:t>
            </a:r>
            <a:r>
              <a:rPr lang="ko-KR" altLang="en-US" sz="800" dirty="0">
                <a:solidFill>
                  <a:schemeClr val="bg1"/>
                </a:solidFill>
              </a:rPr>
              <a:t>★★☆☆☆</a:t>
            </a:r>
            <a:r>
              <a:rPr lang="ko-KR" altLang="en-US" sz="800" dirty="0"/>
              <a:t> </a:t>
            </a:r>
            <a:r>
              <a:rPr lang="en-US" altLang="ko-KR" sz="800" dirty="0"/>
              <a:t>/ </a:t>
            </a:r>
            <a:r>
              <a:rPr lang="ko-KR" altLang="en-US" sz="800" dirty="0"/>
              <a:t>불만</a:t>
            </a:r>
            <a:r>
              <a:rPr lang="en-US" altLang="ko-KR" sz="800" dirty="0"/>
              <a:t>_</a:t>
            </a:r>
            <a:r>
              <a:rPr lang="ko-KR" altLang="en-US" sz="800" dirty="0">
                <a:solidFill>
                  <a:schemeClr val="bg1"/>
                </a:solidFill>
              </a:rPr>
              <a:t>★☆☆☆☆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B2B97189-5AB6-47B4-9633-244CAA486548}"/>
              </a:ext>
            </a:extLst>
          </p:cNvPr>
          <p:cNvGrpSpPr/>
          <p:nvPr/>
        </p:nvGrpSpPr>
        <p:grpSpPr>
          <a:xfrm>
            <a:off x="1825550" y="1289106"/>
            <a:ext cx="401576" cy="73895"/>
            <a:chOff x="6475474" y="3408736"/>
            <a:chExt cx="728047" cy="133970"/>
          </a:xfrm>
        </p:grpSpPr>
        <p:sp>
          <p:nvSpPr>
            <p:cNvPr id="52" name="포인트가 5개인 별 24">
              <a:extLst>
                <a:ext uri="{FF2B5EF4-FFF2-40B4-BE49-F238E27FC236}">
                  <a16:creationId xmlns:a16="http://schemas.microsoft.com/office/drawing/2014/main" id="{8ECED4F6-732E-47FA-BE4D-66A15E16012C}"/>
                </a:ext>
              </a:extLst>
            </p:cNvPr>
            <p:cNvSpPr/>
            <p:nvPr/>
          </p:nvSpPr>
          <p:spPr>
            <a:xfrm>
              <a:off x="6475474" y="3408736"/>
              <a:ext cx="133970" cy="133970"/>
            </a:xfrm>
            <a:prstGeom prst="star5">
              <a:avLst/>
            </a:prstGeom>
            <a:solidFill>
              <a:srgbClr val="FFED8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포인트가 5개인 별 27">
              <a:extLst>
                <a:ext uri="{FF2B5EF4-FFF2-40B4-BE49-F238E27FC236}">
                  <a16:creationId xmlns:a16="http://schemas.microsoft.com/office/drawing/2014/main" id="{528B607B-1171-4D65-A90A-B71DE2E9CA1C}"/>
                </a:ext>
              </a:extLst>
            </p:cNvPr>
            <p:cNvSpPr/>
            <p:nvPr/>
          </p:nvSpPr>
          <p:spPr>
            <a:xfrm>
              <a:off x="6623993" y="3408736"/>
              <a:ext cx="133970" cy="133970"/>
            </a:xfrm>
            <a:prstGeom prst="star5">
              <a:avLst/>
            </a:prstGeom>
            <a:solidFill>
              <a:srgbClr val="FFED8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5" name="포인트가 5개인 별 28">
              <a:extLst>
                <a:ext uri="{FF2B5EF4-FFF2-40B4-BE49-F238E27FC236}">
                  <a16:creationId xmlns:a16="http://schemas.microsoft.com/office/drawing/2014/main" id="{6550307D-A870-4061-8E16-6126A7CF26A1}"/>
                </a:ext>
              </a:extLst>
            </p:cNvPr>
            <p:cNvSpPr/>
            <p:nvPr/>
          </p:nvSpPr>
          <p:spPr>
            <a:xfrm>
              <a:off x="6772512" y="3408736"/>
              <a:ext cx="133970" cy="133970"/>
            </a:xfrm>
            <a:prstGeom prst="star5">
              <a:avLst/>
            </a:prstGeom>
            <a:solidFill>
              <a:srgbClr val="FFED8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포인트가 5개인 별 29">
              <a:extLst>
                <a:ext uri="{FF2B5EF4-FFF2-40B4-BE49-F238E27FC236}">
                  <a16:creationId xmlns:a16="http://schemas.microsoft.com/office/drawing/2014/main" id="{AF8D73B8-DA18-47C8-971E-2515BCD8DE92}"/>
                </a:ext>
              </a:extLst>
            </p:cNvPr>
            <p:cNvSpPr/>
            <p:nvPr/>
          </p:nvSpPr>
          <p:spPr>
            <a:xfrm>
              <a:off x="6921031" y="3408736"/>
              <a:ext cx="133970" cy="133970"/>
            </a:xfrm>
            <a:prstGeom prst="star5">
              <a:avLst/>
            </a:prstGeom>
            <a:solidFill>
              <a:srgbClr val="FFED8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포인트가 5개인 별 30">
              <a:extLst>
                <a:ext uri="{FF2B5EF4-FFF2-40B4-BE49-F238E27FC236}">
                  <a16:creationId xmlns:a16="http://schemas.microsoft.com/office/drawing/2014/main" id="{C1E5D2F9-CD5F-43E2-B9F8-31642D9691E3}"/>
                </a:ext>
              </a:extLst>
            </p:cNvPr>
            <p:cNvSpPr/>
            <p:nvPr/>
          </p:nvSpPr>
          <p:spPr>
            <a:xfrm>
              <a:off x="7069551" y="3408736"/>
              <a:ext cx="133970" cy="133970"/>
            </a:xfrm>
            <a:prstGeom prst="star5">
              <a:avLst/>
            </a:prstGeom>
            <a:solidFill>
              <a:srgbClr val="FFED8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6DD3DA95-A453-4BF7-89C6-AD4BB12E167E}"/>
              </a:ext>
            </a:extLst>
          </p:cNvPr>
          <p:cNvGrpSpPr/>
          <p:nvPr/>
        </p:nvGrpSpPr>
        <p:grpSpPr>
          <a:xfrm>
            <a:off x="2719463" y="1278845"/>
            <a:ext cx="401576" cy="73895"/>
            <a:chOff x="6475474" y="3408736"/>
            <a:chExt cx="728047" cy="133970"/>
          </a:xfrm>
        </p:grpSpPr>
        <p:sp>
          <p:nvSpPr>
            <p:cNvPr id="60" name="포인트가 5개인 별 85">
              <a:extLst>
                <a:ext uri="{FF2B5EF4-FFF2-40B4-BE49-F238E27FC236}">
                  <a16:creationId xmlns:a16="http://schemas.microsoft.com/office/drawing/2014/main" id="{601ACF08-E213-488C-B949-275B73C1DC10}"/>
                </a:ext>
              </a:extLst>
            </p:cNvPr>
            <p:cNvSpPr/>
            <p:nvPr/>
          </p:nvSpPr>
          <p:spPr>
            <a:xfrm>
              <a:off x="6475474" y="3408736"/>
              <a:ext cx="133970" cy="133970"/>
            </a:xfrm>
            <a:prstGeom prst="star5">
              <a:avLst/>
            </a:prstGeom>
            <a:solidFill>
              <a:srgbClr val="FFED8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포인트가 5개인 별 86">
              <a:extLst>
                <a:ext uri="{FF2B5EF4-FFF2-40B4-BE49-F238E27FC236}">
                  <a16:creationId xmlns:a16="http://schemas.microsoft.com/office/drawing/2014/main" id="{1A51D985-8C70-4353-8A55-A4E8A86FDF42}"/>
                </a:ext>
              </a:extLst>
            </p:cNvPr>
            <p:cNvSpPr/>
            <p:nvPr/>
          </p:nvSpPr>
          <p:spPr>
            <a:xfrm>
              <a:off x="6623993" y="3408736"/>
              <a:ext cx="133970" cy="133970"/>
            </a:xfrm>
            <a:prstGeom prst="star5">
              <a:avLst/>
            </a:prstGeom>
            <a:solidFill>
              <a:srgbClr val="FFED8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포인트가 5개인 별 87">
              <a:extLst>
                <a:ext uri="{FF2B5EF4-FFF2-40B4-BE49-F238E27FC236}">
                  <a16:creationId xmlns:a16="http://schemas.microsoft.com/office/drawing/2014/main" id="{DDEDDCD0-2E8B-45C9-A4A9-729894E8FF13}"/>
                </a:ext>
              </a:extLst>
            </p:cNvPr>
            <p:cNvSpPr/>
            <p:nvPr/>
          </p:nvSpPr>
          <p:spPr>
            <a:xfrm>
              <a:off x="6772512" y="3408736"/>
              <a:ext cx="133970" cy="133970"/>
            </a:xfrm>
            <a:prstGeom prst="star5">
              <a:avLst/>
            </a:prstGeom>
            <a:solidFill>
              <a:srgbClr val="FFED8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포인트가 5개인 별 88">
              <a:extLst>
                <a:ext uri="{FF2B5EF4-FFF2-40B4-BE49-F238E27FC236}">
                  <a16:creationId xmlns:a16="http://schemas.microsoft.com/office/drawing/2014/main" id="{49C01E84-DD64-48CC-BD85-DF2AB261313B}"/>
                </a:ext>
              </a:extLst>
            </p:cNvPr>
            <p:cNvSpPr/>
            <p:nvPr/>
          </p:nvSpPr>
          <p:spPr>
            <a:xfrm>
              <a:off x="6921031" y="3408736"/>
              <a:ext cx="133970" cy="133970"/>
            </a:xfrm>
            <a:prstGeom prst="star5">
              <a:avLst/>
            </a:prstGeom>
            <a:solidFill>
              <a:srgbClr val="FFED8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포인트가 5개인 별 89">
              <a:extLst>
                <a:ext uri="{FF2B5EF4-FFF2-40B4-BE49-F238E27FC236}">
                  <a16:creationId xmlns:a16="http://schemas.microsoft.com/office/drawing/2014/main" id="{615334BA-D3E5-4812-BC96-D9A90765C823}"/>
                </a:ext>
              </a:extLst>
            </p:cNvPr>
            <p:cNvSpPr/>
            <p:nvPr/>
          </p:nvSpPr>
          <p:spPr>
            <a:xfrm>
              <a:off x="7069551" y="3408736"/>
              <a:ext cx="133970" cy="133970"/>
            </a:xfrm>
            <a:prstGeom prst="star5">
              <a:avLst/>
            </a:prstGeom>
            <a:solidFill>
              <a:schemeClr val="bg2">
                <a:lumMod val="9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9C015DAE-0C4F-4782-AD9A-262CB374D1D0}"/>
              </a:ext>
            </a:extLst>
          </p:cNvPr>
          <p:cNvGrpSpPr/>
          <p:nvPr/>
        </p:nvGrpSpPr>
        <p:grpSpPr>
          <a:xfrm>
            <a:off x="1129550" y="1442497"/>
            <a:ext cx="401576" cy="73895"/>
            <a:chOff x="6475474" y="3408736"/>
            <a:chExt cx="728047" cy="133970"/>
          </a:xfrm>
        </p:grpSpPr>
        <p:sp>
          <p:nvSpPr>
            <p:cNvPr id="66" name="포인트가 5개인 별 91">
              <a:extLst>
                <a:ext uri="{FF2B5EF4-FFF2-40B4-BE49-F238E27FC236}">
                  <a16:creationId xmlns:a16="http://schemas.microsoft.com/office/drawing/2014/main" id="{0A72275F-7C85-4B24-994B-74DB3E4211A5}"/>
                </a:ext>
              </a:extLst>
            </p:cNvPr>
            <p:cNvSpPr/>
            <p:nvPr/>
          </p:nvSpPr>
          <p:spPr>
            <a:xfrm>
              <a:off x="6475474" y="3408736"/>
              <a:ext cx="133970" cy="133970"/>
            </a:xfrm>
            <a:prstGeom prst="star5">
              <a:avLst/>
            </a:prstGeom>
            <a:solidFill>
              <a:srgbClr val="FFED8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포인트가 5개인 별 92">
              <a:extLst>
                <a:ext uri="{FF2B5EF4-FFF2-40B4-BE49-F238E27FC236}">
                  <a16:creationId xmlns:a16="http://schemas.microsoft.com/office/drawing/2014/main" id="{EB5C4B43-CB0C-46B4-8BEF-46848102CAFB}"/>
                </a:ext>
              </a:extLst>
            </p:cNvPr>
            <p:cNvSpPr/>
            <p:nvPr/>
          </p:nvSpPr>
          <p:spPr>
            <a:xfrm>
              <a:off x="6623993" y="3408736"/>
              <a:ext cx="133970" cy="133970"/>
            </a:xfrm>
            <a:prstGeom prst="star5">
              <a:avLst/>
            </a:prstGeom>
            <a:solidFill>
              <a:srgbClr val="FFED8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포인트가 5개인 별 93">
              <a:extLst>
                <a:ext uri="{FF2B5EF4-FFF2-40B4-BE49-F238E27FC236}">
                  <a16:creationId xmlns:a16="http://schemas.microsoft.com/office/drawing/2014/main" id="{EA8DED1D-3A9E-4E8E-980D-BE8AEEA04660}"/>
                </a:ext>
              </a:extLst>
            </p:cNvPr>
            <p:cNvSpPr/>
            <p:nvPr/>
          </p:nvSpPr>
          <p:spPr>
            <a:xfrm>
              <a:off x="6772512" y="3408736"/>
              <a:ext cx="133970" cy="133970"/>
            </a:xfrm>
            <a:prstGeom prst="star5">
              <a:avLst/>
            </a:prstGeom>
            <a:solidFill>
              <a:srgbClr val="FFED8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9" name="포인트가 5개인 별 94">
              <a:extLst>
                <a:ext uri="{FF2B5EF4-FFF2-40B4-BE49-F238E27FC236}">
                  <a16:creationId xmlns:a16="http://schemas.microsoft.com/office/drawing/2014/main" id="{190CACE9-FF94-43B1-9024-600D90BC6608}"/>
                </a:ext>
              </a:extLst>
            </p:cNvPr>
            <p:cNvSpPr/>
            <p:nvPr/>
          </p:nvSpPr>
          <p:spPr>
            <a:xfrm>
              <a:off x="6921031" y="3408736"/>
              <a:ext cx="133970" cy="133970"/>
            </a:xfrm>
            <a:prstGeom prst="star5">
              <a:avLst/>
            </a:prstGeom>
            <a:solidFill>
              <a:schemeClr val="bg2">
                <a:lumMod val="9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포인트가 5개인 별 95">
              <a:extLst>
                <a:ext uri="{FF2B5EF4-FFF2-40B4-BE49-F238E27FC236}">
                  <a16:creationId xmlns:a16="http://schemas.microsoft.com/office/drawing/2014/main" id="{8C829BEB-4CA2-4972-AD9D-B99B9D654C8D}"/>
                </a:ext>
              </a:extLst>
            </p:cNvPr>
            <p:cNvSpPr/>
            <p:nvPr/>
          </p:nvSpPr>
          <p:spPr>
            <a:xfrm>
              <a:off x="7069551" y="3408736"/>
              <a:ext cx="133970" cy="133970"/>
            </a:xfrm>
            <a:prstGeom prst="star5">
              <a:avLst/>
            </a:prstGeom>
            <a:solidFill>
              <a:schemeClr val="bg2">
                <a:lumMod val="9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D1FF6E1E-D5B2-4728-AD24-C05EA6C24843}"/>
              </a:ext>
            </a:extLst>
          </p:cNvPr>
          <p:cNvGrpSpPr/>
          <p:nvPr/>
        </p:nvGrpSpPr>
        <p:grpSpPr>
          <a:xfrm>
            <a:off x="1960784" y="1421112"/>
            <a:ext cx="401576" cy="73895"/>
            <a:chOff x="6475474" y="3408736"/>
            <a:chExt cx="728047" cy="133970"/>
          </a:xfrm>
        </p:grpSpPr>
        <p:sp>
          <p:nvSpPr>
            <p:cNvPr id="72" name="포인트가 5개인 별 97">
              <a:extLst>
                <a:ext uri="{FF2B5EF4-FFF2-40B4-BE49-F238E27FC236}">
                  <a16:creationId xmlns:a16="http://schemas.microsoft.com/office/drawing/2014/main" id="{10C77188-CF24-4D58-8FFE-3BC2F6230977}"/>
                </a:ext>
              </a:extLst>
            </p:cNvPr>
            <p:cNvSpPr/>
            <p:nvPr/>
          </p:nvSpPr>
          <p:spPr>
            <a:xfrm>
              <a:off x="6475474" y="3408736"/>
              <a:ext cx="133970" cy="133970"/>
            </a:xfrm>
            <a:prstGeom prst="star5">
              <a:avLst/>
            </a:prstGeom>
            <a:solidFill>
              <a:srgbClr val="FFED8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포인트가 5개인 별 98">
              <a:extLst>
                <a:ext uri="{FF2B5EF4-FFF2-40B4-BE49-F238E27FC236}">
                  <a16:creationId xmlns:a16="http://schemas.microsoft.com/office/drawing/2014/main" id="{54A9CB18-D193-47A1-97B4-EA1C2F49BCE4}"/>
                </a:ext>
              </a:extLst>
            </p:cNvPr>
            <p:cNvSpPr/>
            <p:nvPr/>
          </p:nvSpPr>
          <p:spPr>
            <a:xfrm>
              <a:off x="6623993" y="3408736"/>
              <a:ext cx="133970" cy="133970"/>
            </a:xfrm>
            <a:prstGeom prst="star5">
              <a:avLst/>
            </a:prstGeom>
            <a:solidFill>
              <a:srgbClr val="FFED8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포인트가 5개인 별 99">
              <a:extLst>
                <a:ext uri="{FF2B5EF4-FFF2-40B4-BE49-F238E27FC236}">
                  <a16:creationId xmlns:a16="http://schemas.microsoft.com/office/drawing/2014/main" id="{6E6A869D-ACE5-473A-8C79-3A178082C60E}"/>
                </a:ext>
              </a:extLst>
            </p:cNvPr>
            <p:cNvSpPr/>
            <p:nvPr/>
          </p:nvSpPr>
          <p:spPr>
            <a:xfrm>
              <a:off x="6772512" y="3408736"/>
              <a:ext cx="133970" cy="133970"/>
            </a:xfrm>
            <a:prstGeom prst="star5">
              <a:avLst/>
            </a:prstGeom>
            <a:solidFill>
              <a:schemeClr val="bg2">
                <a:lumMod val="9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포인트가 5개인 별 100">
              <a:extLst>
                <a:ext uri="{FF2B5EF4-FFF2-40B4-BE49-F238E27FC236}">
                  <a16:creationId xmlns:a16="http://schemas.microsoft.com/office/drawing/2014/main" id="{0DB8D44B-8E44-4F6E-BF91-C8A98EB3AF06}"/>
                </a:ext>
              </a:extLst>
            </p:cNvPr>
            <p:cNvSpPr/>
            <p:nvPr/>
          </p:nvSpPr>
          <p:spPr>
            <a:xfrm>
              <a:off x="6921031" y="3408736"/>
              <a:ext cx="133970" cy="133970"/>
            </a:xfrm>
            <a:prstGeom prst="star5">
              <a:avLst/>
            </a:prstGeom>
            <a:solidFill>
              <a:schemeClr val="bg2">
                <a:lumMod val="9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포인트가 5개인 별 101">
              <a:extLst>
                <a:ext uri="{FF2B5EF4-FFF2-40B4-BE49-F238E27FC236}">
                  <a16:creationId xmlns:a16="http://schemas.microsoft.com/office/drawing/2014/main" id="{CC306906-2AC5-4B0E-B434-D2128FDEEEB7}"/>
                </a:ext>
              </a:extLst>
            </p:cNvPr>
            <p:cNvSpPr/>
            <p:nvPr/>
          </p:nvSpPr>
          <p:spPr>
            <a:xfrm>
              <a:off x="7069551" y="3408736"/>
              <a:ext cx="133970" cy="133970"/>
            </a:xfrm>
            <a:prstGeom prst="star5">
              <a:avLst/>
            </a:prstGeom>
            <a:solidFill>
              <a:schemeClr val="bg2">
                <a:lumMod val="9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0985C256-634F-4DEF-9DA6-5B2E36BE0E27}"/>
              </a:ext>
            </a:extLst>
          </p:cNvPr>
          <p:cNvGrpSpPr/>
          <p:nvPr/>
        </p:nvGrpSpPr>
        <p:grpSpPr>
          <a:xfrm>
            <a:off x="2818982" y="1400682"/>
            <a:ext cx="401576" cy="73895"/>
            <a:chOff x="6475474" y="3408736"/>
            <a:chExt cx="728047" cy="133970"/>
          </a:xfrm>
        </p:grpSpPr>
        <p:sp>
          <p:nvSpPr>
            <p:cNvPr id="78" name="포인트가 5개인 별 103">
              <a:extLst>
                <a:ext uri="{FF2B5EF4-FFF2-40B4-BE49-F238E27FC236}">
                  <a16:creationId xmlns:a16="http://schemas.microsoft.com/office/drawing/2014/main" id="{EB2320D4-ACDF-4EBE-A2D0-AF9A08124702}"/>
                </a:ext>
              </a:extLst>
            </p:cNvPr>
            <p:cNvSpPr/>
            <p:nvPr/>
          </p:nvSpPr>
          <p:spPr>
            <a:xfrm>
              <a:off x="6475474" y="3408736"/>
              <a:ext cx="133970" cy="133970"/>
            </a:xfrm>
            <a:prstGeom prst="star5">
              <a:avLst/>
            </a:prstGeom>
            <a:solidFill>
              <a:srgbClr val="FFED8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포인트가 5개인 별 104">
              <a:extLst>
                <a:ext uri="{FF2B5EF4-FFF2-40B4-BE49-F238E27FC236}">
                  <a16:creationId xmlns:a16="http://schemas.microsoft.com/office/drawing/2014/main" id="{0EB95208-CBC4-48B2-898D-3E372CD68ACA}"/>
                </a:ext>
              </a:extLst>
            </p:cNvPr>
            <p:cNvSpPr/>
            <p:nvPr/>
          </p:nvSpPr>
          <p:spPr>
            <a:xfrm>
              <a:off x="6623993" y="3408736"/>
              <a:ext cx="133970" cy="133970"/>
            </a:xfrm>
            <a:prstGeom prst="star5">
              <a:avLst/>
            </a:prstGeom>
            <a:solidFill>
              <a:schemeClr val="bg2">
                <a:lumMod val="9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포인트가 5개인 별 105">
              <a:extLst>
                <a:ext uri="{FF2B5EF4-FFF2-40B4-BE49-F238E27FC236}">
                  <a16:creationId xmlns:a16="http://schemas.microsoft.com/office/drawing/2014/main" id="{3633E5D4-CAD7-4CAC-A663-0A08E9014A88}"/>
                </a:ext>
              </a:extLst>
            </p:cNvPr>
            <p:cNvSpPr/>
            <p:nvPr/>
          </p:nvSpPr>
          <p:spPr>
            <a:xfrm>
              <a:off x="6772512" y="3408736"/>
              <a:ext cx="133970" cy="133970"/>
            </a:xfrm>
            <a:prstGeom prst="star5">
              <a:avLst/>
            </a:prstGeom>
            <a:solidFill>
              <a:schemeClr val="bg2">
                <a:lumMod val="9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포인트가 5개인 별 106">
              <a:extLst>
                <a:ext uri="{FF2B5EF4-FFF2-40B4-BE49-F238E27FC236}">
                  <a16:creationId xmlns:a16="http://schemas.microsoft.com/office/drawing/2014/main" id="{CE7F458A-AA08-4641-B189-BF8491786F1E}"/>
                </a:ext>
              </a:extLst>
            </p:cNvPr>
            <p:cNvSpPr/>
            <p:nvPr/>
          </p:nvSpPr>
          <p:spPr>
            <a:xfrm>
              <a:off x="6921031" y="3408736"/>
              <a:ext cx="133970" cy="133970"/>
            </a:xfrm>
            <a:prstGeom prst="star5">
              <a:avLst/>
            </a:prstGeom>
            <a:solidFill>
              <a:schemeClr val="bg2">
                <a:lumMod val="9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2" name="포인트가 5개인 별 107">
              <a:extLst>
                <a:ext uri="{FF2B5EF4-FFF2-40B4-BE49-F238E27FC236}">
                  <a16:creationId xmlns:a16="http://schemas.microsoft.com/office/drawing/2014/main" id="{6A6D0A8D-381C-453C-982D-45635EEEAA0E}"/>
                </a:ext>
              </a:extLst>
            </p:cNvPr>
            <p:cNvSpPr/>
            <p:nvPr/>
          </p:nvSpPr>
          <p:spPr>
            <a:xfrm>
              <a:off x="7069551" y="3408736"/>
              <a:ext cx="133970" cy="133970"/>
            </a:xfrm>
            <a:prstGeom prst="star5">
              <a:avLst/>
            </a:prstGeom>
            <a:solidFill>
              <a:schemeClr val="bg2">
                <a:lumMod val="9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25AAFFB8-E03C-4CE9-88B0-61724269FC19}"/>
              </a:ext>
            </a:extLst>
          </p:cNvPr>
          <p:cNvCxnSpPr/>
          <p:nvPr/>
        </p:nvCxnSpPr>
        <p:spPr>
          <a:xfrm>
            <a:off x="759488" y="1724025"/>
            <a:ext cx="2591914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9672B2D6-6C6D-42EB-9198-4A8A7C961F00}"/>
              </a:ext>
            </a:extLst>
          </p:cNvPr>
          <p:cNvSpPr txBox="1"/>
          <p:nvPr/>
        </p:nvSpPr>
        <p:spPr>
          <a:xfrm>
            <a:off x="3979263" y="699234"/>
            <a:ext cx="2875005" cy="469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b="1" dirty="0"/>
              <a:t>조달청</a:t>
            </a:r>
            <a:r>
              <a:rPr lang="en-US" altLang="ko-KR" sz="1050" b="1" dirty="0"/>
              <a:t>/</a:t>
            </a:r>
            <a:r>
              <a:rPr lang="ko-KR" altLang="en-US" sz="1050" b="1" dirty="0"/>
              <a:t>공공기관 입찰용</a:t>
            </a:r>
            <a:endParaRPr lang="en-US" altLang="ko-KR" sz="1050" b="1" dirty="0"/>
          </a:p>
          <a:p>
            <a:pPr algn="ctr"/>
            <a:r>
              <a:rPr lang="ko-KR" altLang="en-US" sz="1200" b="1" dirty="0"/>
              <a:t>평가 만족도조사 설문지</a:t>
            </a:r>
            <a:endParaRPr lang="en-US" altLang="ko-KR" sz="1200" b="1" dirty="0"/>
          </a:p>
          <a:p>
            <a:pPr algn="ctr"/>
            <a:endParaRPr lang="en-US" altLang="ko-KR" sz="200" b="1" dirty="0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AF12BA60-EAF8-49A6-9FD2-C1482AB08AAF}"/>
              </a:ext>
            </a:extLst>
          </p:cNvPr>
          <p:cNvSpPr/>
          <p:nvPr/>
        </p:nvSpPr>
        <p:spPr>
          <a:xfrm>
            <a:off x="3989094" y="5753100"/>
            <a:ext cx="1436671" cy="3714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이 전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5E65E8F-E639-4716-9AE5-2EDB0BF7D051}"/>
              </a:ext>
            </a:extLst>
          </p:cNvPr>
          <p:cNvSpPr txBox="1"/>
          <p:nvPr/>
        </p:nvSpPr>
        <p:spPr>
          <a:xfrm>
            <a:off x="4131338" y="2039972"/>
            <a:ext cx="257426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*</a:t>
            </a:r>
            <a:r>
              <a:rPr lang="ko-KR" altLang="en-US" sz="1100" b="1" dirty="0"/>
              <a:t>제출업무  </a:t>
            </a:r>
            <a:r>
              <a:rPr lang="en-US" altLang="ko-KR" sz="1100" b="1" dirty="0"/>
              <a:t>( 2 / 4 )</a:t>
            </a:r>
          </a:p>
          <a:p>
            <a:endParaRPr lang="en-US" altLang="ko-KR" sz="900" b="1" dirty="0"/>
          </a:p>
          <a:p>
            <a:r>
              <a:rPr lang="en-US" altLang="ko-KR" sz="1000" dirty="0"/>
              <a:t>4] </a:t>
            </a:r>
            <a:r>
              <a:rPr lang="ko-KR" altLang="en-US" sz="1000" dirty="0"/>
              <a:t>자료입력</a:t>
            </a:r>
            <a:r>
              <a:rPr lang="en-US" altLang="ko-KR" sz="1000" dirty="0"/>
              <a:t>/</a:t>
            </a:r>
            <a:r>
              <a:rPr lang="ko-KR" altLang="en-US" sz="1000" dirty="0"/>
              <a:t>전송</a:t>
            </a:r>
            <a:r>
              <a:rPr lang="en-US" altLang="ko-KR" sz="1000" dirty="0"/>
              <a:t>/</a:t>
            </a:r>
            <a:r>
              <a:rPr lang="ko-KR" altLang="en-US" sz="1000" dirty="0"/>
              <a:t>서류제출 과정에서 상담원</a:t>
            </a:r>
            <a:r>
              <a:rPr lang="en-US" altLang="ko-KR" sz="1000" dirty="0"/>
              <a:t>(CS)</a:t>
            </a:r>
            <a:r>
              <a:rPr lang="ko-KR" altLang="en-US" sz="1000" dirty="0"/>
              <a:t>의 안내는 성실하고</a:t>
            </a:r>
            <a:r>
              <a:rPr lang="en-US" altLang="ko-KR" sz="1000" dirty="0"/>
              <a:t>, </a:t>
            </a:r>
            <a:r>
              <a:rPr lang="ko-KR" altLang="en-US" sz="1000" dirty="0"/>
              <a:t>정확하게 이루어졌습니까</a:t>
            </a:r>
            <a:r>
              <a:rPr lang="en-US" altLang="ko-KR" sz="1000" dirty="0"/>
              <a:t>?</a:t>
            </a:r>
            <a:endParaRPr lang="ko-KR" altLang="en-US" sz="1000" dirty="0"/>
          </a:p>
        </p:txBody>
      </p:sp>
      <p:pic>
        <p:nvPicPr>
          <p:cNvPr id="86" name="그림 85">
            <a:extLst>
              <a:ext uri="{FF2B5EF4-FFF2-40B4-BE49-F238E27FC236}">
                <a16:creationId xmlns:a16="http://schemas.microsoft.com/office/drawing/2014/main" id="{42511A25-2F7A-496E-98F0-F7459EC198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3887" y="2818301"/>
            <a:ext cx="2071688" cy="371474"/>
          </a:xfrm>
          <a:prstGeom prst="rect">
            <a:avLst/>
          </a:prstGeom>
        </p:spPr>
      </p:pic>
      <p:sp>
        <p:nvSpPr>
          <p:cNvPr id="87" name="TextBox 86">
            <a:extLst>
              <a:ext uri="{FF2B5EF4-FFF2-40B4-BE49-F238E27FC236}">
                <a16:creationId xmlns:a16="http://schemas.microsoft.com/office/drawing/2014/main" id="{E6167D90-E377-4F4E-BB10-D1F85592B8C9}"/>
              </a:ext>
            </a:extLst>
          </p:cNvPr>
          <p:cNvSpPr txBox="1"/>
          <p:nvPr/>
        </p:nvSpPr>
        <p:spPr>
          <a:xfrm>
            <a:off x="4148990" y="3377204"/>
            <a:ext cx="257426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5] </a:t>
            </a:r>
            <a:r>
              <a:rPr lang="ko-KR" altLang="en-US" sz="1000" dirty="0"/>
              <a:t>자료입력</a:t>
            </a:r>
            <a:r>
              <a:rPr lang="en-US" altLang="ko-KR" sz="1000" dirty="0"/>
              <a:t>/</a:t>
            </a:r>
            <a:r>
              <a:rPr lang="ko-KR" altLang="en-US" sz="1000" dirty="0"/>
              <a:t>전송</a:t>
            </a:r>
            <a:r>
              <a:rPr lang="en-US" altLang="ko-KR" sz="1000" dirty="0"/>
              <a:t>/</a:t>
            </a:r>
            <a:r>
              <a:rPr lang="ko-KR" altLang="en-US" sz="1000" dirty="0"/>
              <a:t>서류제출 기능은 절차상 이해하기 쉽고</a:t>
            </a:r>
            <a:r>
              <a:rPr lang="en-US" altLang="ko-KR" sz="1000" dirty="0"/>
              <a:t>, </a:t>
            </a:r>
            <a:r>
              <a:rPr lang="ko-KR" altLang="en-US" sz="1000" dirty="0"/>
              <a:t>편리하게 구현되어 있습니까</a:t>
            </a:r>
            <a:r>
              <a:rPr lang="en-US" altLang="ko-KR" sz="1000" dirty="0"/>
              <a:t>?</a:t>
            </a:r>
          </a:p>
        </p:txBody>
      </p:sp>
      <p:pic>
        <p:nvPicPr>
          <p:cNvPr id="88" name="그림 87">
            <a:extLst>
              <a:ext uri="{FF2B5EF4-FFF2-40B4-BE49-F238E27FC236}">
                <a16:creationId xmlns:a16="http://schemas.microsoft.com/office/drawing/2014/main" id="{6D8EB0D8-075B-40BA-BDD8-25E85E9301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0277" y="3908431"/>
            <a:ext cx="2071688" cy="371474"/>
          </a:xfrm>
          <a:prstGeom prst="rect">
            <a:avLst/>
          </a:prstGeom>
        </p:spPr>
      </p:pic>
      <p:sp>
        <p:nvSpPr>
          <p:cNvPr id="89" name="TextBox 88">
            <a:extLst>
              <a:ext uri="{FF2B5EF4-FFF2-40B4-BE49-F238E27FC236}">
                <a16:creationId xmlns:a16="http://schemas.microsoft.com/office/drawing/2014/main" id="{00960590-5772-4FF4-95E7-4FE068B16D08}"/>
              </a:ext>
            </a:extLst>
          </p:cNvPr>
          <p:cNvSpPr txBox="1"/>
          <p:nvPr/>
        </p:nvSpPr>
        <p:spPr>
          <a:xfrm>
            <a:off x="4131338" y="4434274"/>
            <a:ext cx="257426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6] </a:t>
            </a:r>
            <a:r>
              <a:rPr lang="ko-KR" altLang="en-US" sz="1000" dirty="0"/>
              <a:t>자료입력</a:t>
            </a:r>
            <a:r>
              <a:rPr lang="en-US" altLang="ko-KR" sz="1000" dirty="0"/>
              <a:t>/</a:t>
            </a:r>
            <a:r>
              <a:rPr lang="ko-KR" altLang="en-US" sz="1000" dirty="0"/>
              <a:t>전송</a:t>
            </a:r>
            <a:r>
              <a:rPr lang="en-US" altLang="ko-KR" sz="1000" dirty="0"/>
              <a:t>/</a:t>
            </a:r>
            <a:r>
              <a:rPr lang="ko-KR" altLang="en-US" sz="1000" dirty="0"/>
              <a:t>서류제출 기능은 전산오류</a:t>
            </a:r>
            <a:r>
              <a:rPr lang="en-US" altLang="ko-KR" sz="1000" dirty="0"/>
              <a:t>(</a:t>
            </a:r>
            <a:r>
              <a:rPr lang="ko-KR" altLang="en-US" sz="1000" dirty="0"/>
              <a:t>장애</a:t>
            </a:r>
            <a:r>
              <a:rPr lang="en-US" altLang="ko-KR" sz="1000" dirty="0"/>
              <a:t>) </a:t>
            </a:r>
            <a:r>
              <a:rPr lang="ko-KR" altLang="en-US" sz="1000" dirty="0"/>
              <a:t>또는 지연없이 적절히 작동했습니까</a:t>
            </a:r>
            <a:r>
              <a:rPr lang="en-US" altLang="ko-KR" sz="1000" dirty="0"/>
              <a:t>?</a:t>
            </a:r>
            <a:endParaRPr lang="ko-KR" altLang="en-US" sz="1000" dirty="0"/>
          </a:p>
        </p:txBody>
      </p:sp>
      <p:pic>
        <p:nvPicPr>
          <p:cNvPr id="90" name="그림 89">
            <a:extLst>
              <a:ext uri="{FF2B5EF4-FFF2-40B4-BE49-F238E27FC236}">
                <a16:creationId xmlns:a16="http://schemas.microsoft.com/office/drawing/2014/main" id="{16FDDF38-53EB-4507-AF18-6D976D847B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2344" y="4898826"/>
            <a:ext cx="2071688" cy="371474"/>
          </a:xfrm>
          <a:prstGeom prst="rect">
            <a:avLst/>
          </a:prstGeom>
        </p:spPr>
      </p:pic>
      <p:sp>
        <p:nvSpPr>
          <p:cNvPr id="91" name="TextBox 90">
            <a:extLst>
              <a:ext uri="{FF2B5EF4-FFF2-40B4-BE49-F238E27FC236}">
                <a16:creationId xmlns:a16="http://schemas.microsoft.com/office/drawing/2014/main" id="{C39F6C9C-D8DA-47E0-8E3C-4B6F4B7C8E05}"/>
              </a:ext>
            </a:extLst>
          </p:cNvPr>
          <p:cNvSpPr txBox="1"/>
          <p:nvPr/>
        </p:nvSpPr>
        <p:spPr>
          <a:xfrm>
            <a:off x="3964510" y="1206917"/>
            <a:ext cx="29091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※ </a:t>
            </a:r>
            <a:r>
              <a:rPr lang="ko-KR" altLang="en-US" sz="800" dirty="0"/>
              <a:t>설문조사 문항 </a:t>
            </a:r>
            <a:r>
              <a:rPr lang="en-US" altLang="ko-KR" sz="800" dirty="0"/>
              <a:t>(</a:t>
            </a:r>
            <a:r>
              <a:rPr lang="ko-KR" altLang="en-US" sz="800" dirty="0"/>
              <a:t>우수</a:t>
            </a:r>
            <a:r>
              <a:rPr lang="en-US" altLang="ko-KR" sz="800" dirty="0"/>
              <a:t>_</a:t>
            </a:r>
            <a:r>
              <a:rPr lang="ko-KR" altLang="en-US" sz="800" dirty="0">
                <a:solidFill>
                  <a:schemeClr val="bg1"/>
                </a:solidFill>
              </a:rPr>
              <a:t>★★★★★</a:t>
            </a:r>
            <a:r>
              <a:rPr lang="ko-KR" altLang="en-US" sz="800" dirty="0"/>
              <a:t> </a:t>
            </a:r>
            <a:r>
              <a:rPr lang="en-US" altLang="ko-KR" sz="800" dirty="0"/>
              <a:t>/ </a:t>
            </a:r>
            <a:r>
              <a:rPr lang="ko-KR" altLang="en-US" sz="800" dirty="0"/>
              <a:t>양호</a:t>
            </a:r>
            <a:r>
              <a:rPr lang="en-US" altLang="ko-KR" sz="800" dirty="0"/>
              <a:t>_</a:t>
            </a:r>
            <a:r>
              <a:rPr lang="ko-KR" altLang="en-US" sz="800" dirty="0">
                <a:solidFill>
                  <a:schemeClr val="bg1"/>
                </a:solidFill>
              </a:rPr>
              <a:t>★★★★☆</a:t>
            </a:r>
            <a:r>
              <a:rPr lang="ko-KR" altLang="en-US" sz="800" dirty="0"/>
              <a:t> </a:t>
            </a:r>
            <a:r>
              <a:rPr lang="en-US" altLang="ko-KR" sz="800" dirty="0"/>
              <a:t>/ </a:t>
            </a:r>
          </a:p>
          <a:p>
            <a:r>
              <a:rPr lang="en-US" altLang="ko-KR" sz="800" dirty="0"/>
              <a:t>   </a:t>
            </a:r>
            <a:r>
              <a:rPr lang="ko-KR" altLang="en-US" sz="800" dirty="0"/>
              <a:t>보통</a:t>
            </a:r>
            <a:r>
              <a:rPr lang="en-US" altLang="ko-KR" sz="800" dirty="0"/>
              <a:t>_</a:t>
            </a:r>
            <a:r>
              <a:rPr lang="ko-KR" altLang="en-US" sz="800" dirty="0">
                <a:solidFill>
                  <a:schemeClr val="bg1"/>
                </a:solidFill>
              </a:rPr>
              <a:t>★★★☆☆</a:t>
            </a:r>
            <a:r>
              <a:rPr lang="ko-KR" altLang="en-US" sz="800" dirty="0"/>
              <a:t> </a:t>
            </a:r>
            <a:r>
              <a:rPr lang="en-US" altLang="ko-KR" sz="800" dirty="0"/>
              <a:t>/ </a:t>
            </a:r>
            <a:r>
              <a:rPr lang="ko-KR" altLang="en-US" sz="800" dirty="0"/>
              <a:t>미흡</a:t>
            </a:r>
            <a:r>
              <a:rPr lang="en-US" altLang="ko-KR" sz="800" dirty="0"/>
              <a:t>_</a:t>
            </a:r>
            <a:r>
              <a:rPr lang="ko-KR" altLang="en-US" sz="800" dirty="0">
                <a:solidFill>
                  <a:schemeClr val="bg1"/>
                </a:solidFill>
              </a:rPr>
              <a:t>★★☆☆☆</a:t>
            </a:r>
            <a:r>
              <a:rPr lang="ko-KR" altLang="en-US" sz="800" dirty="0"/>
              <a:t> </a:t>
            </a:r>
            <a:r>
              <a:rPr lang="en-US" altLang="ko-KR" sz="800" dirty="0"/>
              <a:t>/ </a:t>
            </a:r>
            <a:r>
              <a:rPr lang="ko-KR" altLang="en-US" sz="800" dirty="0"/>
              <a:t>불만</a:t>
            </a:r>
            <a:r>
              <a:rPr lang="en-US" altLang="ko-KR" sz="800" dirty="0"/>
              <a:t>_</a:t>
            </a:r>
            <a:r>
              <a:rPr lang="ko-KR" altLang="en-US" sz="800" dirty="0">
                <a:solidFill>
                  <a:schemeClr val="bg1"/>
                </a:solidFill>
              </a:rPr>
              <a:t>★☆☆☆☆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9CE001EF-5CF1-460A-AA8C-17F9241793ED}"/>
              </a:ext>
            </a:extLst>
          </p:cNvPr>
          <p:cNvCxnSpPr/>
          <p:nvPr/>
        </p:nvCxnSpPr>
        <p:spPr>
          <a:xfrm>
            <a:off x="4131338" y="1714500"/>
            <a:ext cx="2591914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pSp>
        <p:nvGrpSpPr>
          <p:cNvPr id="95" name="그룹 94">
            <a:extLst>
              <a:ext uri="{FF2B5EF4-FFF2-40B4-BE49-F238E27FC236}">
                <a16:creationId xmlns:a16="http://schemas.microsoft.com/office/drawing/2014/main" id="{D75431E8-F15F-4D32-BFF3-1EE93A98CFD4}"/>
              </a:ext>
            </a:extLst>
          </p:cNvPr>
          <p:cNvGrpSpPr/>
          <p:nvPr/>
        </p:nvGrpSpPr>
        <p:grpSpPr>
          <a:xfrm>
            <a:off x="5225655" y="1276336"/>
            <a:ext cx="401576" cy="73895"/>
            <a:chOff x="6475474" y="3408736"/>
            <a:chExt cx="728047" cy="133970"/>
          </a:xfrm>
        </p:grpSpPr>
        <p:sp>
          <p:nvSpPr>
            <p:cNvPr id="96" name="포인트가 5개인 별 24">
              <a:extLst>
                <a:ext uri="{FF2B5EF4-FFF2-40B4-BE49-F238E27FC236}">
                  <a16:creationId xmlns:a16="http://schemas.microsoft.com/office/drawing/2014/main" id="{737554E2-59E2-43A8-B650-3FCFA9804F92}"/>
                </a:ext>
              </a:extLst>
            </p:cNvPr>
            <p:cNvSpPr/>
            <p:nvPr/>
          </p:nvSpPr>
          <p:spPr>
            <a:xfrm>
              <a:off x="6475474" y="3408736"/>
              <a:ext cx="133970" cy="133970"/>
            </a:xfrm>
            <a:prstGeom prst="star5">
              <a:avLst/>
            </a:prstGeom>
            <a:solidFill>
              <a:srgbClr val="FFED8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포인트가 5개인 별 27">
              <a:extLst>
                <a:ext uri="{FF2B5EF4-FFF2-40B4-BE49-F238E27FC236}">
                  <a16:creationId xmlns:a16="http://schemas.microsoft.com/office/drawing/2014/main" id="{4CF503A2-6C67-4D61-92E3-5A43DA0F7B65}"/>
                </a:ext>
              </a:extLst>
            </p:cNvPr>
            <p:cNvSpPr/>
            <p:nvPr/>
          </p:nvSpPr>
          <p:spPr>
            <a:xfrm>
              <a:off x="6623993" y="3408736"/>
              <a:ext cx="133970" cy="133970"/>
            </a:xfrm>
            <a:prstGeom prst="star5">
              <a:avLst/>
            </a:prstGeom>
            <a:solidFill>
              <a:srgbClr val="FFED8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8" name="포인트가 5개인 별 28">
              <a:extLst>
                <a:ext uri="{FF2B5EF4-FFF2-40B4-BE49-F238E27FC236}">
                  <a16:creationId xmlns:a16="http://schemas.microsoft.com/office/drawing/2014/main" id="{B010CF03-059B-416D-90FA-510D8EF6E769}"/>
                </a:ext>
              </a:extLst>
            </p:cNvPr>
            <p:cNvSpPr/>
            <p:nvPr/>
          </p:nvSpPr>
          <p:spPr>
            <a:xfrm>
              <a:off x="6772512" y="3408736"/>
              <a:ext cx="133970" cy="133970"/>
            </a:xfrm>
            <a:prstGeom prst="star5">
              <a:avLst/>
            </a:prstGeom>
            <a:solidFill>
              <a:srgbClr val="FFED8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포인트가 5개인 별 29">
              <a:extLst>
                <a:ext uri="{FF2B5EF4-FFF2-40B4-BE49-F238E27FC236}">
                  <a16:creationId xmlns:a16="http://schemas.microsoft.com/office/drawing/2014/main" id="{B177D6C0-D520-4A1C-A688-BF9E9F7ABCBE}"/>
                </a:ext>
              </a:extLst>
            </p:cNvPr>
            <p:cNvSpPr/>
            <p:nvPr/>
          </p:nvSpPr>
          <p:spPr>
            <a:xfrm>
              <a:off x="6921031" y="3408736"/>
              <a:ext cx="133970" cy="133970"/>
            </a:xfrm>
            <a:prstGeom prst="star5">
              <a:avLst/>
            </a:prstGeom>
            <a:solidFill>
              <a:srgbClr val="FFED8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포인트가 5개인 별 30">
              <a:extLst>
                <a:ext uri="{FF2B5EF4-FFF2-40B4-BE49-F238E27FC236}">
                  <a16:creationId xmlns:a16="http://schemas.microsoft.com/office/drawing/2014/main" id="{42DB639D-22E0-4F4A-BD0D-ECFD59076059}"/>
                </a:ext>
              </a:extLst>
            </p:cNvPr>
            <p:cNvSpPr/>
            <p:nvPr/>
          </p:nvSpPr>
          <p:spPr>
            <a:xfrm>
              <a:off x="7069551" y="3408736"/>
              <a:ext cx="133970" cy="133970"/>
            </a:xfrm>
            <a:prstGeom prst="star5">
              <a:avLst/>
            </a:prstGeom>
            <a:solidFill>
              <a:srgbClr val="FFED8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2DC796D4-8E7B-4FB8-8C88-D7AFB26CA23F}"/>
              </a:ext>
            </a:extLst>
          </p:cNvPr>
          <p:cNvGrpSpPr/>
          <p:nvPr/>
        </p:nvGrpSpPr>
        <p:grpSpPr>
          <a:xfrm>
            <a:off x="6114398" y="1271736"/>
            <a:ext cx="401576" cy="73895"/>
            <a:chOff x="6475474" y="3408736"/>
            <a:chExt cx="728047" cy="133970"/>
          </a:xfrm>
        </p:grpSpPr>
        <p:sp>
          <p:nvSpPr>
            <p:cNvPr id="102" name="포인트가 5개인 별 85">
              <a:extLst>
                <a:ext uri="{FF2B5EF4-FFF2-40B4-BE49-F238E27FC236}">
                  <a16:creationId xmlns:a16="http://schemas.microsoft.com/office/drawing/2014/main" id="{A19FD08D-6A2E-4D76-94D4-9794A3E8A5C4}"/>
                </a:ext>
              </a:extLst>
            </p:cNvPr>
            <p:cNvSpPr/>
            <p:nvPr/>
          </p:nvSpPr>
          <p:spPr>
            <a:xfrm>
              <a:off x="6475474" y="3408736"/>
              <a:ext cx="133970" cy="133970"/>
            </a:xfrm>
            <a:prstGeom prst="star5">
              <a:avLst/>
            </a:prstGeom>
            <a:solidFill>
              <a:srgbClr val="FFED8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포인트가 5개인 별 86">
              <a:extLst>
                <a:ext uri="{FF2B5EF4-FFF2-40B4-BE49-F238E27FC236}">
                  <a16:creationId xmlns:a16="http://schemas.microsoft.com/office/drawing/2014/main" id="{99A34BE7-D356-493E-9825-BC1129200E2B}"/>
                </a:ext>
              </a:extLst>
            </p:cNvPr>
            <p:cNvSpPr/>
            <p:nvPr/>
          </p:nvSpPr>
          <p:spPr>
            <a:xfrm>
              <a:off x="6623993" y="3408736"/>
              <a:ext cx="133970" cy="133970"/>
            </a:xfrm>
            <a:prstGeom prst="star5">
              <a:avLst/>
            </a:prstGeom>
            <a:solidFill>
              <a:srgbClr val="FFED8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포인트가 5개인 별 87">
              <a:extLst>
                <a:ext uri="{FF2B5EF4-FFF2-40B4-BE49-F238E27FC236}">
                  <a16:creationId xmlns:a16="http://schemas.microsoft.com/office/drawing/2014/main" id="{4585D646-0BEB-4E19-9693-5BED750C1BCB}"/>
                </a:ext>
              </a:extLst>
            </p:cNvPr>
            <p:cNvSpPr/>
            <p:nvPr/>
          </p:nvSpPr>
          <p:spPr>
            <a:xfrm>
              <a:off x="6772512" y="3408736"/>
              <a:ext cx="133970" cy="133970"/>
            </a:xfrm>
            <a:prstGeom prst="star5">
              <a:avLst/>
            </a:prstGeom>
            <a:solidFill>
              <a:srgbClr val="FFED8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포인트가 5개인 별 88">
              <a:extLst>
                <a:ext uri="{FF2B5EF4-FFF2-40B4-BE49-F238E27FC236}">
                  <a16:creationId xmlns:a16="http://schemas.microsoft.com/office/drawing/2014/main" id="{5571E5A8-7D41-4E06-A3DE-5F8927E685F5}"/>
                </a:ext>
              </a:extLst>
            </p:cNvPr>
            <p:cNvSpPr/>
            <p:nvPr/>
          </p:nvSpPr>
          <p:spPr>
            <a:xfrm>
              <a:off x="6921031" y="3408736"/>
              <a:ext cx="133970" cy="133970"/>
            </a:xfrm>
            <a:prstGeom prst="star5">
              <a:avLst/>
            </a:prstGeom>
            <a:solidFill>
              <a:srgbClr val="FFED8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포인트가 5개인 별 89">
              <a:extLst>
                <a:ext uri="{FF2B5EF4-FFF2-40B4-BE49-F238E27FC236}">
                  <a16:creationId xmlns:a16="http://schemas.microsoft.com/office/drawing/2014/main" id="{5090FA47-5D13-4027-BD8B-4745B8B68948}"/>
                </a:ext>
              </a:extLst>
            </p:cNvPr>
            <p:cNvSpPr/>
            <p:nvPr/>
          </p:nvSpPr>
          <p:spPr>
            <a:xfrm>
              <a:off x="7069551" y="3408736"/>
              <a:ext cx="133970" cy="133970"/>
            </a:xfrm>
            <a:prstGeom prst="star5">
              <a:avLst/>
            </a:prstGeom>
            <a:solidFill>
              <a:schemeClr val="bg2">
                <a:lumMod val="9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6AE64BCD-D3CB-4A68-9475-6BEA5B0D48A9}"/>
              </a:ext>
            </a:extLst>
          </p:cNvPr>
          <p:cNvGrpSpPr/>
          <p:nvPr/>
        </p:nvGrpSpPr>
        <p:grpSpPr>
          <a:xfrm>
            <a:off x="4472652" y="1402598"/>
            <a:ext cx="401576" cy="73895"/>
            <a:chOff x="6475474" y="3408736"/>
            <a:chExt cx="728047" cy="133970"/>
          </a:xfrm>
        </p:grpSpPr>
        <p:sp>
          <p:nvSpPr>
            <p:cNvPr id="108" name="포인트가 5개인 별 91">
              <a:extLst>
                <a:ext uri="{FF2B5EF4-FFF2-40B4-BE49-F238E27FC236}">
                  <a16:creationId xmlns:a16="http://schemas.microsoft.com/office/drawing/2014/main" id="{24660439-64E1-4CAE-986D-663E4DEC42DF}"/>
                </a:ext>
              </a:extLst>
            </p:cNvPr>
            <p:cNvSpPr/>
            <p:nvPr/>
          </p:nvSpPr>
          <p:spPr>
            <a:xfrm>
              <a:off x="6475474" y="3408736"/>
              <a:ext cx="133970" cy="133970"/>
            </a:xfrm>
            <a:prstGeom prst="star5">
              <a:avLst/>
            </a:prstGeom>
            <a:solidFill>
              <a:srgbClr val="FFED8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포인트가 5개인 별 92">
              <a:extLst>
                <a:ext uri="{FF2B5EF4-FFF2-40B4-BE49-F238E27FC236}">
                  <a16:creationId xmlns:a16="http://schemas.microsoft.com/office/drawing/2014/main" id="{923F4D1F-C258-480D-88F7-25A8CF0DC551}"/>
                </a:ext>
              </a:extLst>
            </p:cNvPr>
            <p:cNvSpPr/>
            <p:nvPr/>
          </p:nvSpPr>
          <p:spPr>
            <a:xfrm>
              <a:off x="6623993" y="3408736"/>
              <a:ext cx="133970" cy="133970"/>
            </a:xfrm>
            <a:prstGeom prst="star5">
              <a:avLst/>
            </a:prstGeom>
            <a:solidFill>
              <a:srgbClr val="FFED8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포인트가 5개인 별 93">
              <a:extLst>
                <a:ext uri="{FF2B5EF4-FFF2-40B4-BE49-F238E27FC236}">
                  <a16:creationId xmlns:a16="http://schemas.microsoft.com/office/drawing/2014/main" id="{98A8E534-AD97-4B48-93C5-4B02776A7FD2}"/>
                </a:ext>
              </a:extLst>
            </p:cNvPr>
            <p:cNvSpPr/>
            <p:nvPr/>
          </p:nvSpPr>
          <p:spPr>
            <a:xfrm>
              <a:off x="6772512" y="3408736"/>
              <a:ext cx="133970" cy="133970"/>
            </a:xfrm>
            <a:prstGeom prst="star5">
              <a:avLst/>
            </a:prstGeom>
            <a:solidFill>
              <a:srgbClr val="FFED8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1" name="포인트가 5개인 별 94">
              <a:extLst>
                <a:ext uri="{FF2B5EF4-FFF2-40B4-BE49-F238E27FC236}">
                  <a16:creationId xmlns:a16="http://schemas.microsoft.com/office/drawing/2014/main" id="{A666C7BE-0805-4CDC-9D82-294CE17D0F70}"/>
                </a:ext>
              </a:extLst>
            </p:cNvPr>
            <p:cNvSpPr/>
            <p:nvPr/>
          </p:nvSpPr>
          <p:spPr>
            <a:xfrm>
              <a:off x="6921031" y="3408736"/>
              <a:ext cx="133970" cy="133970"/>
            </a:xfrm>
            <a:prstGeom prst="star5">
              <a:avLst/>
            </a:prstGeom>
            <a:solidFill>
              <a:schemeClr val="bg2">
                <a:lumMod val="9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포인트가 5개인 별 95">
              <a:extLst>
                <a:ext uri="{FF2B5EF4-FFF2-40B4-BE49-F238E27FC236}">
                  <a16:creationId xmlns:a16="http://schemas.microsoft.com/office/drawing/2014/main" id="{6C6F0D33-71CD-4B20-B50A-4F8963AAB7FA}"/>
                </a:ext>
              </a:extLst>
            </p:cNvPr>
            <p:cNvSpPr/>
            <p:nvPr/>
          </p:nvSpPr>
          <p:spPr>
            <a:xfrm>
              <a:off x="7069551" y="3408736"/>
              <a:ext cx="133970" cy="133970"/>
            </a:xfrm>
            <a:prstGeom prst="star5">
              <a:avLst/>
            </a:prstGeom>
            <a:solidFill>
              <a:schemeClr val="bg2">
                <a:lumMod val="9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3" name="그룹 112">
            <a:extLst>
              <a:ext uri="{FF2B5EF4-FFF2-40B4-BE49-F238E27FC236}">
                <a16:creationId xmlns:a16="http://schemas.microsoft.com/office/drawing/2014/main" id="{A68B2E5A-157D-4D28-BD3A-1C710267B05D}"/>
              </a:ext>
            </a:extLst>
          </p:cNvPr>
          <p:cNvGrpSpPr/>
          <p:nvPr/>
        </p:nvGrpSpPr>
        <p:grpSpPr>
          <a:xfrm>
            <a:off x="5361395" y="1400869"/>
            <a:ext cx="401576" cy="73895"/>
            <a:chOff x="6475474" y="3408736"/>
            <a:chExt cx="728047" cy="133970"/>
          </a:xfrm>
        </p:grpSpPr>
        <p:sp>
          <p:nvSpPr>
            <p:cNvPr id="114" name="포인트가 5개인 별 97">
              <a:extLst>
                <a:ext uri="{FF2B5EF4-FFF2-40B4-BE49-F238E27FC236}">
                  <a16:creationId xmlns:a16="http://schemas.microsoft.com/office/drawing/2014/main" id="{0A11F294-03AC-4944-8659-26F10DDF9A39}"/>
                </a:ext>
              </a:extLst>
            </p:cNvPr>
            <p:cNvSpPr/>
            <p:nvPr/>
          </p:nvSpPr>
          <p:spPr>
            <a:xfrm>
              <a:off x="6475474" y="3408736"/>
              <a:ext cx="133970" cy="133970"/>
            </a:xfrm>
            <a:prstGeom prst="star5">
              <a:avLst/>
            </a:prstGeom>
            <a:solidFill>
              <a:srgbClr val="FFED8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포인트가 5개인 별 98">
              <a:extLst>
                <a:ext uri="{FF2B5EF4-FFF2-40B4-BE49-F238E27FC236}">
                  <a16:creationId xmlns:a16="http://schemas.microsoft.com/office/drawing/2014/main" id="{674D3869-56E5-4043-ADF4-614C82CDA020}"/>
                </a:ext>
              </a:extLst>
            </p:cNvPr>
            <p:cNvSpPr/>
            <p:nvPr/>
          </p:nvSpPr>
          <p:spPr>
            <a:xfrm>
              <a:off x="6623993" y="3408736"/>
              <a:ext cx="133970" cy="133970"/>
            </a:xfrm>
            <a:prstGeom prst="star5">
              <a:avLst/>
            </a:prstGeom>
            <a:solidFill>
              <a:srgbClr val="FFED8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포인트가 5개인 별 99">
              <a:extLst>
                <a:ext uri="{FF2B5EF4-FFF2-40B4-BE49-F238E27FC236}">
                  <a16:creationId xmlns:a16="http://schemas.microsoft.com/office/drawing/2014/main" id="{E1984A5C-CC31-4021-90B9-050F82CB7491}"/>
                </a:ext>
              </a:extLst>
            </p:cNvPr>
            <p:cNvSpPr/>
            <p:nvPr/>
          </p:nvSpPr>
          <p:spPr>
            <a:xfrm>
              <a:off x="6772512" y="3408736"/>
              <a:ext cx="133970" cy="133970"/>
            </a:xfrm>
            <a:prstGeom prst="star5">
              <a:avLst/>
            </a:prstGeom>
            <a:solidFill>
              <a:schemeClr val="bg2">
                <a:lumMod val="9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포인트가 5개인 별 100">
              <a:extLst>
                <a:ext uri="{FF2B5EF4-FFF2-40B4-BE49-F238E27FC236}">
                  <a16:creationId xmlns:a16="http://schemas.microsoft.com/office/drawing/2014/main" id="{545A1DBC-AECB-4543-9C5F-46103C6B36E5}"/>
                </a:ext>
              </a:extLst>
            </p:cNvPr>
            <p:cNvSpPr/>
            <p:nvPr/>
          </p:nvSpPr>
          <p:spPr>
            <a:xfrm>
              <a:off x="6921031" y="3408736"/>
              <a:ext cx="133970" cy="133970"/>
            </a:xfrm>
            <a:prstGeom prst="star5">
              <a:avLst/>
            </a:prstGeom>
            <a:solidFill>
              <a:schemeClr val="bg2">
                <a:lumMod val="9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포인트가 5개인 별 101">
              <a:extLst>
                <a:ext uri="{FF2B5EF4-FFF2-40B4-BE49-F238E27FC236}">
                  <a16:creationId xmlns:a16="http://schemas.microsoft.com/office/drawing/2014/main" id="{2C69F8FD-4F79-423D-BC19-9D5BDB766C1A}"/>
                </a:ext>
              </a:extLst>
            </p:cNvPr>
            <p:cNvSpPr/>
            <p:nvPr/>
          </p:nvSpPr>
          <p:spPr>
            <a:xfrm>
              <a:off x="7069551" y="3408736"/>
              <a:ext cx="133970" cy="133970"/>
            </a:xfrm>
            <a:prstGeom prst="star5">
              <a:avLst/>
            </a:prstGeom>
            <a:solidFill>
              <a:schemeClr val="bg2">
                <a:lumMod val="9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9" name="그룹 118">
            <a:extLst>
              <a:ext uri="{FF2B5EF4-FFF2-40B4-BE49-F238E27FC236}">
                <a16:creationId xmlns:a16="http://schemas.microsoft.com/office/drawing/2014/main" id="{4A0DFE8A-5629-480B-8345-F4D5305B1AD4}"/>
              </a:ext>
            </a:extLst>
          </p:cNvPr>
          <p:cNvGrpSpPr/>
          <p:nvPr/>
        </p:nvGrpSpPr>
        <p:grpSpPr>
          <a:xfrm>
            <a:off x="6184884" y="1428158"/>
            <a:ext cx="401576" cy="73895"/>
            <a:chOff x="6475474" y="3408736"/>
            <a:chExt cx="728047" cy="133970"/>
          </a:xfrm>
        </p:grpSpPr>
        <p:sp>
          <p:nvSpPr>
            <p:cNvPr id="120" name="포인트가 5개인 별 103">
              <a:extLst>
                <a:ext uri="{FF2B5EF4-FFF2-40B4-BE49-F238E27FC236}">
                  <a16:creationId xmlns:a16="http://schemas.microsoft.com/office/drawing/2014/main" id="{30FD0631-8B3B-4A5E-905A-D65FCF90A8FA}"/>
                </a:ext>
              </a:extLst>
            </p:cNvPr>
            <p:cNvSpPr/>
            <p:nvPr/>
          </p:nvSpPr>
          <p:spPr>
            <a:xfrm>
              <a:off x="6475474" y="3408736"/>
              <a:ext cx="133970" cy="133970"/>
            </a:xfrm>
            <a:prstGeom prst="star5">
              <a:avLst/>
            </a:prstGeom>
            <a:solidFill>
              <a:srgbClr val="FFED8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포인트가 5개인 별 104">
              <a:extLst>
                <a:ext uri="{FF2B5EF4-FFF2-40B4-BE49-F238E27FC236}">
                  <a16:creationId xmlns:a16="http://schemas.microsoft.com/office/drawing/2014/main" id="{AC714C30-6330-46AE-9827-5CE4ECA28522}"/>
                </a:ext>
              </a:extLst>
            </p:cNvPr>
            <p:cNvSpPr/>
            <p:nvPr/>
          </p:nvSpPr>
          <p:spPr>
            <a:xfrm>
              <a:off x="6623993" y="3408736"/>
              <a:ext cx="133970" cy="133970"/>
            </a:xfrm>
            <a:prstGeom prst="star5">
              <a:avLst/>
            </a:prstGeom>
            <a:solidFill>
              <a:schemeClr val="bg2">
                <a:lumMod val="9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포인트가 5개인 별 105">
              <a:extLst>
                <a:ext uri="{FF2B5EF4-FFF2-40B4-BE49-F238E27FC236}">
                  <a16:creationId xmlns:a16="http://schemas.microsoft.com/office/drawing/2014/main" id="{EBD0B353-A41B-4CBB-8A54-15903AFC591C}"/>
                </a:ext>
              </a:extLst>
            </p:cNvPr>
            <p:cNvSpPr/>
            <p:nvPr/>
          </p:nvSpPr>
          <p:spPr>
            <a:xfrm>
              <a:off x="6772512" y="3408736"/>
              <a:ext cx="133970" cy="133970"/>
            </a:xfrm>
            <a:prstGeom prst="star5">
              <a:avLst/>
            </a:prstGeom>
            <a:solidFill>
              <a:schemeClr val="bg2">
                <a:lumMod val="9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" name="포인트가 5개인 별 106">
              <a:extLst>
                <a:ext uri="{FF2B5EF4-FFF2-40B4-BE49-F238E27FC236}">
                  <a16:creationId xmlns:a16="http://schemas.microsoft.com/office/drawing/2014/main" id="{87929CE7-6246-4574-8720-605947597341}"/>
                </a:ext>
              </a:extLst>
            </p:cNvPr>
            <p:cNvSpPr/>
            <p:nvPr/>
          </p:nvSpPr>
          <p:spPr>
            <a:xfrm>
              <a:off x="6921031" y="3408736"/>
              <a:ext cx="133970" cy="133970"/>
            </a:xfrm>
            <a:prstGeom prst="star5">
              <a:avLst/>
            </a:prstGeom>
            <a:solidFill>
              <a:schemeClr val="bg2">
                <a:lumMod val="9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4" name="포인트가 5개인 별 107">
              <a:extLst>
                <a:ext uri="{FF2B5EF4-FFF2-40B4-BE49-F238E27FC236}">
                  <a16:creationId xmlns:a16="http://schemas.microsoft.com/office/drawing/2014/main" id="{F41358B2-B38F-4BAC-AABF-D95D4A664D6A}"/>
                </a:ext>
              </a:extLst>
            </p:cNvPr>
            <p:cNvSpPr/>
            <p:nvPr/>
          </p:nvSpPr>
          <p:spPr>
            <a:xfrm>
              <a:off x="7069551" y="3408736"/>
              <a:ext cx="133970" cy="133970"/>
            </a:xfrm>
            <a:prstGeom prst="star5">
              <a:avLst/>
            </a:prstGeom>
            <a:solidFill>
              <a:schemeClr val="bg2">
                <a:lumMod val="9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1746D48D-A208-4DD3-8EC6-F916B653408C}"/>
              </a:ext>
            </a:extLst>
          </p:cNvPr>
          <p:cNvSpPr/>
          <p:nvPr/>
        </p:nvSpPr>
        <p:spPr>
          <a:xfrm>
            <a:off x="5435773" y="5753100"/>
            <a:ext cx="1436671" cy="37147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다 음</a:t>
            </a:r>
          </a:p>
        </p:txBody>
      </p:sp>
    </p:spTree>
    <p:extLst>
      <p:ext uri="{BB962C8B-B14F-4D97-AF65-F5344CB8AC3E}">
        <p14:creationId xmlns:p14="http://schemas.microsoft.com/office/powerpoint/2010/main" val="192268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8" name="표 137">
            <a:extLst>
              <a:ext uri="{FF2B5EF4-FFF2-40B4-BE49-F238E27FC236}">
                <a16:creationId xmlns:a16="http://schemas.microsoft.com/office/drawing/2014/main" id="{6C1D9DDE-AC7F-4E4F-A877-0A00475A57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546563"/>
              </p:ext>
            </p:extLst>
          </p:nvPr>
        </p:nvGraphicFramePr>
        <p:xfrm>
          <a:off x="141349" y="107427"/>
          <a:ext cx="11946097" cy="65124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68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743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048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53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spc="-70" baseline="0" dirty="0">
                          <a:solidFill>
                            <a:srgbClr val="002060"/>
                          </a:solidFill>
                          <a:latin typeface="+mn-lt"/>
                        </a:rPr>
                        <a:t>구분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spc="-70" baseline="0" dirty="0">
                          <a:solidFill>
                            <a:srgbClr val="002060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설문응답 </a:t>
                      </a:r>
                      <a:r>
                        <a:rPr lang="en-US" altLang="ko-KR" sz="1000" spc="-70" baseline="0" dirty="0">
                          <a:solidFill>
                            <a:srgbClr val="002060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3,4</a:t>
                      </a:r>
                      <a:r>
                        <a:rPr lang="ko-KR" altLang="en-US" sz="1000" spc="-70" baseline="0" dirty="0">
                          <a:solidFill>
                            <a:srgbClr val="002060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페이지</a:t>
                      </a:r>
                      <a:endParaRPr lang="en-US" altLang="ko-KR" sz="1000" spc="-70" baseline="0" dirty="0">
                        <a:solidFill>
                          <a:srgbClr val="002060"/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spc="-70" baseline="0" dirty="0">
                        <a:solidFill>
                          <a:srgbClr val="002060"/>
                        </a:solidFill>
                        <a:latin typeface="+mn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57136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</a:rPr>
                        <a:t>★★★★★</a:t>
                      </a:r>
                      <a:endParaRPr lang="ko-KR" altLang="en-US" sz="1000" b="1" spc="-70" baseline="0" dirty="0">
                        <a:solidFill>
                          <a:srgbClr val="002060"/>
                        </a:solidFill>
                        <a:latin typeface="+mn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spc="-70" baseline="0" dirty="0">
                        <a:solidFill>
                          <a:srgbClr val="002060"/>
                        </a:solidFill>
                        <a:latin typeface="+mn-lt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spc="-70" baseline="0" dirty="0">
                        <a:solidFill>
                          <a:srgbClr val="002060"/>
                        </a:solidFill>
                        <a:latin typeface="+mn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3" name="직사각형 92">
            <a:extLst>
              <a:ext uri="{FF2B5EF4-FFF2-40B4-BE49-F238E27FC236}">
                <a16:creationId xmlns:a16="http://schemas.microsoft.com/office/drawing/2014/main" id="{3BDDD6E9-6CA0-4562-996A-08EF9E97339E}"/>
              </a:ext>
            </a:extLst>
          </p:cNvPr>
          <p:cNvSpPr/>
          <p:nvPr/>
        </p:nvSpPr>
        <p:spPr>
          <a:xfrm>
            <a:off x="3988941" y="619124"/>
            <a:ext cx="2875005" cy="532447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423990" y="530732"/>
            <a:ext cx="4529198" cy="5186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※ </a:t>
            </a:r>
            <a:r>
              <a:rPr lang="ko-KR" altLang="en-US" sz="1100" b="1" dirty="0"/>
              <a:t>요청사항</a:t>
            </a:r>
            <a:r>
              <a:rPr lang="en-US" altLang="ko-KR" sz="1100" b="1" dirty="0"/>
              <a:t>: </a:t>
            </a:r>
            <a:r>
              <a:rPr lang="ko-KR" altLang="en-US" sz="1100" b="1" dirty="0"/>
              <a:t>만족도조사 총 </a:t>
            </a:r>
            <a:r>
              <a:rPr lang="en-US" altLang="ko-KR" sz="1100" b="1" dirty="0"/>
              <a:t>13</a:t>
            </a:r>
            <a:r>
              <a:rPr lang="ko-KR" altLang="en-US" sz="1100" b="1" dirty="0"/>
              <a:t>문항  제공</a:t>
            </a:r>
            <a:endParaRPr lang="en-US" altLang="ko-KR" sz="1100" b="1" dirty="0"/>
          </a:p>
          <a:p>
            <a:endParaRPr lang="en-US" altLang="ko-KR" sz="1000" dirty="0"/>
          </a:p>
          <a:p>
            <a:pPr marL="228600" indent="-228600">
              <a:buAutoNum type="arabicPeriod"/>
            </a:pPr>
            <a:endParaRPr lang="en-US" altLang="ko-KR" sz="1000" dirty="0"/>
          </a:p>
          <a:p>
            <a:endParaRPr lang="en-US" altLang="ko-KR" sz="1000" dirty="0"/>
          </a:p>
          <a:p>
            <a:r>
              <a:rPr lang="en-US" altLang="ko-KR" sz="1000" dirty="0"/>
              <a:t>3.   4</a:t>
            </a:r>
            <a:r>
              <a:rPr lang="ko-KR" altLang="en-US" sz="1000" dirty="0"/>
              <a:t>페이지의 경우 선택문항 등 관련하여 </a:t>
            </a:r>
            <a:r>
              <a:rPr lang="en-US" altLang="ko-KR" sz="1000" dirty="0"/>
              <a:t>1~3</a:t>
            </a:r>
            <a:r>
              <a:rPr lang="ko-KR" altLang="en-US" sz="1000" dirty="0"/>
              <a:t>페이지보다 내용이 많음</a:t>
            </a:r>
            <a:r>
              <a:rPr lang="en-US" altLang="ko-KR" sz="1000" dirty="0"/>
              <a:t>,</a:t>
            </a:r>
          </a:p>
          <a:p>
            <a:r>
              <a:rPr lang="en-US" altLang="ko-KR" sz="1000" dirty="0"/>
              <a:t>     ( 4</a:t>
            </a:r>
            <a:r>
              <a:rPr lang="ko-KR" altLang="en-US" sz="1000" dirty="0"/>
              <a:t>페이지의 경우 선택문항까지 포함하여 개발하여 주시기 바랍니다</a:t>
            </a:r>
            <a:r>
              <a:rPr lang="en-US" altLang="ko-KR" sz="1000" dirty="0"/>
              <a:t>.</a:t>
            </a:r>
          </a:p>
          <a:p>
            <a:r>
              <a:rPr lang="en-US" altLang="ko-KR" sz="1000" dirty="0"/>
              <a:t>       </a:t>
            </a:r>
            <a:r>
              <a:rPr lang="ko-KR" altLang="en-US" sz="1000" dirty="0"/>
              <a:t>텍스트 입력 길이는 </a:t>
            </a:r>
            <a:r>
              <a:rPr lang="en-US" altLang="ko-KR" sz="1000" dirty="0"/>
              <a:t>PC</a:t>
            </a:r>
            <a:r>
              <a:rPr lang="ko-KR" altLang="en-US" sz="1000" dirty="0"/>
              <a:t>와 동일하게 적용 </a:t>
            </a:r>
            <a:r>
              <a:rPr lang="en-US" altLang="ko-KR" sz="1000" dirty="0"/>
              <a:t>)</a:t>
            </a:r>
            <a:r>
              <a:rPr lang="ko-KR" altLang="en-US" sz="1000" dirty="0"/>
              <a:t> </a:t>
            </a:r>
            <a:endParaRPr lang="en-US" altLang="ko-KR" sz="1000" dirty="0"/>
          </a:p>
          <a:p>
            <a:endParaRPr lang="en-US" altLang="ko-KR" sz="1000" dirty="0"/>
          </a:p>
          <a:p>
            <a:pPr marL="228600" indent="-228600">
              <a:buAutoNum type="arabicPeriod" startAt="4"/>
            </a:pPr>
            <a:r>
              <a:rPr lang="en-US" altLang="ko-KR" sz="1000" dirty="0"/>
              <a:t>12</a:t>
            </a:r>
            <a:r>
              <a:rPr lang="ko-KR" altLang="en-US" sz="1000" dirty="0" err="1"/>
              <a:t>번문항</a:t>
            </a:r>
            <a:r>
              <a:rPr lang="ko-KR" altLang="en-US" sz="1000" dirty="0"/>
              <a:t> </a:t>
            </a:r>
            <a:r>
              <a:rPr lang="en-US" altLang="ko-KR" sz="1000" dirty="0"/>
              <a:t>“</a:t>
            </a:r>
            <a:r>
              <a:rPr lang="ko-KR" altLang="en-US" sz="1000" dirty="0" err="1"/>
              <a:t>아니오</a:t>
            </a:r>
            <a:r>
              <a:rPr lang="en-US" altLang="ko-KR" sz="1000" dirty="0"/>
              <a:t>“ </a:t>
            </a:r>
            <a:r>
              <a:rPr lang="en-US" altLang="ko-KR" sz="1000" dirty="0">
                <a:sym typeface="Wingdings" panose="05000000000000000000" pitchFamily="2" charset="2"/>
              </a:rPr>
              <a:t> </a:t>
            </a:r>
            <a:r>
              <a:rPr lang="ko-KR" altLang="en-US" sz="1000" dirty="0" err="1">
                <a:sym typeface="Wingdings" panose="05000000000000000000" pitchFamily="2" charset="2"/>
              </a:rPr>
              <a:t>텍스트입력창</a:t>
            </a:r>
            <a:r>
              <a:rPr lang="ko-KR" altLang="en-US" sz="1000" dirty="0">
                <a:sym typeface="Wingdings" panose="05000000000000000000" pitchFamily="2" charset="2"/>
              </a:rPr>
              <a:t> 추가 사유입력 필수</a:t>
            </a:r>
            <a:endParaRPr lang="en-US" altLang="ko-KR" sz="1000" dirty="0">
              <a:sym typeface="Wingdings" panose="05000000000000000000" pitchFamily="2" charset="2"/>
            </a:endParaRPr>
          </a:p>
          <a:p>
            <a:pPr marL="228600" indent="-228600">
              <a:buAutoNum type="arabicPeriod" startAt="4"/>
            </a:pPr>
            <a:endParaRPr lang="en-US" altLang="ko-KR" sz="1000" dirty="0">
              <a:sym typeface="Wingdings" panose="05000000000000000000" pitchFamily="2" charset="2"/>
            </a:endParaRPr>
          </a:p>
          <a:p>
            <a:pPr marL="228600" indent="-228600">
              <a:buAutoNum type="arabicPeriod" startAt="4"/>
            </a:pPr>
            <a:endParaRPr lang="en-US" altLang="ko-KR" sz="1000" dirty="0">
              <a:sym typeface="Wingdings" panose="05000000000000000000" pitchFamily="2" charset="2"/>
            </a:endParaRPr>
          </a:p>
          <a:p>
            <a:pPr marL="228600" indent="-228600">
              <a:buAutoNum type="arabicPeriod" startAt="4"/>
            </a:pPr>
            <a:endParaRPr lang="en-US" altLang="ko-KR" sz="1000" dirty="0">
              <a:sym typeface="Wingdings" panose="05000000000000000000" pitchFamily="2" charset="2"/>
            </a:endParaRPr>
          </a:p>
          <a:p>
            <a:endParaRPr lang="en-US" altLang="ko-KR" sz="1000" dirty="0">
              <a:sym typeface="Wingdings" panose="05000000000000000000" pitchFamily="2" charset="2"/>
            </a:endParaRPr>
          </a:p>
          <a:p>
            <a:r>
              <a:rPr lang="en-US" altLang="ko-KR" sz="1000" dirty="0">
                <a:sym typeface="Wingdings" panose="05000000000000000000" pitchFamily="2" charset="2"/>
              </a:rPr>
              <a:t>      13</a:t>
            </a:r>
            <a:r>
              <a:rPr lang="ko-KR" altLang="en-US" sz="1000" dirty="0" err="1">
                <a:sym typeface="Wingdings" panose="05000000000000000000" pitchFamily="2" charset="2"/>
              </a:rPr>
              <a:t>번문항</a:t>
            </a:r>
            <a:r>
              <a:rPr lang="ko-KR" altLang="en-US" sz="1000" dirty="0">
                <a:sym typeface="Wingdings" panose="05000000000000000000" pitchFamily="2" charset="2"/>
              </a:rPr>
              <a:t> </a:t>
            </a:r>
            <a:r>
              <a:rPr lang="en-US" altLang="ko-KR" sz="1000" dirty="0">
                <a:sym typeface="Wingdings" panose="05000000000000000000" pitchFamily="2" charset="2"/>
              </a:rPr>
              <a:t>“</a:t>
            </a:r>
            <a:r>
              <a:rPr lang="ko-KR" altLang="en-US" sz="1000" dirty="0">
                <a:sym typeface="Wingdings" panose="05000000000000000000" pitchFamily="2" charset="2"/>
              </a:rPr>
              <a:t>예</a:t>
            </a:r>
            <a:r>
              <a:rPr lang="en-US" altLang="ko-KR" sz="1000" dirty="0">
                <a:sym typeface="Wingdings" panose="05000000000000000000" pitchFamily="2" charset="2"/>
              </a:rPr>
              <a:t>“  </a:t>
            </a:r>
            <a:r>
              <a:rPr lang="ko-KR" altLang="en-US" sz="1000" dirty="0" err="1">
                <a:sym typeface="Wingdings" panose="05000000000000000000" pitchFamily="2" charset="2"/>
              </a:rPr>
              <a:t>텍스트입력창</a:t>
            </a:r>
            <a:r>
              <a:rPr lang="ko-KR" altLang="en-US" sz="1000" dirty="0">
                <a:sym typeface="Wingdings" panose="05000000000000000000" pitchFamily="2" charset="2"/>
              </a:rPr>
              <a:t> 추가 사유입력 필수</a:t>
            </a:r>
            <a:endParaRPr lang="en-US" altLang="ko-KR" sz="1000" dirty="0">
              <a:sym typeface="Wingdings" panose="05000000000000000000" pitchFamily="2" charset="2"/>
            </a:endParaRPr>
          </a:p>
          <a:p>
            <a:r>
              <a:rPr lang="en-US" altLang="ko-KR" sz="1000" dirty="0">
                <a:sym typeface="Wingdings" panose="05000000000000000000" pitchFamily="2" charset="2"/>
              </a:rPr>
              <a:t>      ( PC</a:t>
            </a:r>
            <a:r>
              <a:rPr lang="ko-KR" altLang="en-US" sz="1000" dirty="0">
                <a:sym typeface="Wingdings" panose="05000000000000000000" pitchFamily="2" charset="2"/>
              </a:rPr>
              <a:t>기준 기능 동일하게 구현되도록 적용 </a:t>
            </a:r>
            <a:r>
              <a:rPr lang="en-US" altLang="ko-KR" sz="1000" dirty="0">
                <a:sym typeface="Wingdings" panose="05000000000000000000" pitchFamily="2" charset="2"/>
              </a:rPr>
              <a:t>)</a:t>
            </a:r>
            <a:endParaRPr lang="en-US" altLang="ko-KR" sz="1000" dirty="0"/>
          </a:p>
          <a:p>
            <a:endParaRPr lang="en-US" altLang="ko-KR" sz="1000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000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000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000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000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000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000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ko-KR" sz="10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※</a:t>
            </a:r>
            <a:r>
              <a:rPr lang="en-US" altLang="ko-KR" sz="10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sz="10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다음 </a:t>
            </a:r>
            <a:r>
              <a:rPr lang="en-US" altLang="ko-KR" sz="10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10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이전 버튼을 통해 이동 가능하도록 적용 </a:t>
            </a:r>
            <a:endParaRPr lang="en-US" altLang="ko-KR" sz="1000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000" dirty="0">
              <a:solidFill>
                <a:srgbClr val="0070C0"/>
              </a:solidFill>
            </a:endParaRPr>
          </a:p>
          <a:p>
            <a:endParaRPr lang="en-US" altLang="ko-KR" sz="1000" dirty="0"/>
          </a:p>
          <a:p>
            <a:endParaRPr lang="en-US" altLang="ko-KR" sz="1000" dirty="0"/>
          </a:p>
          <a:p>
            <a:pPr marL="228600" indent="-228600">
              <a:buAutoNum type="arabicPeriod"/>
            </a:pPr>
            <a:endParaRPr lang="en-US" altLang="ko-KR" sz="1000" dirty="0"/>
          </a:p>
          <a:p>
            <a:endParaRPr lang="en-US" altLang="ko-KR" sz="1000" dirty="0"/>
          </a:p>
          <a:p>
            <a:endParaRPr lang="en-US" altLang="ko-KR" sz="1000" dirty="0"/>
          </a:p>
          <a:p>
            <a:endParaRPr lang="en-US" altLang="ko-KR" sz="1000" dirty="0"/>
          </a:p>
          <a:p>
            <a:pPr marL="228600" indent="-228600">
              <a:buAutoNum type="arabicPeriod"/>
            </a:pPr>
            <a:endParaRPr lang="en-US" altLang="ko-KR" sz="1000" dirty="0"/>
          </a:p>
          <a:p>
            <a:endParaRPr lang="en-US" altLang="ko-KR" sz="1000" dirty="0"/>
          </a:p>
          <a:p>
            <a:pPr marL="228600" indent="-228600">
              <a:buAutoNum type="arabicPeriod"/>
            </a:pPr>
            <a:endParaRPr lang="ko-KR" altLang="en-US" sz="10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A83652F-85AA-42E1-A799-B7B55E50260E}"/>
              </a:ext>
            </a:extLst>
          </p:cNvPr>
          <p:cNvSpPr/>
          <p:nvPr/>
        </p:nvSpPr>
        <p:spPr>
          <a:xfrm>
            <a:off x="626769" y="619124"/>
            <a:ext cx="2875005" cy="532447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B1CDCCB-674B-440D-9CE2-1E0A27DFDDDA}"/>
              </a:ext>
            </a:extLst>
          </p:cNvPr>
          <p:cNvSpPr txBox="1"/>
          <p:nvPr/>
        </p:nvSpPr>
        <p:spPr>
          <a:xfrm>
            <a:off x="588834" y="697624"/>
            <a:ext cx="2875005" cy="469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b="1" dirty="0"/>
              <a:t>조달청</a:t>
            </a:r>
            <a:r>
              <a:rPr lang="en-US" altLang="ko-KR" sz="1050" b="1" dirty="0"/>
              <a:t>/</a:t>
            </a:r>
            <a:r>
              <a:rPr lang="ko-KR" altLang="en-US" sz="1050" b="1" dirty="0"/>
              <a:t>공공기관 입찰용</a:t>
            </a:r>
            <a:endParaRPr lang="en-US" altLang="ko-KR" sz="1050" b="1" dirty="0"/>
          </a:p>
          <a:p>
            <a:pPr algn="ctr"/>
            <a:r>
              <a:rPr lang="ko-KR" altLang="en-US" sz="1200" b="1" dirty="0"/>
              <a:t>평가 만족도조사 설문지</a:t>
            </a:r>
            <a:endParaRPr lang="en-US" altLang="ko-KR" sz="1200" b="1" dirty="0"/>
          </a:p>
          <a:p>
            <a:pPr algn="ctr"/>
            <a:endParaRPr lang="en-US" altLang="ko-KR" sz="20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74DC4E4-98AE-46B4-9026-B1962F1F9AAA}"/>
              </a:ext>
            </a:extLst>
          </p:cNvPr>
          <p:cNvSpPr txBox="1"/>
          <p:nvPr/>
        </p:nvSpPr>
        <p:spPr>
          <a:xfrm>
            <a:off x="759488" y="2049497"/>
            <a:ext cx="257426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*</a:t>
            </a:r>
            <a:r>
              <a:rPr lang="ko-KR" altLang="en-US" sz="1100" b="1" dirty="0"/>
              <a:t>평가업무  </a:t>
            </a:r>
            <a:r>
              <a:rPr lang="en-US" altLang="ko-KR" sz="1100" b="1" dirty="0"/>
              <a:t>( 3 / 4 )</a:t>
            </a:r>
          </a:p>
          <a:p>
            <a:endParaRPr lang="en-US" altLang="ko-KR" sz="900" b="1" dirty="0"/>
          </a:p>
          <a:p>
            <a:r>
              <a:rPr lang="en-US" altLang="ko-KR" sz="1000" dirty="0"/>
              <a:t>7] </a:t>
            </a:r>
            <a:r>
              <a:rPr lang="ko-KR" altLang="en-US" sz="1000" dirty="0"/>
              <a:t>평가진행 담당연구원은 관련 업무 전문성을 보유하고 상담 </a:t>
            </a:r>
            <a:r>
              <a:rPr lang="ko-KR" altLang="en-US" sz="1000" dirty="0" err="1"/>
              <a:t>요청시</a:t>
            </a:r>
            <a:r>
              <a:rPr lang="ko-KR" altLang="en-US" sz="1000" dirty="0"/>
              <a:t> 적절하게 응대하였습니까</a:t>
            </a:r>
            <a:r>
              <a:rPr lang="en-US" altLang="ko-KR" sz="1000" dirty="0"/>
              <a:t>?</a:t>
            </a:r>
            <a:endParaRPr lang="ko-KR" altLang="en-US" sz="1000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56C03107-34FF-4548-A8DA-54DFA0951B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037" y="2837351"/>
            <a:ext cx="2071688" cy="371474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F5DE2F4E-D593-4EC5-B796-AF438E2FA4FE}"/>
              </a:ext>
            </a:extLst>
          </p:cNvPr>
          <p:cNvSpPr txBox="1"/>
          <p:nvPr/>
        </p:nvSpPr>
        <p:spPr>
          <a:xfrm>
            <a:off x="777140" y="3415304"/>
            <a:ext cx="257426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8] </a:t>
            </a:r>
            <a:r>
              <a:rPr lang="ko-KR" altLang="en-US" sz="1000" dirty="0"/>
              <a:t>평가진행 과정에서 사전에 안내 받은 완료예정일</a:t>
            </a:r>
            <a:r>
              <a:rPr lang="en-US" altLang="ko-KR" sz="1000" dirty="0"/>
              <a:t>, </a:t>
            </a:r>
            <a:r>
              <a:rPr lang="ko-KR" altLang="en-US" sz="1000" dirty="0"/>
              <a:t>완료예정시간을 준수하였습니까</a:t>
            </a:r>
            <a:r>
              <a:rPr lang="en-US" altLang="ko-KR" sz="1000" dirty="0"/>
              <a:t>?</a:t>
            </a:r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FD212774-3119-4416-98D9-7B3DD3F9D1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427" y="3879856"/>
            <a:ext cx="2071688" cy="371474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36CA63EE-FA95-42E0-BEF4-DD01FE98B872}"/>
              </a:ext>
            </a:extLst>
          </p:cNvPr>
          <p:cNvSpPr txBox="1"/>
          <p:nvPr/>
        </p:nvSpPr>
        <p:spPr>
          <a:xfrm>
            <a:off x="759488" y="4443799"/>
            <a:ext cx="257426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9] </a:t>
            </a:r>
            <a:r>
              <a:rPr lang="ko-KR" altLang="en-US" sz="1000" dirty="0"/>
              <a:t>스스로 판단할 때</a:t>
            </a:r>
            <a:r>
              <a:rPr lang="en-US" altLang="ko-KR" sz="1000" dirty="0"/>
              <a:t>, </a:t>
            </a:r>
            <a:r>
              <a:rPr lang="ko-KR" altLang="en-US" sz="1000" dirty="0"/>
              <a:t>평가 등급은 합리적인 기준에 의하여 적정하게 산정되었습니까</a:t>
            </a:r>
            <a:r>
              <a:rPr lang="en-US" altLang="ko-KR" sz="1000" dirty="0"/>
              <a:t>?</a:t>
            </a:r>
            <a:endParaRPr lang="ko-KR" altLang="en-US" sz="1000" dirty="0"/>
          </a:p>
        </p:txBody>
      </p:sp>
      <p:pic>
        <p:nvPicPr>
          <p:cNvPr id="47" name="그림 46">
            <a:extLst>
              <a:ext uri="{FF2B5EF4-FFF2-40B4-BE49-F238E27FC236}">
                <a16:creationId xmlns:a16="http://schemas.microsoft.com/office/drawing/2014/main" id="{D2371ABA-BAB5-4BE6-A956-386C97BB3E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494" y="4917876"/>
            <a:ext cx="2071688" cy="371474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A2F118DB-033A-463D-83A3-4ECC8BF3D656}"/>
              </a:ext>
            </a:extLst>
          </p:cNvPr>
          <p:cNvSpPr txBox="1"/>
          <p:nvPr/>
        </p:nvSpPr>
        <p:spPr>
          <a:xfrm>
            <a:off x="592660" y="1216442"/>
            <a:ext cx="29091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※ </a:t>
            </a:r>
            <a:r>
              <a:rPr lang="ko-KR" altLang="en-US" sz="800" dirty="0"/>
              <a:t>설문조사 문항 </a:t>
            </a:r>
            <a:r>
              <a:rPr lang="en-US" altLang="ko-KR" sz="800" dirty="0"/>
              <a:t>(</a:t>
            </a:r>
            <a:r>
              <a:rPr lang="ko-KR" altLang="en-US" sz="800" dirty="0"/>
              <a:t>우수</a:t>
            </a:r>
            <a:r>
              <a:rPr lang="en-US" altLang="ko-KR" sz="800" dirty="0"/>
              <a:t>_</a:t>
            </a:r>
            <a:r>
              <a:rPr lang="ko-KR" altLang="en-US" sz="800" dirty="0">
                <a:solidFill>
                  <a:schemeClr val="bg1"/>
                </a:solidFill>
              </a:rPr>
              <a:t>★★★★★</a:t>
            </a:r>
            <a:r>
              <a:rPr lang="ko-KR" altLang="en-US" sz="800" dirty="0"/>
              <a:t> </a:t>
            </a:r>
            <a:r>
              <a:rPr lang="en-US" altLang="ko-KR" sz="800" dirty="0"/>
              <a:t>/ </a:t>
            </a:r>
            <a:r>
              <a:rPr lang="ko-KR" altLang="en-US" sz="800" dirty="0"/>
              <a:t>양호</a:t>
            </a:r>
            <a:r>
              <a:rPr lang="en-US" altLang="ko-KR" sz="800" dirty="0"/>
              <a:t>_</a:t>
            </a:r>
            <a:r>
              <a:rPr lang="ko-KR" altLang="en-US" sz="800" dirty="0">
                <a:solidFill>
                  <a:schemeClr val="bg1"/>
                </a:solidFill>
              </a:rPr>
              <a:t>★★★★☆</a:t>
            </a:r>
            <a:r>
              <a:rPr lang="ko-KR" altLang="en-US" sz="800" dirty="0"/>
              <a:t> </a:t>
            </a:r>
            <a:r>
              <a:rPr lang="en-US" altLang="ko-KR" sz="800" dirty="0"/>
              <a:t>/ </a:t>
            </a:r>
          </a:p>
          <a:p>
            <a:r>
              <a:rPr lang="en-US" altLang="ko-KR" sz="800" dirty="0"/>
              <a:t>   </a:t>
            </a:r>
            <a:r>
              <a:rPr lang="ko-KR" altLang="en-US" sz="800" dirty="0"/>
              <a:t>보통</a:t>
            </a:r>
            <a:r>
              <a:rPr lang="en-US" altLang="ko-KR" sz="800" dirty="0"/>
              <a:t>_</a:t>
            </a:r>
            <a:r>
              <a:rPr lang="ko-KR" altLang="en-US" sz="800" dirty="0">
                <a:solidFill>
                  <a:schemeClr val="bg1"/>
                </a:solidFill>
              </a:rPr>
              <a:t>★★★☆☆</a:t>
            </a:r>
            <a:r>
              <a:rPr lang="ko-KR" altLang="en-US" sz="800" dirty="0"/>
              <a:t> </a:t>
            </a:r>
            <a:r>
              <a:rPr lang="en-US" altLang="ko-KR" sz="800" dirty="0"/>
              <a:t>/ </a:t>
            </a:r>
            <a:r>
              <a:rPr lang="ko-KR" altLang="en-US" sz="800" dirty="0"/>
              <a:t>미흡</a:t>
            </a:r>
            <a:r>
              <a:rPr lang="en-US" altLang="ko-KR" sz="800" dirty="0"/>
              <a:t>_</a:t>
            </a:r>
            <a:r>
              <a:rPr lang="ko-KR" altLang="en-US" sz="800" dirty="0">
                <a:solidFill>
                  <a:schemeClr val="bg1"/>
                </a:solidFill>
              </a:rPr>
              <a:t>★★☆☆☆</a:t>
            </a:r>
            <a:r>
              <a:rPr lang="ko-KR" altLang="en-US" sz="800" dirty="0"/>
              <a:t> </a:t>
            </a:r>
            <a:r>
              <a:rPr lang="en-US" altLang="ko-KR" sz="800" dirty="0"/>
              <a:t>/ </a:t>
            </a:r>
            <a:r>
              <a:rPr lang="ko-KR" altLang="en-US" sz="800" dirty="0"/>
              <a:t>불만</a:t>
            </a:r>
            <a:r>
              <a:rPr lang="en-US" altLang="ko-KR" sz="800" dirty="0"/>
              <a:t>_</a:t>
            </a:r>
            <a:r>
              <a:rPr lang="ko-KR" altLang="en-US" sz="800" dirty="0">
                <a:solidFill>
                  <a:schemeClr val="bg1"/>
                </a:solidFill>
              </a:rPr>
              <a:t>★☆☆☆☆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B2B97189-5AB6-47B4-9633-244CAA486548}"/>
              </a:ext>
            </a:extLst>
          </p:cNvPr>
          <p:cNvGrpSpPr/>
          <p:nvPr/>
        </p:nvGrpSpPr>
        <p:grpSpPr>
          <a:xfrm>
            <a:off x="1825550" y="1289106"/>
            <a:ext cx="401576" cy="73895"/>
            <a:chOff x="6475474" y="3408736"/>
            <a:chExt cx="728047" cy="133970"/>
          </a:xfrm>
        </p:grpSpPr>
        <p:sp>
          <p:nvSpPr>
            <p:cNvPr id="52" name="포인트가 5개인 별 24">
              <a:extLst>
                <a:ext uri="{FF2B5EF4-FFF2-40B4-BE49-F238E27FC236}">
                  <a16:creationId xmlns:a16="http://schemas.microsoft.com/office/drawing/2014/main" id="{8ECED4F6-732E-47FA-BE4D-66A15E16012C}"/>
                </a:ext>
              </a:extLst>
            </p:cNvPr>
            <p:cNvSpPr/>
            <p:nvPr/>
          </p:nvSpPr>
          <p:spPr>
            <a:xfrm>
              <a:off x="6475474" y="3408736"/>
              <a:ext cx="133970" cy="133970"/>
            </a:xfrm>
            <a:prstGeom prst="star5">
              <a:avLst/>
            </a:prstGeom>
            <a:solidFill>
              <a:srgbClr val="FFED8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포인트가 5개인 별 27">
              <a:extLst>
                <a:ext uri="{FF2B5EF4-FFF2-40B4-BE49-F238E27FC236}">
                  <a16:creationId xmlns:a16="http://schemas.microsoft.com/office/drawing/2014/main" id="{528B607B-1171-4D65-A90A-B71DE2E9CA1C}"/>
                </a:ext>
              </a:extLst>
            </p:cNvPr>
            <p:cNvSpPr/>
            <p:nvPr/>
          </p:nvSpPr>
          <p:spPr>
            <a:xfrm>
              <a:off x="6623993" y="3408736"/>
              <a:ext cx="133970" cy="133970"/>
            </a:xfrm>
            <a:prstGeom prst="star5">
              <a:avLst/>
            </a:prstGeom>
            <a:solidFill>
              <a:srgbClr val="FFED8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5" name="포인트가 5개인 별 28">
              <a:extLst>
                <a:ext uri="{FF2B5EF4-FFF2-40B4-BE49-F238E27FC236}">
                  <a16:creationId xmlns:a16="http://schemas.microsoft.com/office/drawing/2014/main" id="{6550307D-A870-4061-8E16-6126A7CF26A1}"/>
                </a:ext>
              </a:extLst>
            </p:cNvPr>
            <p:cNvSpPr/>
            <p:nvPr/>
          </p:nvSpPr>
          <p:spPr>
            <a:xfrm>
              <a:off x="6772512" y="3408736"/>
              <a:ext cx="133970" cy="133970"/>
            </a:xfrm>
            <a:prstGeom prst="star5">
              <a:avLst/>
            </a:prstGeom>
            <a:solidFill>
              <a:srgbClr val="FFED8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포인트가 5개인 별 29">
              <a:extLst>
                <a:ext uri="{FF2B5EF4-FFF2-40B4-BE49-F238E27FC236}">
                  <a16:creationId xmlns:a16="http://schemas.microsoft.com/office/drawing/2014/main" id="{AF8D73B8-DA18-47C8-971E-2515BCD8DE92}"/>
                </a:ext>
              </a:extLst>
            </p:cNvPr>
            <p:cNvSpPr/>
            <p:nvPr/>
          </p:nvSpPr>
          <p:spPr>
            <a:xfrm>
              <a:off x="6921031" y="3408736"/>
              <a:ext cx="133970" cy="133970"/>
            </a:xfrm>
            <a:prstGeom prst="star5">
              <a:avLst/>
            </a:prstGeom>
            <a:solidFill>
              <a:srgbClr val="FFED8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포인트가 5개인 별 30">
              <a:extLst>
                <a:ext uri="{FF2B5EF4-FFF2-40B4-BE49-F238E27FC236}">
                  <a16:creationId xmlns:a16="http://schemas.microsoft.com/office/drawing/2014/main" id="{C1E5D2F9-CD5F-43E2-B9F8-31642D9691E3}"/>
                </a:ext>
              </a:extLst>
            </p:cNvPr>
            <p:cNvSpPr/>
            <p:nvPr/>
          </p:nvSpPr>
          <p:spPr>
            <a:xfrm>
              <a:off x="7069551" y="3408736"/>
              <a:ext cx="133970" cy="133970"/>
            </a:xfrm>
            <a:prstGeom prst="star5">
              <a:avLst/>
            </a:prstGeom>
            <a:solidFill>
              <a:srgbClr val="FFED8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6DD3DA95-A453-4BF7-89C6-AD4BB12E167E}"/>
              </a:ext>
            </a:extLst>
          </p:cNvPr>
          <p:cNvGrpSpPr/>
          <p:nvPr/>
        </p:nvGrpSpPr>
        <p:grpSpPr>
          <a:xfrm>
            <a:off x="2719463" y="1278845"/>
            <a:ext cx="401576" cy="73895"/>
            <a:chOff x="6475474" y="3408736"/>
            <a:chExt cx="728047" cy="133970"/>
          </a:xfrm>
        </p:grpSpPr>
        <p:sp>
          <p:nvSpPr>
            <p:cNvPr id="60" name="포인트가 5개인 별 85">
              <a:extLst>
                <a:ext uri="{FF2B5EF4-FFF2-40B4-BE49-F238E27FC236}">
                  <a16:creationId xmlns:a16="http://schemas.microsoft.com/office/drawing/2014/main" id="{601ACF08-E213-488C-B949-275B73C1DC10}"/>
                </a:ext>
              </a:extLst>
            </p:cNvPr>
            <p:cNvSpPr/>
            <p:nvPr/>
          </p:nvSpPr>
          <p:spPr>
            <a:xfrm>
              <a:off x="6475474" y="3408736"/>
              <a:ext cx="133970" cy="133970"/>
            </a:xfrm>
            <a:prstGeom prst="star5">
              <a:avLst/>
            </a:prstGeom>
            <a:solidFill>
              <a:srgbClr val="FFED8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포인트가 5개인 별 86">
              <a:extLst>
                <a:ext uri="{FF2B5EF4-FFF2-40B4-BE49-F238E27FC236}">
                  <a16:creationId xmlns:a16="http://schemas.microsoft.com/office/drawing/2014/main" id="{1A51D985-8C70-4353-8A55-A4E8A86FDF42}"/>
                </a:ext>
              </a:extLst>
            </p:cNvPr>
            <p:cNvSpPr/>
            <p:nvPr/>
          </p:nvSpPr>
          <p:spPr>
            <a:xfrm>
              <a:off x="6623993" y="3408736"/>
              <a:ext cx="133970" cy="133970"/>
            </a:xfrm>
            <a:prstGeom prst="star5">
              <a:avLst/>
            </a:prstGeom>
            <a:solidFill>
              <a:srgbClr val="FFED8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포인트가 5개인 별 87">
              <a:extLst>
                <a:ext uri="{FF2B5EF4-FFF2-40B4-BE49-F238E27FC236}">
                  <a16:creationId xmlns:a16="http://schemas.microsoft.com/office/drawing/2014/main" id="{DDEDDCD0-2E8B-45C9-A4A9-729894E8FF13}"/>
                </a:ext>
              </a:extLst>
            </p:cNvPr>
            <p:cNvSpPr/>
            <p:nvPr/>
          </p:nvSpPr>
          <p:spPr>
            <a:xfrm>
              <a:off x="6772512" y="3408736"/>
              <a:ext cx="133970" cy="133970"/>
            </a:xfrm>
            <a:prstGeom prst="star5">
              <a:avLst/>
            </a:prstGeom>
            <a:solidFill>
              <a:srgbClr val="FFED8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포인트가 5개인 별 88">
              <a:extLst>
                <a:ext uri="{FF2B5EF4-FFF2-40B4-BE49-F238E27FC236}">
                  <a16:creationId xmlns:a16="http://schemas.microsoft.com/office/drawing/2014/main" id="{49C01E84-DD64-48CC-BD85-DF2AB261313B}"/>
                </a:ext>
              </a:extLst>
            </p:cNvPr>
            <p:cNvSpPr/>
            <p:nvPr/>
          </p:nvSpPr>
          <p:spPr>
            <a:xfrm>
              <a:off x="6921031" y="3408736"/>
              <a:ext cx="133970" cy="133970"/>
            </a:xfrm>
            <a:prstGeom prst="star5">
              <a:avLst/>
            </a:prstGeom>
            <a:solidFill>
              <a:srgbClr val="FFED8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포인트가 5개인 별 89">
              <a:extLst>
                <a:ext uri="{FF2B5EF4-FFF2-40B4-BE49-F238E27FC236}">
                  <a16:creationId xmlns:a16="http://schemas.microsoft.com/office/drawing/2014/main" id="{615334BA-D3E5-4812-BC96-D9A90765C823}"/>
                </a:ext>
              </a:extLst>
            </p:cNvPr>
            <p:cNvSpPr/>
            <p:nvPr/>
          </p:nvSpPr>
          <p:spPr>
            <a:xfrm>
              <a:off x="7069551" y="3408736"/>
              <a:ext cx="133970" cy="133970"/>
            </a:xfrm>
            <a:prstGeom prst="star5">
              <a:avLst/>
            </a:prstGeom>
            <a:solidFill>
              <a:schemeClr val="bg2">
                <a:lumMod val="9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9C015DAE-0C4F-4782-AD9A-262CB374D1D0}"/>
              </a:ext>
            </a:extLst>
          </p:cNvPr>
          <p:cNvGrpSpPr/>
          <p:nvPr/>
        </p:nvGrpSpPr>
        <p:grpSpPr>
          <a:xfrm>
            <a:off x="1129550" y="1442497"/>
            <a:ext cx="401576" cy="73895"/>
            <a:chOff x="6475474" y="3408736"/>
            <a:chExt cx="728047" cy="133970"/>
          </a:xfrm>
        </p:grpSpPr>
        <p:sp>
          <p:nvSpPr>
            <p:cNvPr id="66" name="포인트가 5개인 별 91">
              <a:extLst>
                <a:ext uri="{FF2B5EF4-FFF2-40B4-BE49-F238E27FC236}">
                  <a16:creationId xmlns:a16="http://schemas.microsoft.com/office/drawing/2014/main" id="{0A72275F-7C85-4B24-994B-74DB3E4211A5}"/>
                </a:ext>
              </a:extLst>
            </p:cNvPr>
            <p:cNvSpPr/>
            <p:nvPr/>
          </p:nvSpPr>
          <p:spPr>
            <a:xfrm>
              <a:off x="6475474" y="3408736"/>
              <a:ext cx="133970" cy="133970"/>
            </a:xfrm>
            <a:prstGeom prst="star5">
              <a:avLst/>
            </a:prstGeom>
            <a:solidFill>
              <a:srgbClr val="FFED8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포인트가 5개인 별 92">
              <a:extLst>
                <a:ext uri="{FF2B5EF4-FFF2-40B4-BE49-F238E27FC236}">
                  <a16:creationId xmlns:a16="http://schemas.microsoft.com/office/drawing/2014/main" id="{EB5C4B43-CB0C-46B4-8BEF-46848102CAFB}"/>
                </a:ext>
              </a:extLst>
            </p:cNvPr>
            <p:cNvSpPr/>
            <p:nvPr/>
          </p:nvSpPr>
          <p:spPr>
            <a:xfrm>
              <a:off x="6623993" y="3408736"/>
              <a:ext cx="133970" cy="133970"/>
            </a:xfrm>
            <a:prstGeom prst="star5">
              <a:avLst/>
            </a:prstGeom>
            <a:solidFill>
              <a:srgbClr val="FFED8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포인트가 5개인 별 93">
              <a:extLst>
                <a:ext uri="{FF2B5EF4-FFF2-40B4-BE49-F238E27FC236}">
                  <a16:creationId xmlns:a16="http://schemas.microsoft.com/office/drawing/2014/main" id="{EA8DED1D-3A9E-4E8E-980D-BE8AEEA04660}"/>
                </a:ext>
              </a:extLst>
            </p:cNvPr>
            <p:cNvSpPr/>
            <p:nvPr/>
          </p:nvSpPr>
          <p:spPr>
            <a:xfrm>
              <a:off x="6772512" y="3408736"/>
              <a:ext cx="133970" cy="133970"/>
            </a:xfrm>
            <a:prstGeom prst="star5">
              <a:avLst/>
            </a:prstGeom>
            <a:solidFill>
              <a:srgbClr val="FFED8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9" name="포인트가 5개인 별 94">
              <a:extLst>
                <a:ext uri="{FF2B5EF4-FFF2-40B4-BE49-F238E27FC236}">
                  <a16:creationId xmlns:a16="http://schemas.microsoft.com/office/drawing/2014/main" id="{190CACE9-FF94-43B1-9024-600D90BC6608}"/>
                </a:ext>
              </a:extLst>
            </p:cNvPr>
            <p:cNvSpPr/>
            <p:nvPr/>
          </p:nvSpPr>
          <p:spPr>
            <a:xfrm>
              <a:off x="6921031" y="3408736"/>
              <a:ext cx="133970" cy="133970"/>
            </a:xfrm>
            <a:prstGeom prst="star5">
              <a:avLst/>
            </a:prstGeom>
            <a:solidFill>
              <a:schemeClr val="bg2">
                <a:lumMod val="9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포인트가 5개인 별 95">
              <a:extLst>
                <a:ext uri="{FF2B5EF4-FFF2-40B4-BE49-F238E27FC236}">
                  <a16:creationId xmlns:a16="http://schemas.microsoft.com/office/drawing/2014/main" id="{8C829BEB-4CA2-4972-AD9D-B99B9D654C8D}"/>
                </a:ext>
              </a:extLst>
            </p:cNvPr>
            <p:cNvSpPr/>
            <p:nvPr/>
          </p:nvSpPr>
          <p:spPr>
            <a:xfrm>
              <a:off x="7069551" y="3408736"/>
              <a:ext cx="133970" cy="133970"/>
            </a:xfrm>
            <a:prstGeom prst="star5">
              <a:avLst/>
            </a:prstGeom>
            <a:solidFill>
              <a:schemeClr val="bg2">
                <a:lumMod val="9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D1FF6E1E-D5B2-4728-AD24-C05EA6C24843}"/>
              </a:ext>
            </a:extLst>
          </p:cNvPr>
          <p:cNvGrpSpPr/>
          <p:nvPr/>
        </p:nvGrpSpPr>
        <p:grpSpPr>
          <a:xfrm>
            <a:off x="1960784" y="1421112"/>
            <a:ext cx="401576" cy="73895"/>
            <a:chOff x="6475474" y="3408736"/>
            <a:chExt cx="728047" cy="133970"/>
          </a:xfrm>
        </p:grpSpPr>
        <p:sp>
          <p:nvSpPr>
            <p:cNvPr id="72" name="포인트가 5개인 별 97">
              <a:extLst>
                <a:ext uri="{FF2B5EF4-FFF2-40B4-BE49-F238E27FC236}">
                  <a16:creationId xmlns:a16="http://schemas.microsoft.com/office/drawing/2014/main" id="{10C77188-CF24-4D58-8FFE-3BC2F6230977}"/>
                </a:ext>
              </a:extLst>
            </p:cNvPr>
            <p:cNvSpPr/>
            <p:nvPr/>
          </p:nvSpPr>
          <p:spPr>
            <a:xfrm>
              <a:off x="6475474" y="3408736"/>
              <a:ext cx="133970" cy="133970"/>
            </a:xfrm>
            <a:prstGeom prst="star5">
              <a:avLst/>
            </a:prstGeom>
            <a:solidFill>
              <a:srgbClr val="FFED8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포인트가 5개인 별 98">
              <a:extLst>
                <a:ext uri="{FF2B5EF4-FFF2-40B4-BE49-F238E27FC236}">
                  <a16:creationId xmlns:a16="http://schemas.microsoft.com/office/drawing/2014/main" id="{54A9CB18-D193-47A1-97B4-EA1C2F49BCE4}"/>
                </a:ext>
              </a:extLst>
            </p:cNvPr>
            <p:cNvSpPr/>
            <p:nvPr/>
          </p:nvSpPr>
          <p:spPr>
            <a:xfrm>
              <a:off x="6623993" y="3408736"/>
              <a:ext cx="133970" cy="133970"/>
            </a:xfrm>
            <a:prstGeom prst="star5">
              <a:avLst/>
            </a:prstGeom>
            <a:solidFill>
              <a:srgbClr val="FFED8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포인트가 5개인 별 99">
              <a:extLst>
                <a:ext uri="{FF2B5EF4-FFF2-40B4-BE49-F238E27FC236}">
                  <a16:creationId xmlns:a16="http://schemas.microsoft.com/office/drawing/2014/main" id="{6E6A869D-ACE5-473A-8C79-3A178082C60E}"/>
                </a:ext>
              </a:extLst>
            </p:cNvPr>
            <p:cNvSpPr/>
            <p:nvPr/>
          </p:nvSpPr>
          <p:spPr>
            <a:xfrm>
              <a:off x="6772512" y="3408736"/>
              <a:ext cx="133970" cy="133970"/>
            </a:xfrm>
            <a:prstGeom prst="star5">
              <a:avLst/>
            </a:prstGeom>
            <a:solidFill>
              <a:schemeClr val="bg2">
                <a:lumMod val="9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포인트가 5개인 별 100">
              <a:extLst>
                <a:ext uri="{FF2B5EF4-FFF2-40B4-BE49-F238E27FC236}">
                  <a16:creationId xmlns:a16="http://schemas.microsoft.com/office/drawing/2014/main" id="{0DB8D44B-8E44-4F6E-BF91-C8A98EB3AF06}"/>
                </a:ext>
              </a:extLst>
            </p:cNvPr>
            <p:cNvSpPr/>
            <p:nvPr/>
          </p:nvSpPr>
          <p:spPr>
            <a:xfrm>
              <a:off x="6921031" y="3408736"/>
              <a:ext cx="133970" cy="133970"/>
            </a:xfrm>
            <a:prstGeom prst="star5">
              <a:avLst/>
            </a:prstGeom>
            <a:solidFill>
              <a:schemeClr val="bg2">
                <a:lumMod val="9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포인트가 5개인 별 101">
              <a:extLst>
                <a:ext uri="{FF2B5EF4-FFF2-40B4-BE49-F238E27FC236}">
                  <a16:creationId xmlns:a16="http://schemas.microsoft.com/office/drawing/2014/main" id="{CC306906-2AC5-4B0E-B434-D2128FDEEEB7}"/>
                </a:ext>
              </a:extLst>
            </p:cNvPr>
            <p:cNvSpPr/>
            <p:nvPr/>
          </p:nvSpPr>
          <p:spPr>
            <a:xfrm>
              <a:off x="7069551" y="3408736"/>
              <a:ext cx="133970" cy="133970"/>
            </a:xfrm>
            <a:prstGeom prst="star5">
              <a:avLst/>
            </a:prstGeom>
            <a:solidFill>
              <a:schemeClr val="bg2">
                <a:lumMod val="9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0985C256-634F-4DEF-9DA6-5B2E36BE0E27}"/>
              </a:ext>
            </a:extLst>
          </p:cNvPr>
          <p:cNvGrpSpPr/>
          <p:nvPr/>
        </p:nvGrpSpPr>
        <p:grpSpPr>
          <a:xfrm>
            <a:off x="2818982" y="1400682"/>
            <a:ext cx="401576" cy="73895"/>
            <a:chOff x="6475474" y="3408736"/>
            <a:chExt cx="728047" cy="133970"/>
          </a:xfrm>
        </p:grpSpPr>
        <p:sp>
          <p:nvSpPr>
            <p:cNvPr id="78" name="포인트가 5개인 별 103">
              <a:extLst>
                <a:ext uri="{FF2B5EF4-FFF2-40B4-BE49-F238E27FC236}">
                  <a16:creationId xmlns:a16="http://schemas.microsoft.com/office/drawing/2014/main" id="{EB2320D4-ACDF-4EBE-A2D0-AF9A08124702}"/>
                </a:ext>
              </a:extLst>
            </p:cNvPr>
            <p:cNvSpPr/>
            <p:nvPr/>
          </p:nvSpPr>
          <p:spPr>
            <a:xfrm>
              <a:off x="6475474" y="3408736"/>
              <a:ext cx="133970" cy="133970"/>
            </a:xfrm>
            <a:prstGeom prst="star5">
              <a:avLst/>
            </a:prstGeom>
            <a:solidFill>
              <a:srgbClr val="FFED8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포인트가 5개인 별 104">
              <a:extLst>
                <a:ext uri="{FF2B5EF4-FFF2-40B4-BE49-F238E27FC236}">
                  <a16:creationId xmlns:a16="http://schemas.microsoft.com/office/drawing/2014/main" id="{0EB95208-CBC4-48B2-898D-3E372CD68ACA}"/>
                </a:ext>
              </a:extLst>
            </p:cNvPr>
            <p:cNvSpPr/>
            <p:nvPr/>
          </p:nvSpPr>
          <p:spPr>
            <a:xfrm>
              <a:off x="6623993" y="3408736"/>
              <a:ext cx="133970" cy="133970"/>
            </a:xfrm>
            <a:prstGeom prst="star5">
              <a:avLst/>
            </a:prstGeom>
            <a:solidFill>
              <a:schemeClr val="bg2">
                <a:lumMod val="9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포인트가 5개인 별 105">
              <a:extLst>
                <a:ext uri="{FF2B5EF4-FFF2-40B4-BE49-F238E27FC236}">
                  <a16:creationId xmlns:a16="http://schemas.microsoft.com/office/drawing/2014/main" id="{3633E5D4-CAD7-4CAC-A663-0A08E9014A88}"/>
                </a:ext>
              </a:extLst>
            </p:cNvPr>
            <p:cNvSpPr/>
            <p:nvPr/>
          </p:nvSpPr>
          <p:spPr>
            <a:xfrm>
              <a:off x="6772512" y="3408736"/>
              <a:ext cx="133970" cy="133970"/>
            </a:xfrm>
            <a:prstGeom prst="star5">
              <a:avLst/>
            </a:prstGeom>
            <a:solidFill>
              <a:schemeClr val="bg2">
                <a:lumMod val="9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포인트가 5개인 별 106">
              <a:extLst>
                <a:ext uri="{FF2B5EF4-FFF2-40B4-BE49-F238E27FC236}">
                  <a16:creationId xmlns:a16="http://schemas.microsoft.com/office/drawing/2014/main" id="{CE7F458A-AA08-4641-B189-BF8491786F1E}"/>
                </a:ext>
              </a:extLst>
            </p:cNvPr>
            <p:cNvSpPr/>
            <p:nvPr/>
          </p:nvSpPr>
          <p:spPr>
            <a:xfrm>
              <a:off x="6921031" y="3408736"/>
              <a:ext cx="133970" cy="133970"/>
            </a:xfrm>
            <a:prstGeom prst="star5">
              <a:avLst/>
            </a:prstGeom>
            <a:solidFill>
              <a:schemeClr val="bg2">
                <a:lumMod val="9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2" name="포인트가 5개인 별 107">
              <a:extLst>
                <a:ext uri="{FF2B5EF4-FFF2-40B4-BE49-F238E27FC236}">
                  <a16:creationId xmlns:a16="http://schemas.microsoft.com/office/drawing/2014/main" id="{6A6D0A8D-381C-453C-982D-45635EEEAA0E}"/>
                </a:ext>
              </a:extLst>
            </p:cNvPr>
            <p:cNvSpPr/>
            <p:nvPr/>
          </p:nvSpPr>
          <p:spPr>
            <a:xfrm>
              <a:off x="7069551" y="3408736"/>
              <a:ext cx="133970" cy="133970"/>
            </a:xfrm>
            <a:prstGeom prst="star5">
              <a:avLst/>
            </a:prstGeom>
            <a:solidFill>
              <a:schemeClr val="bg2">
                <a:lumMod val="9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25AAFFB8-E03C-4CE9-88B0-61724269FC19}"/>
              </a:ext>
            </a:extLst>
          </p:cNvPr>
          <p:cNvCxnSpPr/>
          <p:nvPr/>
        </p:nvCxnSpPr>
        <p:spPr>
          <a:xfrm>
            <a:off x="759488" y="1724025"/>
            <a:ext cx="2591914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AF12BA60-EAF8-49A6-9FD2-C1482AB08AAF}"/>
              </a:ext>
            </a:extLst>
          </p:cNvPr>
          <p:cNvSpPr/>
          <p:nvPr/>
        </p:nvSpPr>
        <p:spPr>
          <a:xfrm>
            <a:off x="3989094" y="5934075"/>
            <a:ext cx="1436671" cy="3714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이 전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5E65E8F-E639-4716-9AE5-2EDB0BF7D051}"/>
              </a:ext>
            </a:extLst>
          </p:cNvPr>
          <p:cNvSpPr txBox="1"/>
          <p:nvPr/>
        </p:nvSpPr>
        <p:spPr>
          <a:xfrm>
            <a:off x="4005591" y="744681"/>
            <a:ext cx="283009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*</a:t>
            </a:r>
            <a:r>
              <a:rPr lang="ko-KR" altLang="en-US" sz="1100" b="1" dirty="0"/>
              <a:t>후속업무  </a:t>
            </a:r>
            <a:r>
              <a:rPr lang="en-US" altLang="ko-KR" sz="1100" b="1" dirty="0"/>
              <a:t>( 4 / 4 )</a:t>
            </a:r>
          </a:p>
          <a:p>
            <a:endParaRPr lang="en-US" altLang="ko-KR" sz="900" b="1" dirty="0"/>
          </a:p>
          <a:p>
            <a:r>
              <a:rPr lang="en-US" altLang="ko-KR" sz="1000" dirty="0"/>
              <a:t>10] </a:t>
            </a:r>
            <a:r>
              <a:rPr lang="ko-KR" altLang="en-US" sz="1000" dirty="0"/>
              <a:t>평가완료 후</a:t>
            </a:r>
            <a:r>
              <a:rPr lang="en-US" altLang="ko-KR" sz="1000" dirty="0"/>
              <a:t>, </a:t>
            </a:r>
            <a:r>
              <a:rPr lang="ko-KR" altLang="en-US" sz="1000" dirty="0"/>
              <a:t>입찰에 활용하기 위한 등급서 조회</a:t>
            </a:r>
            <a:r>
              <a:rPr lang="en-US" altLang="ko-KR" sz="1000" dirty="0"/>
              <a:t>/</a:t>
            </a:r>
            <a:r>
              <a:rPr lang="ko-KR" altLang="en-US" sz="1000" dirty="0"/>
              <a:t>출력</a:t>
            </a:r>
            <a:r>
              <a:rPr lang="en-US" altLang="ko-KR" sz="1000" dirty="0"/>
              <a:t>/</a:t>
            </a:r>
            <a:r>
              <a:rPr lang="ko-KR" altLang="en-US" sz="1000" dirty="0"/>
              <a:t>전송 등의 기능은 신속</a:t>
            </a:r>
            <a:r>
              <a:rPr lang="en-US" altLang="ko-KR" sz="1000" dirty="0"/>
              <a:t>/</a:t>
            </a:r>
            <a:r>
              <a:rPr lang="ko-KR" altLang="en-US" sz="1000" dirty="0"/>
              <a:t>정확하게 진행되었습니까</a:t>
            </a:r>
            <a:r>
              <a:rPr lang="en-US" altLang="ko-KR" sz="1000" dirty="0"/>
              <a:t>?</a:t>
            </a:r>
            <a:endParaRPr lang="ko-KR" altLang="en-US" sz="1000" dirty="0"/>
          </a:p>
        </p:txBody>
      </p:sp>
      <p:pic>
        <p:nvPicPr>
          <p:cNvPr id="86" name="그림 85">
            <a:extLst>
              <a:ext uri="{FF2B5EF4-FFF2-40B4-BE49-F238E27FC236}">
                <a16:creationId xmlns:a16="http://schemas.microsoft.com/office/drawing/2014/main" id="{42511A25-2F7A-496E-98F0-F7459EC198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4180" y="1592647"/>
            <a:ext cx="2071688" cy="371474"/>
          </a:xfrm>
          <a:prstGeom prst="rect">
            <a:avLst/>
          </a:prstGeom>
        </p:spPr>
      </p:pic>
      <p:sp>
        <p:nvSpPr>
          <p:cNvPr id="87" name="TextBox 86">
            <a:extLst>
              <a:ext uri="{FF2B5EF4-FFF2-40B4-BE49-F238E27FC236}">
                <a16:creationId xmlns:a16="http://schemas.microsoft.com/office/drawing/2014/main" id="{E6167D90-E377-4F4E-BB10-D1F85592B8C9}"/>
              </a:ext>
            </a:extLst>
          </p:cNvPr>
          <p:cNvSpPr txBox="1"/>
          <p:nvPr/>
        </p:nvSpPr>
        <p:spPr>
          <a:xfrm>
            <a:off x="4052140" y="1952909"/>
            <a:ext cx="27835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11] </a:t>
            </a:r>
            <a:r>
              <a:rPr lang="ko-KR" altLang="en-US" sz="1000" dirty="0"/>
              <a:t>평가완료 후</a:t>
            </a:r>
            <a:r>
              <a:rPr lang="en-US" altLang="ko-KR" sz="1000" dirty="0"/>
              <a:t>, </a:t>
            </a:r>
            <a:r>
              <a:rPr lang="ko-KR" altLang="en-US" sz="1000" dirty="0"/>
              <a:t>후속조치에 있어서 상담원</a:t>
            </a:r>
            <a:r>
              <a:rPr lang="en-US" altLang="ko-KR" sz="1000" dirty="0"/>
              <a:t>(CS)</a:t>
            </a:r>
            <a:r>
              <a:rPr lang="ko-KR" altLang="en-US" sz="1000" dirty="0"/>
              <a:t>의 응대는 성실하고 정확하게 이루어 졌습니까</a:t>
            </a:r>
            <a:r>
              <a:rPr lang="en-US" altLang="ko-KR" sz="1000" dirty="0"/>
              <a:t>?</a:t>
            </a:r>
          </a:p>
        </p:txBody>
      </p:sp>
      <p:pic>
        <p:nvPicPr>
          <p:cNvPr id="88" name="그림 87">
            <a:extLst>
              <a:ext uri="{FF2B5EF4-FFF2-40B4-BE49-F238E27FC236}">
                <a16:creationId xmlns:a16="http://schemas.microsoft.com/office/drawing/2014/main" id="{6D8EB0D8-075B-40BA-BDD8-25E85E9301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8524" y="2454421"/>
            <a:ext cx="2071688" cy="371474"/>
          </a:xfrm>
          <a:prstGeom prst="rect">
            <a:avLst/>
          </a:prstGeom>
        </p:spPr>
      </p:pic>
      <p:sp>
        <p:nvSpPr>
          <p:cNvPr id="89" name="TextBox 88">
            <a:extLst>
              <a:ext uri="{FF2B5EF4-FFF2-40B4-BE49-F238E27FC236}">
                <a16:creationId xmlns:a16="http://schemas.microsoft.com/office/drawing/2014/main" id="{00960590-5772-4FF4-95E7-4FE068B16D08}"/>
              </a:ext>
            </a:extLst>
          </p:cNvPr>
          <p:cNvSpPr txBox="1"/>
          <p:nvPr/>
        </p:nvSpPr>
        <p:spPr>
          <a:xfrm>
            <a:off x="4052140" y="2927356"/>
            <a:ext cx="27835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12] </a:t>
            </a:r>
            <a:r>
              <a:rPr lang="ko-KR" altLang="en-US" sz="1000" dirty="0"/>
              <a:t>다음 평가시에도 당사에게 신용평가를 </a:t>
            </a:r>
            <a:r>
              <a:rPr lang="ko-KR" altLang="en-US" sz="1000" dirty="0" err="1"/>
              <a:t>의뢰하시겠습니까</a:t>
            </a:r>
            <a:r>
              <a:rPr lang="en-US" altLang="ko-KR" sz="1000" dirty="0"/>
              <a:t>?</a:t>
            </a:r>
            <a:endParaRPr lang="ko-KR" altLang="en-US" sz="1000" dirty="0"/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1746D48D-A208-4DD3-8EC6-F916B653408C}"/>
              </a:ext>
            </a:extLst>
          </p:cNvPr>
          <p:cNvSpPr/>
          <p:nvPr/>
        </p:nvSpPr>
        <p:spPr>
          <a:xfrm>
            <a:off x="5435773" y="5934075"/>
            <a:ext cx="1436671" cy="37147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다 음</a:t>
            </a: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3B03333D-1A09-4894-8E01-59142BEEEC17}"/>
              </a:ext>
            </a:extLst>
          </p:cNvPr>
          <p:cNvSpPr/>
          <p:nvPr/>
        </p:nvSpPr>
        <p:spPr>
          <a:xfrm>
            <a:off x="617244" y="5934075"/>
            <a:ext cx="1436671" cy="3714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이 전</a:t>
            </a: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7DF142CA-0570-4E9E-A5BD-4700995DD2A7}"/>
              </a:ext>
            </a:extLst>
          </p:cNvPr>
          <p:cNvSpPr/>
          <p:nvPr/>
        </p:nvSpPr>
        <p:spPr>
          <a:xfrm>
            <a:off x="2063923" y="5934075"/>
            <a:ext cx="1436671" cy="37147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다 음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82791EF2-AD79-4009-B81E-ACD2EC34CABB}"/>
              </a:ext>
            </a:extLst>
          </p:cNvPr>
          <p:cNvSpPr txBox="1"/>
          <p:nvPr/>
        </p:nvSpPr>
        <p:spPr>
          <a:xfrm>
            <a:off x="4043515" y="3498028"/>
            <a:ext cx="27835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13] </a:t>
            </a:r>
            <a:r>
              <a:rPr lang="ko-KR" altLang="en-US" sz="1000" dirty="0"/>
              <a:t>평가진행 전 과정에서 부적절한 금품 및 향응 또는 강압적인 상품판매 요구 등을 받으신 적이 있었습니까</a:t>
            </a:r>
            <a:r>
              <a:rPr lang="en-US" altLang="ko-KR" sz="1000" dirty="0"/>
              <a:t>?</a:t>
            </a:r>
            <a:endParaRPr lang="ko-KR" altLang="en-US" sz="10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D2039A2-B036-4C95-981A-FB555D7B1E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2867" y="3127281"/>
            <a:ext cx="1181100" cy="295275"/>
          </a:xfrm>
          <a:prstGeom prst="rect">
            <a:avLst/>
          </a:prstGeom>
        </p:spPr>
      </p:pic>
      <p:pic>
        <p:nvPicPr>
          <p:cNvPr id="133" name="그림 132">
            <a:extLst>
              <a:ext uri="{FF2B5EF4-FFF2-40B4-BE49-F238E27FC236}">
                <a16:creationId xmlns:a16="http://schemas.microsoft.com/office/drawing/2014/main" id="{BA9BE73C-91AA-4810-B608-06A5F94878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2318" y="3833582"/>
            <a:ext cx="1181100" cy="295275"/>
          </a:xfrm>
          <a:prstGeom prst="rect">
            <a:avLst/>
          </a:prstGeom>
        </p:spPr>
      </p:pic>
      <p:cxnSp>
        <p:nvCxnSpPr>
          <p:cNvPr id="134" name="직선 연결선 133">
            <a:extLst>
              <a:ext uri="{FF2B5EF4-FFF2-40B4-BE49-F238E27FC236}">
                <a16:creationId xmlns:a16="http://schemas.microsoft.com/office/drawing/2014/main" id="{769D8B7B-21CD-47AC-A697-68D9A9E88FF1}"/>
              </a:ext>
            </a:extLst>
          </p:cNvPr>
          <p:cNvCxnSpPr/>
          <p:nvPr/>
        </p:nvCxnSpPr>
        <p:spPr>
          <a:xfrm>
            <a:off x="4121692" y="4251330"/>
            <a:ext cx="2591914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35" name="TextBox 134">
            <a:extLst>
              <a:ext uri="{FF2B5EF4-FFF2-40B4-BE49-F238E27FC236}">
                <a16:creationId xmlns:a16="http://schemas.microsoft.com/office/drawing/2014/main" id="{AF1BDF42-E3A8-4065-8AD8-4424354DFF29}"/>
              </a:ext>
            </a:extLst>
          </p:cNvPr>
          <p:cNvSpPr txBox="1"/>
          <p:nvPr/>
        </p:nvSpPr>
        <p:spPr>
          <a:xfrm>
            <a:off x="4028865" y="4328161"/>
            <a:ext cx="283009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*</a:t>
            </a:r>
            <a:r>
              <a:rPr lang="ko-KR" altLang="en-US" sz="1100" b="1" dirty="0"/>
              <a:t>선택문항 </a:t>
            </a:r>
            <a:r>
              <a:rPr lang="en-US" altLang="ko-KR" sz="900" dirty="0">
                <a:solidFill>
                  <a:srgbClr val="0070C0"/>
                </a:solidFill>
              </a:rPr>
              <a:t>( </a:t>
            </a:r>
            <a:r>
              <a:rPr lang="ko-KR" altLang="en-US" sz="900" dirty="0">
                <a:solidFill>
                  <a:srgbClr val="0070C0"/>
                </a:solidFill>
              </a:rPr>
              <a:t>필수응답사항 </a:t>
            </a:r>
            <a:r>
              <a:rPr lang="en-US" altLang="ko-KR" sz="900" dirty="0">
                <a:solidFill>
                  <a:srgbClr val="0070C0"/>
                </a:solidFill>
              </a:rPr>
              <a:t>X )</a:t>
            </a:r>
            <a:r>
              <a:rPr lang="ko-KR" altLang="en-US" sz="900" dirty="0">
                <a:solidFill>
                  <a:srgbClr val="0070C0"/>
                </a:solidFill>
              </a:rPr>
              <a:t> </a:t>
            </a:r>
            <a:endParaRPr lang="en-US" altLang="ko-KR" sz="900" dirty="0">
              <a:solidFill>
                <a:srgbClr val="0070C0"/>
              </a:solidFill>
            </a:endParaRPr>
          </a:p>
          <a:p>
            <a:endParaRPr lang="en-US" altLang="ko-KR" sz="900" b="1" dirty="0"/>
          </a:p>
          <a:p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※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기타 의견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불만사항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제안 자유롭게 작성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※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칭찬사항 또는 </a:t>
            </a: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나이스디앤비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직원 추천 </a:t>
            </a:r>
            <a:endParaRPr lang="ko-KR" altLang="en-US" sz="10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83E35EE-9A63-4C4F-8E39-0D71F85371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0840" y="4867689"/>
            <a:ext cx="2621341" cy="294088"/>
          </a:xfrm>
          <a:prstGeom prst="rect">
            <a:avLst/>
          </a:prstGeom>
        </p:spPr>
      </p:pic>
      <p:pic>
        <p:nvPicPr>
          <p:cNvPr id="137" name="그림 136">
            <a:extLst>
              <a:ext uri="{FF2B5EF4-FFF2-40B4-BE49-F238E27FC236}">
                <a16:creationId xmlns:a16="http://schemas.microsoft.com/office/drawing/2014/main" id="{64A483A9-CE3E-49AE-813A-93F9D11371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6978" y="5497712"/>
            <a:ext cx="2621341" cy="294088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4AC9A802-D74D-4E36-BE1C-9562A30B36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99437" y="2029651"/>
            <a:ext cx="4095750" cy="35242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445073E-6653-41F5-AAD3-3BF39E148C5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52992" y="2942321"/>
            <a:ext cx="4188640" cy="607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175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8B4C8DAC-D23B-45E5-9E14-75BB7D6A8517}"/>
              </a:ext>
            </a:extLst>
          </p:cNvPr>
          <p:cNvGraphicFramePr>
            <a:graphicFrameLocks noGrp="1"/>
          </p:cNvGraphicFramePr>
          <p:nvPr/>
        </p:nvGraphicFramePr>
        <p:xfrm>
          <a:off x="109779" y="224118"/>
          <a:ext cx="11946097" cy="6219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68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743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048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spc="-70" baseline="0" dirty="0">
                          <a:solidFill>
                            <a:srgbClr val="002060"/>
                          </a:solidFill>
                          <a:latin typeface="+mn-lt"/>
                        </a:rPr>
                        <a:t>구분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spc="-70" baseline="0" dirty="0" err="1">
                          <a:solidFill>
                            <a:srgbClr val="002060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응답저정보입력</a:t>
                      </a:r>
                      <a:r>
                        <a:rPr lang="ko-KR" altLang="en-US" sz="1000" spc="-70" baseline="0" dirty="0">
                          <a:solidFill>
                            <a:srgbClr val="002060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 및 동의절차</a:t>
                      </a:r>
                      <a:endParaRPr lang="en-US" altLang="ko-KR" sz="1000" spc="-70" baseline="0" dirty="0">
                        <a:solidFill>
                          <a:srgbClr val="002060"/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spc="-70" baseline="0" dirty="0">
                        <a:solidFill>
                          <a:srgbClr val="002060"/>
                        </a:solidFill>
                        <a:latin typeface="+mn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76000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000" b="1" spc="-70" baseline="0" dirty="0">
                        <a:solidFill>
                          <a:srgbClr val="002060"/>
                        </a:solidFill>
                        <a:latin typeface="+mn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spc="-70" baseline="0" dirty="0">
                        <a:solidFill>
                          <a:srgbClr val="002060"/>
                        </a:solidFill>
                        <a:latin typeface="+mn-lt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spc="-70" baseline="0" dirty="0">
                        <a:solidFill>
                          <a:srgbClr val="002060"/>
                        </a:solidFill>
                        <a:latin typeface="+mn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7423990" y="530732"/>
            <a:ext cx="4529198" cy="4878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※ </a:t>
            </a:r>
            <a:r>
              <a:rPr lang="ko-KR" altLang="en-US" sz="1100" b="1" dirty="0"/>
              <a:t>요청사항</a:t>
            </a:r>
            <a:r>
              <a:rPr lang="en-US" altLang="ko-KR" sz="1100" b="1" dirty="0"/>
              <a:t>: </a:t>
            </a:r>
            <a:r>
              <a:rPr lang="ko-KR" altLang="en-US" sz="1100" b="1" dirty="0"/>
              <a:t>응답자정보입력 및 동의절차</a:t>
            </a:r>
            <a:endParaRPr lang="en-US" altLang="ko-KR" sz="1100" b="1" dirty="0"/>
          </a:p>
          <a:p>
            <a:endParaRPr lang="en-US" altLang="ko-KR" sz="1000" dirty="0"/>
          </a:p>
          <a:p>
            <a:pPr marL="228600" indent="-228600">
              <a:buAutoNum type="arabicPeriod"/>
            </a:pPr>
            <a:endParaRPr lang="en-US" altLang="ko-KR" sz="1000" dirty="0"/>
          </a:p>
          <a:p>
            <a:pPr marL="228600" indent="-228600">
              <a:buAutoNum type="arabicPeriod"/>
            </a:pPr>
            <a:r>
              <a:rPr lang="ko-KR" altLang="en-US" sz="1000" dirty="0"/>
              <a:t>개인정보 제</a:t>
            </a:r>
            <a:r>
              <a:rPr lang="en-US" altLang="ko-KR" sz="1000" dirty="0"/>
              <a:t>3</a:t>
            </a:r>
            <a:r>
              <a:rPr lang="ko-KR" altLang="en-US" sz="1000" dirty="0"/>
              <a:t>자 제공 동의 </a:t>
            </a:r>
            <a:r>
              <a:rPr lang="en-US" altLang="ko-KR" sz="1000" dirty="0"/>
              <a:t>(</a:t>
            </a:r>
            <a:r>
              <a:rPr lang="ko-KR" altLang="en-US" sz="1000" dirty="0"/>
              <a:t>스크롤 적용</a:t>
            </a:r>
            <a:r>
              <a:rPr lang="en-US" altLang="ko-KR" sz="1000" dirty="0"/>
              <a:t>, PC </a:t>
            </a:r>
            <a:r>
              <a:rPr lang="ko-KR" altLang="en-US" sz="1000" dirty="0"/>
              <a:t>기준 동의내용 동일</a:t>
            </a:r>
            <a:r>
              <a:rPr lang="en-US" altLang="ko-KR" sz="1000" dirty="0"/>
              <a:t>)</a:t>
            </a:r>
          </a:p>
          <a:p>
            <a:pPr marL="228600" indent="-228600">
              <a:buAutoNum type="arabicPeriod"/>
            </a:pPr>
            <a:endParaRPr lang="en-US" altLang="ko-KR" sz="1000" dirty="0"/>
          </a:p>
          <a:p>
            <a:pPr marL="228600" indent="-228600">
              <a:buAutoNum type="arabicPeriod"/>
            </a:pPr>
            <a:r>
              <a:rPr lang="ko-KR" altLang="en-US" sz="1000" dirty="0"/>
              <a:t>사은품 지급 관련 주의사항 동의 </a:t>
            </a:r>
            <a:r>
              <a:rPr lang="en-US" altLang="ko-KR" sz="1000" dirty="0"/>
              <a:t>(</a:t>
            </a:r>
            <a:r>
              <a:rPr lang="ko-KR" altLang="en-US" sz="1000" dirty="0"/>
              <a:t>스크롤 적용</a:t>
            </a:r>
            <a:r>
              <a:rPr lang="en-US" altLang="ko-KR" sz="1000" dirty="0"/>
              <a:t>, PC </a:t>
            </a:r>
            <a:r>
              <a:rPr lang="ko-KR" altLang="en-US" sz="1000" dirty="0"/>
              <a:t>기준 내용 일부 수정</a:t>
            </a:r>
            <a:r>
              <a:rPr lang="en-US" altLang="ko-KR" sz="1000" dirty="0"/>
              <a:t>)</a:t>
            </a:r>
          </a:p>
          <a:p>
            <a:pPr marL="228600" indent="-228600">
              <a:buAutoNum type="arabicPeriod"/>
            </a:pPr>
            <a:endParaRPr lang="en-US" altLang="ko-KR" sz="1000" dirty="0"/>
          </a:p>
          <a:p>
            <a:pPr marL="228600" indent="-228600">
              <a:buAutoNum type="arabicPeriod"/>
            </a:pPr>
            <a:r>
              <a:rPr lang="ko-KR" altLang="en-US" sz="1000" dirty="0"/>
              <a:t>응답자정보 입력 </a:t>
            </a:r>
            <a:r>
              <a:rPr lang="en-US" altLang="ko-KR" sz="1000" dirty="0"/>
              <a:t>(</a:t>
            </a:r>
            <a:r>
              <a:rPr lang="ko-KR" altLang="en-US" sz="1000" dirty="0"/>
              <a:t>핸드폰번호만 입력</a:t>
            </a:r>
            <a:r>
              <a:rPr lang="en-US" altLang="ko-KR" sz="1000" dirty="0"/>
              <a:t>)</a:t>
            </a:r>
          </a:p>
          <a:p>
            <a:pPr marL="228600" indent="-228600">
              <a:buAutoNum type="arabicPeriod"/>
            </a:pPr>
            <a:endParaRPr lang="en-US" altLang="ko-KR" sz="1000" dirty="0"/>
          </a:p>
          <a:p>
            <a:endParaRPr lang="en-US" altLang="ko-KR" sz="1000" dirty="0"/>
          </a:p>
          <a:p>
            <a:pPr marL="228600" indent="-228600">
              <a:buAutoNum type="arabicPeriod"/>
            </a:pPr>
            <a:endParaRPr lang="en-US" altLang="ko-KR" sz="1000" dirty="0"/>
          </a:p>
          <a:p>
            <a:endParaRPr lang="en-US" altLang="ko-KR" sz="1000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000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000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ko-KR" sz="10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※</a:t>
            </a:r>
            <a:r>
              <a:rPr lang="en-US" altLang="ko-KR" sz="10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sz="10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사은품 지급 주의사항은 구성과 순서</a:t>
            </a:r>
            <a:r>
              <a:rPr lang="en-US" altLang="ko-KR" sz="10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강조문구색 등 일부 수정</a:t>
            </a:r>
            <a:endParaRPr lang="en-US" altLang="ko-KR" sz="1000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0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(PC</a:t>
            </a:r>
            <a:r>
              <a:rPr lang="ko-KR" altLang="en-US" sz="10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도 추후 수정 예정</a:t>
            </a:r>
            <a:r>
              <a:rPr lang="en-US" altLang="ko-KR" sz="10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endParaRPr lang="en-US" altLang="ko-KR" sz="1000" dirty="0">
              <a:solidFill>
                <a:srgbClr val="0070C0"/>
              </a:solidFill>
            </a:endParaRPr>
          </a:p>
          <a:p>
            <a:r>
              <a:rPr lang="ko-KR" altLang="ko-KR" sz="10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※</a:t>
            </a:r>
            <a:r>
              <a:rPr lang="en-US" altLang="ko-KR" sz="10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sz="10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동의 페이지는 현재 개발되어 운영중인 마케팅정보 수신동의 화면 디자인 및 구성 최대한 활용하여 주세요 </a:t>
            </a:r>
            <a:r>
              <a:rPr lang="en-US" altLang="ko-KR" sz="10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^^</a:t>
            </a:r>
          </a:p>
          <a:p>
            <a:endParaRPr lang="en-US" altLang="ko-KR" sz="1000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ko-KR" sz="10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※</a:t>
            </a:r>
            <a:r>
              <a:rPr lang="en-US" altLang="ko-KR" sz="10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sz="10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동의하지 않습니다</a:t>
            </a:r>
            <a:r>
              <a:rPr lang="en-US" altLang="ko-KR" sz="10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체크한 경우에도 응답자 정보입력은 필수</a:t>
            </a:r>
            <a:endParaRPr lang="en-US" altLang="ko-KR" sz="1000" dirty="0">
              <a:solidFill>
                <a:srgbClr val="0070C0"/>
              </a:solidFill>
            </a:endParaRPr>
          </a:p>
          <a:p>
            <a:endParaRPr lang="en-US" altLang="ko-KR" sz="1000" dirty="0"/>
          </a:p>
          <a:p>
            <a:r>
              <a:rPr lang="ko-KR" altLang="ko-KR" sz="10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※</a:t>
            </a:r>
            <a:r>
              <a:rPr lang="en-US" altLang="ko-KR" sz="10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sz="10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다음 </a:t>
            </a:r>
            <a:r>
              <a:rPr lang="en-US" altLang="ko-KR" sz="10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10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이전 버튼을 통해 이동 가능하도록 적용 </a:t>
            </a:r>
            <a:endParaRPr lang="en-US" altLang="ko-KR" sz="1000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000" dirty="0"/>
          </a:p>
          <a:p>
            <a:pPr marL="228600" indent="-228600">
              <a:buAutoNum type="arabicPeriod"/>
            </a:pPr>
            <a:endParaRPr lang="en-US" altLang="ko-KR" sz="1000" dirty="0"/>
          </a:p>
          <a:p>
            <a:endParaRPr lang="en-US" altLang="ko-KR" sz="1000" dirty="0"/>
          </a:p>
          <a:p>
            <a:endParaRPr lang="en-US" altLang="ko-KR" sz="1000" dirty="0"/>
          </a:p>
          <a:p>
            <a:endParaRPr lang="en-US" altLang="ko-KR" sz="1000" dirty="0"/>
          </a:p>
          <a:p>
            <a:pPr marL="228600" indent="-228600">
              <a:buAutoNum type="arabicPeriod"/>
            </a:pPr>
            <a:endParaRPr lang="en-US" altLang="ko-KR" sz="1000" dirty="0"/>
          </a:p>
          <a:p>
            <a:endParaRPr lang="en-US" altLang="ko-KR" sz="1000" dirty="0"/>
          </a:p>
          <a:p>
            <a:pPr marL="228600" indent="-228600">
              <a:buAutoNum type="arabicPeriod"/>
            </a:pPr>
            <a:endParaRPr lang="ko-KR" altLang="en-US" sz="10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A83652F-85AA-42E1-A799-B7B55E50260E}"/>
              </a:ext>
            </a:extLst>
          </p:cNvPr>
          <p:cNvSpPr/>
          <p:nvPr/>
        </p:nvSpPr>
        <p:spPr>
          <a:xfrm>
            <a:off x="626769" y="619124"/>
            <a:ext cx="2875005" cy="532447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E84BBF3-3592-4EDF-8E11-70EA7CADE5CF}"/>
              </a:ext>
            </a:extLst>
          </p:cNvPr>
          <p:cNvSpPr txBox="1"/>
          <p:nvPr/>
        </p:nvSpPr>
        <p:spPr>
          <a:xfrm>
            <a:off x="3933378" y="1928120"/>
            <a:ext cx="2994545" cy="413613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altLang="ko-KR" sz="900" b="1" dirty="0"/>
          </a:p>
          <a:p>
            <a:r>
              <a:rPr lang="ko-KR" altLang="en-US" sz="900" b="1" dirty="0"/>
              <a:t>동의문구 </a:t>
            </a:r>
            <a:r>
              <a:rPr lang="en-US" altLang="ko-KR" sz="900" b="1" dirty="0"/>
              <a:t>(</a:t>
            </a:r>
            <a:r>
              <a:rPr lang="ko-KR" altLang="en-US" sz="900" b="1" dirty="0"/>
              <a:t>개인정보는 </a:t>
            </a:r>
            <a:r>
              <a:rPr lang="en-US" altLang="ko-KR" sz="900" b="1" dirty="0"/>
              <a:t>PC</a:t>
            </a:r>
            <a:r>
              <a:rPr lang="ko-KR" altLang="en-US" sz="900" b="1" dirty="0"/>
              <a:t>와 동일</a:t>
            </a:r>
            <a:r>
              <a:rPr lang="en-US" altLang="ko-KR" sz="900" b="1" dirty="0"/>
              <a:t>, </a:t>
            </a:r>
            <a:r>
              <a:rPr lang="ko-KR" altLang="en-US" sz="900" b="1" dirty="0"/>
              <a:t>주의사항은 수정</a:t>
            </a:r>
            <a:r>
              <a:rPr lang="en-US" altLang="ko-KR" sz="900" b="1" dirty="0"/>
              <a:t>)</a:t>
            </a:r>
            <a:r>
              <a:rPr lang="ko-KR" altLang="en-US" sz="900" b="1" dirty="0"/>
              <a:t> </a:t>
            </a:r>
            <a:endParaRPr lang="en-US" altLang="ko-KR" sz="900" b="1" dirty="0"/>
          </a:p>
          <a:p>
            <a:endParaRPr lang="en-US" altLang="ko-KR" sz="900" b="1" dirty="0"/>
          </a:p>
          <a:p>
            <a:endParaRPr lang="en-US" altLang="ko-KR" sz="900" b="1" dirty="0"/>
          </a:p>
          <a:p>
            <a:r>
              <a:rPr lang="en-US" altLang="ko-KR" sz="900" b="1" dirty="0"/>
              <a:t>* </a:t>
            </a:r>
            <a:r>
              <a:rPr lang="ko-KR" altLang="en-US" sz="900" b="1" dirty="0"/>
              <a:t>개인정보의 제</a:t>
            </a:r>
            <a:r>
              <a:rPr lang="en-US" altLang="ko-KR" sz="900" b="1" dirty="0"/>
              <a:t>3</a:t>
            </a:r>
            <a:r>
              <a:rPr lang="ko-KR" altLang="en-US" sz="900" b="1" dirty="0"/>
              <a:t>자 제공 동의 </a:t>
            </a:r>
            <a:endParaRPr lang="en-US" altLang="ko-KR" sz="900" b="1" dirty="0"/>
          </a:p>
          <a:p>
            <a:pPr marL="228600" indent="-228600">
              <a:lnSpc>
                <a:spcPct val="107000"/>
              </a:lnSpc>
              <a:spcBef>
                <a:spcPts val="375"/>
              </a:spcBef>
              <a:spcAft>
                <a:spcPts val="800"/>
              </a:spcAft>
              <a:buFont typeface="+mj-lt"/>
              <a:buAutoNum type="arabicPeriod"/>
            </a:pPr>
            <a:r>
              <a:rPr lang="ko-KR" altLang="ko-KR" sz="700" dirty="0"/>
              <a:t>개인정보를 제공받는 자</a:t>
            </a:r>
            <a:endParaRPr lang="en-US" altLang="ko-KR" sz="700" dirty="0"/>
          </a:p>
          <a:p>
            <a:pPr marL="228600" indent="-228600">
              <a:lnSpc>
                <a:spcPct val="107000"/>
              </a:lnSpc>
              <a:spcBef>
                <a:spcPts val="375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altLang="ko-KR" sz="700" dirty="0"/>
              <a:t>2.</a:t>
            </a:r>
            <a:r>
              <a:rPr lang="ko-KR" altLang="ko-KR" sz="700" dirty="0"/>
              <a:t>개인정보를 제공받는 자의 개인정보 이용 목적</a:t>
            </a:r>
          </a:p>
          <a:p>
            <a:pPr marL="228600" indent="-2286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ko-KR" altLang="ko-KR" sz="700" dirty="0" err="1"/>
              <a:t>티아이커머스</a:t>
            </a:r>
            <a:r>
              <a:rPr lang="en-US" altLang="ko-KR" sz="700" dirty="0"/>
              <a:t>, </a:t>
            </a:r>
            <a:r>
              <a:rPr lang="ko-KR" altLang="ko-KR" sz="700" dirty="0" err="1"/>
              <a:t>윈큐브마케팅</a:t>
            </a:r>
            <a:r>
              <a:rPr lang="en-US" altLang="ko-KR" sz="700" dirty="0"/>
              <a:t>, (</a:t>
            </a:r>
            <a:r>
              <a:rPr lang="ko-KR" altLang="ko-KR" sz="700" dirty="0"/>
              <a:t>주</a:t>
            </a:r>
            <a:r>
              <a:rPr lang="en-US" altLang="ko-KR" sz="700" dirty="0"/>
              <a:t>)</a:t>
            </a:r>
            <a:r>
              <a:rPr lang="ko-KR" altLang="ko-KR" sz="700" dirty="0" err="1"/>
              <a:t>모바일이앤엠애드</a:t>
            </a:r>
            <a:r>
              <a:rPr lang="en-US" altLang="ko-KR" sz="700" dirty="0"/>
              <a:t>, </a:t>
            </a:r>
            <a:r>
              <a:rPr lang="ko-KR" altLang="ko-KR" sz="700" dirty="0" err="1"/>
              <a:t>예스이십사</a:t>
            </a:r>
            <a:r>
              <a:rPr lang="en-US" altLang="ko-KR" sz="700" dirty="0"/>
              <a:t>(</a:t>
            </a:r>
            <a:r>
              <a:rPr lang="ko-KR" altLang="ko-KR" sz="700" dirty="0"/>
              <a:t>주</a:t>
            </a:r>
            <a:r>
              <a:rPr lang="en-US" altLang="ko-KR" sz="700" dirty="0"/>
              <a:t>) , </a:t>
            </a:r>
            <a:r>
              <a:rPr lang="ko-KR" altLang="ko-KR" sz="700" dirty="0" err="1"/>
              <a:t>케이비드</a:t>
            </a:r>
            <a:r>
              <a:rPr lang="en-US" altLang="ko-KR" sz="700" dirty="0"/>
              <a:t>(</a:t>
            </a:r>
            <a:r>
              <a:rPr lang="ko-KR" altLang="ko-KR" sz="700" dirty="0"/>
              <a:t>주</a:t>
            </a:r>
            <a:r>
              <a:rPr lang="en-US" altLang="ko-KR" sz="700" dirty="0"/>
              <a:t>), (</a:t>
            </a:r>
            <a:r>
              <a:rPr lang="ko-KR" altLang="ko-KR" sz="700" dirty="0"/>
              <a:t>주</a:t>
            </a:r>
            <a:r>
              <a:rPr lang="en-US" altLang="ko-KR" sz="700" dirty="0"/>
              <a:t>)</a:t>
            </a:r>
            <a:r>
              <a:rPr lang="ko-KR" altLang="ko-KR" sz="700" dirty="0" err="1"/>
              <a:t>케이티엠하우스</a:t>
            </a:r>
            <a:r>
              <a:rPr lang="ko-KR" altLang="ko-KR" sz="700" dirty="0"/>
              <a:t> 등은 </a:t>
            </a:r>
            <a:r>
              <a:rPr lang="ko-KR" altLang="ko-KR" sz="700" dirty="0" err="1"/>
              <a:t>모바일기프트</a:t>
            </a:r>
            <a:r>
              <a:rPr lang="en-US" altLang="ko-KR" sz="700" dirty="0"/>
              <a:t>, </a:t>
            </a:r>
            <a:r>
              <a:rPr lang="ko-KR" altLang="ko-KR" sz="700" dirty="0"/>
              <a:t>영화예매권</a:t>
            </a:r>
            <a:r>
              <a:rPr lang="en-US" altLang="ko-KR" sz="700" dirty="0"/>
              <a:t>, </a:t>
            </a:r>
            <a:r>
              <a:rPr lang="ko-KR" altLang="ko-KR" sz="700" dirty="0"/>
              <a:t>서적</a:t>
            </a:r>
            <a:r>
              <a:rPr lang="en-US" altLang="ko-KR" sz="700" dirty="0"/>
              <a:t>, </a:t>
            </a:r>
            <a:r>
              <a:rPr lang="ko-KR" altLang="ko-KR" sz="700" dirty="0"/>
              <a:t>기타 사은품 구매 및 제공대행을 목적으로 개인정보를 수집합니다</a:t>
            </a:r>
            <a:r>
              <a:rPr lang="en-US" altLang="ko-KR" sz="700" dirty="0"/>
              <a:t>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700" dirty="0"/>
              <a:t> </a:t>
            </a:r>
            <a:r>
              <a:rPr lang="ko-KR" altLang="en-US" sz="700" dirty="0"/>
              <a:t>등</a:t>
            </a:r>
            <a:r>
              <a:rPr lang="en-US" altLang="ko-KR" sz="700" dirty="0"/>
              <a:t>…</a:t>
            </a:r>
            <a:endParaRPr lang="en-US" altLang="ko-KR" sz="900" b="1" dirty="0"/>
          </a:p>
          <a:p>
            <a:endParaRPr lang="en-US" altLang="ko-KR" sz="900" b="1" dirty="0"/>
          </a:p>
          <a:p>
            <a:r>
              <a:rPr lang="en-US" altLang="ko-KR" sz="900" b="1" dirty="0"/>
              <a:t>* </a:t>
            </a:r>
            <a:r>
              <a:rPr lang="ko-KR" altLang="en-US" sz="900" b="1" dirty="0"/>
              <a:t>사은품 지급 관련 주의사항 동의문구</a:t>
            </a:r>
            <a:endParaRPr lang="en-US" altLang="ko-KR" sz="900" b="1" dirty="0"/>
          </a:p>
          <a:p>
            <a:endParaRPr lang="en-US" altLang="ko-KR" sz="900" b="1" dirty="0"/>
          </a:p>
          <a:p>
            <a:r>
              <a:rPr lang="ko-KR" altLang="en-US" sz="600" dirty="0"/>
              <a:t>사은품</a:t>
            </a:r>
            <a:r>
              <a:rPr lang="en-US" altLang="ko-KR" sz="600" dirty="0"/>
              <a:t>(</a:t>
            </a:r>
            <a:r>
              <a:rPr lang="ko-KR" altLang="en-US" sz="600" dirty="0"/>
              <a:t>모바일 상품권 등</a:t>
            </a:r>
            <a:r>
              <a:rPr lang="en-US" altLang="ko-KR" sz="600" dirty="0"/>
              <a:t>) </a:t>
            </a:r>
            <a:r>
              <a:rPr lang="ko-KR" altLang="en-US" sz="600" dirty="0"/>
              <a:t>지급 관련 주의사항을 반드시 확인하시기 바라며 주의사항 미 동의 시 사은품 혜택을 제공받을 수 없습니다</a:t>
            </a:r>
            <a:endParaRPr lang="en-US" altLang="ko-KR" sz="600" dirty="0"/>
          </a:p>
          <a:p>
            <a:pPr marL="228600" indent="-228600">
              <a:buFont typeface="+mj-lt"/>
              <a:buAutoNum type="arabicPeriod"/>
            </a:pPr>
            <a:endParaRPr lang="en-US" altLang="ko-KR" sz="600" dirty="0"/>
          </a:p>
          <a:p>
            <a:pPr marL="228600" indent="-228600">
              <a:buFont typeface="+mj-lt"/>
              <a:buAutoNum type="arabicPeriod"/>
            </a:pPr>
            <a:r>
              <a:rPr lang="ko-KR" altLang="en-US" sz="600" dirty="0"/>
              <a:t>사은품은 </a:t>
            </a:r>
            <a:r>
              <a:rPr lang="ko-KR" altLang="en-US" sz="600" dirty="0" err="1"/>
              <a:t>만족도설문</a:t>
            </a:r>
            <a:r>
              <a:rPr lang="ko-KR" altLang="en-US" sz="600" dirty="0"/>
              <a:t> </a:t>
            </a:r>
            <a:r>
              <a:rPr lang="ko-KR" altLang="en-US" sz="600" dirty="0">
                <a:solidFill>
                  <a:srgbClr val="C00000"/>
                </a:solidFill>
              </a:rPr>
              <a:t>응답완료일 기준 최대 </a:t>
            </a:r>
            <a:r>
              <a:rPr lang="en-US" altLang="ko-KR" sz="600" dirty="0">
                <a:solidFill>
                  <a:srgbClr val="C00000"/>
                </a:solidFill>
              </a:rPr>
              <a:t>2</a:t>
            </a:r>
            <a:r>
              <a:rPr lang="ko-KR" altLang="en-US" sz="600" dirty="0">
                <a:solidFill>
                  <a:srgbClr val="C00000"/>
                </a:solidFill>
              </a:rPr>
              <a:t>개월 내 지급</a:t>
            </a:r>
            <a:r>
              <a:rPr lang="ko-KR" altLang="en-US" sz="600" dirty="0"/>
              <a:t>됩니다</a:t>
            </a:r>
            <a:r>
              <a:rPr lang="en-US" altLang="ko-KR" sz="600" dirty="0"/>
              <a:t>. </a:t>
            </a:r>
          </a:p>
          <a:p>
            <a:pPr marL="228600" indent="-228600">
              <a:buFont typeface="+mj-lt"/>
              <a:buAutoNum type="arabicPeriod"/>
            </a:pPr>
            <a:endParaRPr lang="en-US" altLang="ko-KR" sz="600" dirty="0"/>
          </a:p>
          <a:p>
            <a:pPr marL="228600" indent="-228600">
              <a:buFont typeface="+mj-lt"/>
              <a:buAutoNum type="arabicPeriod"/>
            </a:pPr>
            <a:r>
              <a:rPr lang="ko-KR" altLang="en-US" sz="600" dirty="0"/>
              <a:t>사은품은 </a:t>
            </a:r>
            <a:r>
              <a:rPr lang="ko-KR" altLang="en-US" sz="600" dirty="0">
                <a:solidFill>
                  <a:srgbClr val="C00000"/>
                </a:solidFill>
              </a:rPr>
              <a:t>핸드폰번호 당 월 </a:t>
            </a:r>
            <a:r>
              <a:rPr lang="en-US" altLang="ko-KR" sz="600" dirty="0">
                <a:solidFill>
                  <a:srgbClr val="C00000"/>
                </a:solidFill>
              </a:rPr>
              <a:t>1</a:t>
            </a:r>
            <a:r>
              <a:rPr lang="ko-KR" altLang="en-US" sz="600" dirty="0">
                <a:solidFill>
                  <a:srgbClr val="C00000"/>
                </a:solidFill>
              </a:rPr>
              <a:t>회</a:t>
            </a:r>
            <a:r>
              <a:rPr lang="en-US" altLang="ko-KR" sz="600" dirty="0">
                <a:solidFill>
                  <a:srgbClr val="C00000"/>
                </a:solidFill>
              </a:rPr>
              <a:t>(</a:t>
            </a:r>
            <a:r>
              <a:rPr lang="ko-KR" altLang="en-US" sz="600" dirty="0">
                <a:solidFill>
                  <a:srgbClr val="C00000"/>
                </a:solidFill>
              </a:rPr>
              <a:t>응답완료일 기준</a:t>
            </a:r>
            <a:r>
              <a:rPr lang="en-US" altLang="ko-KR" sz="600" dirty="0">
                <a:solidFill>
                  <a:srgbClr val="C00000"/>
                </a:solidFill>
              </a:rPr>
              <a:t>) </a:t>
            </a:r>
            <a:r>
              <a:rPr lang="ko-KR" altLang="en-US" sz="600" dirty="0">
                <a:solidFill>
                  <a:srgbClr val="C00000"/>
                </a:solidFill>
              </a:rPr>
              <a:t>응모제한이 적용</a:t>
            </a:r>
            <a:r>
              <a:rPr lang="ko-KR" altLang="en-US" sz="600" dirty="0"/>
              <a:t>됩니다</a:t>
            </a:r>
            <a:r>
              <a:rPr lang="en-US" altLang="ko-KR" sz="600" dirty="0"/>
              <a:t>. </a:t>
            </a:r>
          </a:p>
          <a:p>
            <a:pPr marL="228600" indent="-228600">
              <a:buFont typeface="+mj-lt"/>
              <a:buAutoNum type="arabicPeriod"/>
            </a:pPr>
            <a:endParaRPr lang="en-US" altLang="ko-KR" sz="600" dirty="0"/>
          </a:p>
          <a:p>
            <a:pPr marL="228600" indent="-228600">
              <a:buFont typeface="+mj-lt"/>
              <a:buAutoNum type="arabicPeriod"/>
            </a:pPr>
            <a:r>
              <a:rPr lang="ko-KR" altLang="en-US" sz="600" dirty="0"/>
              <a:t>사은품 </a:t>
            </a:r>
            <a:r>
              <a:rPr lang="ko-KR" altLang="en-US" sz="600" dirty="0" err="1"/>
              <a:t>지급시</a:t>
            </a:r>
            <a:r>
              <a:rPr lang="ko-KR" altLang="en-US" sz="600" dirty="0"/>
              <a:t> 당사 또는 대행업체 사정에 의해 상품이 사전고지 없이 변경될 수 있으며</a:t>
            </a:r>
            <a:r>
              <a:rPr lang="en-US" altLang="ko-KR" sz="600" dirty="0"/>
              <a:t>, </a:t>
            </a:r>
            <a:r>
              <a:rPr lang="ko-KR" altLang="en-US" sz="600" dirty="0"/>
              <a:t>타인 양도는 불가능합니다</a:t>
            </a:r>
            <a:r>
              <a:rPr lang="en-US" altLang="ko-KR" sz="600" dirty="0"/>
              <a:t>. </a:t>
            </a:r>
          </a:p>
          <a:p>
            <a:pPr marL="228600" indent="-228600">
              <a:buFont typeface="+mj-lt"/>
              <a:buAutoNum type="arabicPeriod"/>
            </a:pPr>
            <a:endParaRPr lang="en-US" altLang="ko-KR" sz="600" dirty="0"/>
          </a:p>
          <a:p>
            <a:pPr marL="228600" indent="-228600">
              <a:buFont typeface="+mj-lt"/>
              <a:buAutoNum type="arabicPeriod"/>
            </a:pPr>
            <a:r>
              <a:rPr lang="ko-KR" altLang="en-US" sz="600" dirty="0"/>
              <a:t>지급된 사은품</a:t>
            </a:r>
            <a:r>
              <a:rPr lang="en-US" altLang="ko-KR" sz="600" dirty="0"/>
              <a:t>(</a:t>
            </a:r>
            <a:r>
              <a:rPr lang="ko-KR" altLang="en-US" sz="600" dirty="0"/>
              <a:t>모바일 발송 등</a:t>
            </a:r>
            <a:r>
              <a:rPr lang="en-US" altLang="ko-KR" sz="600" dirty="0"/>
              <a:t>)</a:t>
            </a:r>
            <a:r>
              <a:rPr lang="ko-KR" altLang="en-US" sz="600" dirty="0"/>
              <a:t>에 대하여 개인 귀책사유</a:t>
            </a:r>
            <a:r>
              <a:rPr lang="en-US" altLang="ko-KR" sz="600" dirty="0"/>
              <a:t>(</a:t>
            </a:r>
            <a:r>
              <a:rPr lang="ko-KR" altLang="en-US" sz="600" dirty="0"/>
              <a:t>모바일 상품권 삭제</a:t>
            </a:r>
            <a:r>
              <a:rPr lang="en-US" altLang="ko-KR" sz="600" dirty="0"/>
              <a:t>, </a:t>
            </a:r>
            <a:r>
              <a:rPr lang="ko-KR" altLang="en-US" sz="600" dirty="0"/>
              <a:t>유효기간 만료</a:t>
            </a:r>
            <a:r>
              <a:rPr lang="en-US" altLang="ko-KR" sz="600" dirty="0"/>
              <a:t>, </a:t>
            </a:r>
            <a:r>
              <a:rPr lang="ko-KR" altLang="en-US" sz="600" dirty="0"/>
              <a:t>수신거부</a:t>
            </a:r>
            <a:r>
              <a:rPr lang="en-US" altLang="ko-KR" sz="600" dirty="0"/>
              <a:t>, </a:t>
            </a:r>
            <a:r>
              <a:rPr lang="ko-KR" altLang="en-US" sz="600" dirty="0"/>
              <a:t>번호차단 등</a:t>
            </a:r>
            <a:r>
              <a:rPr lang="en-US" altLang="ko-KR" sz="600" dirty="0"/>
              <a:t>)</a:t>
            </a:r>
            <a:r>
              <a:rPr lang="ko-KR" altLang="en-US" sz="600" dirty="0"/>
              <a:t>로 인한 문제에 대해서는 책임지지 않습니다</a:t>
            </a:r>
            <a:r>
              <a:rPr lang="en-US" altLang="ko-KR" sz="600" dirty="0"/>
              <a:t>. </a:t>
            </a:r>
          </a:p>
          <a:p>
            <a:pPr marL="228600" indent="-228600">
              <a:buFont typeface="+mj-lt"/>
              <a:buAutoNum type="arabicPeriod"/>
            </a:pPr>
            <a:endParaRPr lang="en-US" altLang="ko-KR" sz="600" dirty="0"/>
          </a:p>
          <a:p>
            <a:pPr marL="228600" indent="-228600">
              <a:buFont typeface="+mj-lt"/>
              <a:buAutoNum type="arabicPeriod"/>
            </a:pPr>
            <a:r>
              <a:rPr lang="ko-KR" altLang="en-US" sz="600" dirty="0"/>
              <a:t>담당자정보 불일치</a:t>
            </a:r>
            <a:r>
              <a:rPr lang="en-US" altLang="ko-KR" sz="600" dirty="0"/>
              <a:t>, </a:t>
            </a:r>
            <a:r>
              <a:rPr lang="ko-KR" altLang="en-US" sz="600" dirty="0"/>
              <a:t>오기 등으로 인한 미지급 사유에 대해서는 사은품 제공이 취소 또는 제한될 수 있습니다</a:t>
            </a:r>
            <a:r>
              <a:rPr lang="en-US" altLang="ko-KR" sz="600" dirty="0"/>
              <a:t>. </a:t>
            </a:r>
            <a:endParaRPr lang="ko-KR" altLang="en-US" sz="6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156B292-B02A-46FA-B70F-944F15ED2ED1}"/>
              </a:ext>
            </a:extLst>
          </p:cNvPr>
          <p:cNvSpPr txBox="1"/>
          <p:nvPr/>
        </p:nvSpPr>
        <p:spPr>
          <a:xfrm>
            <a:off x="635229" y="4864592"/>
            <a:ext cx="287500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※</a:t>
            </a:r>
            <a:r>
              <a:rPr lang="en-US" altLang="ko-KR" sz="900" b="1" dirty="0"/>
              <a:t> </a:t>
            </a:r>
            <a:r>
              <a:rPr lang="ko-KR" altLang="en-US" sz="900" b="1" dirty="0"/>
              <a:t>개인정보의 제</a:t>
            </a:r>
            <a:r>
              <a:rPr lang="en-US" altLang="ko-KR" sz="900" b="1" dirty="0"/>
              <a:t>3</a:t>
            </a:r>
            <a:r>
              <a:rPr lang="ko-KR" altLang="en-US" sz="900" b="1" dirty="0"/>
              <a:t>자 제공동의</a:t>
            </a:r>
            <a:r>
              <a:rPr lang="en-US" altLang="ko-KR" sz="900" b="1" dirty="0"/>
              <a:t>, </a:t>
            </a:r>
            <a:r>
              <a:rPr lang="ko-KR" altLang="en-US" sz="900" b="1" dirty="0"/>
              <a:t>사은품 지급 관련 주의사항 동의가 모두 완료된 경우 사은품이 지급됩니다</a:t>
            </a:r>
            <a:r>
              <a:rPr lang="en-US" altLang="ko-KR" sz="900" b="1" dirty="0"/>
              <a:t>. </a:t>
            </a:r>
            <a:endParaRPr lang="ko-KR" altLang="en-US" sz="600" dirty="0"/>
          </a:p>
        </p:txBody>
      </p:sp>
      <p:sp>
        <p:nvSpPr>
          <p:cNvPr id="45" name="모서리가 둥근 직사각형 164">
            <a:extLst>
              <a:ext uri="{FF2B5EF4-FFF2-40B4-BE49-F238E27FC236}">
                <a16:creationId xmlns:a16="http://schemas.microsoft.com/office/drawing/2014/main" id="{31816CA9-93B2-4981-B693-637E072B4BCA}"/>
              </a:ext>
            </a:extLst>
          </p:cNvPr>
          <p:cNvSpPr/>
          <p:nvPr/>
        </p:nvSpPr>
        <p:spPr>
          <a:xfrm>
            <a:off x="635229" y="638175"/>
            <a:ext cx="2866545" cy="35843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응답자 정보입력 및 동의</a:t>
            </a:r>
          </a:p>
        </p:txBody>
      </p:sp>
      <p:pic>
        <p:nvPicPr>
          <p:cNvPr id="56" name="그림 55">
            <a:extLst>
              <a:ext uri="{FF2B5EF4-FFF2-40B4-BE49-F238E27FC236}">
                <a16:creationId xmlns:a16="http://schemas.microsoft.com/office/drawing/2014/main" id="{C19CA845-9640-43ED-BFF3-C372D629BF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586" y="1081430"/>
            <a:ext cx="994789" cy="254481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DF110B73-BDF3-4776-B937-608B98067F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704" y="2094402"/>
            <a:ext cx="2799137" cy="259641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21F8F0D-80A6-4FF7-9C09-D280B1ED6E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704" y="1369804"/>
            <a:ext cx="2681255" cy="558316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7ADA68FA-27DE-4588-B6D3-E6E57120FD21}"/>
              </a:ext>
            </a:extLst>
          </p:cNvPr>
          <p:cNvSpPr txBox="1"/>
          <p:nvPr/>
        </p:nvSpPr>
        <p:spPr>
          <a:xfrm>
            <a:off x="1708627" y="1077281"/>
            <a:ext cx="592354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rgbClr val="C00000"/>
                </a:solidFill>
              </a:rPr>
              <a:t>[ </a:t>
            </a:r>
            <a:r>
              <a:rPr lang="ko-KR" altLang="en-US" sz="900" b="1" dirty="0">
                <a:solidFill>
                  <a:srgbClr val="C00000"/>
                </a:solidFill>
              </a:rPr>
              <a:t>필수 </a:t>
            </a:r>
            <a:r>
              <a:rPr lang="en-US" altLang="ko-KR" sz="900" b="1" dirty="0">
                <a:solidFill>
                  <a:srgbClr val="C00000"/>
                </a:solidFill>
              </a:rPr>
              <a:t>]</a:t>
            </a:r>
            <a:endParaRPr lang="ko-KR" altLang="en-US" sz="6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CBC8B27-02AB-4797-AFC5-581CCF0FE707}"/>
              </a:ext>
            </a:extLst>
          </p:cNvPr>
          <p:cNvSpPr txBox="1"/>
          <p:nvPr/>
        </p:nvSpPr>
        <p:spPr>
          <a:xfrm>
            <a:off x="1937227" y="2103415"/>
            <a:ext cx="592354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rgbClr val="0070C0"/>
                </a:solidFill>
              </a:rPr>
              <a:t>[ </a:t>
            </a:r>
            <a:r>
              <a:rPr lang="ko-KR" altLang="en-US" sz="900" b="1" dirty="0">
                <a:solidFill>
                  <a:srgbClr val="0070C0"/>
                </a:solidFill>
              </a:rPr>
              <a:t>선택 </a:t>
            </a:r>
            <a:r>
              <a:rPr lang="en-US" altLang="ko-KR" sz="900" b="1" dirty="0">
                <a:solidFill>
                  <a:srgbClr val="0070C0"/>
                </a:solidFill>
              </a:rPr>
              <a:t>]</a:t>
            </a:r>
            <a:endParaRPr lang="ko-KR" altLang="en-US" sz="600" dirty="0">
              <a:solidFill>
                <a:srgbClr val="0070C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C47945F-A67C-4CBA-9C06-64913242CCB9}"/>
              </a:ext>
            </a:extLst>
          </p:cNvPr>
          <p:cNvSpPr txBox="1"/>
          <p:nvPr/>
        </p:nvSpPr>
        <p:spPr>
          <a:xfrm>
            <a:off x="2068501" y="3525530"/>
            <a:ext cx="592354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rgbClr val="0070C0"/>
                </a:solidFill>
              </a:rPr>
              <a:t>[ </a:t>
            </a:r>
            <a:r>
              <a:rPr lang="ko-KR" altLang="en-US" sz="900" b="1" dirty="0">
                <a:solidFill>
                  <a:srgbClr val="0070C0"/>
                </a:solidFill>
              </a:rPr>
              <a:t>선택 </a:t>
            </a:r>
            <a:r>
              <a:rPr lang="en-US" altLang="ko-KR" sz="900" b="1" dirty="0">
                <a:solidFill>
                  <a:srgbClr val="0070C0"/>
                </a:solidFill>
              </a:rPr>
              <a:t>]</a:t>
            </a:r>
            <a:endParaRPr lang="ko-KR" altLang="en-US" sz="600" dirty="0">
              <a:solidFill>
                <a:srgbClr val="0070C0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40E1A3C-C751-483E-A43C-A6F3A4DD39CF}"/>
              </a:ext>
            </a:extLst>
          </p:cNvPr>
          <p:cNvSpPr/>
          <p:nvPr/>
        </p:nvSpPr>
        <p:spPr>
          <a:xfrm>
            <a:off x="626769" y="5610225"/>
            <a:ext cx="1436671" cy="3714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이 전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21372AC-FBEF-4774-BA04-4368694BA63B}"/>
              </a:ext>
            </a:extLst>
          </p:cNvPr>
          <p:cNvSpPr/>
          <p:nvPr/>
        </p:nvSpPr>
        <p:spPr>
          <a:xfrm>
            <a:off x="2073449" y="5610225"/>
            <a:ext cx="1428326" cy="37147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/>
              <a:t>완</a:t>
            </a:r>
            <a:r>
              <a:rPr lang="ko-KR" altLang="en-US" sz="1400" dirty="0"/>
              <a:t> 료</a:t>
            </a:r>
          </a:p>
        </p:txBody>
      </p:sp>
    </p:spTree>
    <p:extLst>
      <p:ext uri="{BB962C8B-B14F-4D97-AF65-F5344CB8AC3E}">
        <p14:creationId xmlns:p14="http://schemas.microsoft.com/office/powerpoint/2010/main" val="35978917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8B4C8DAC-D23B-45E5-9E14-75BB7D6A85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6293712"/>
              </p:ext>
            </p:extLst>
          </p:nvPr>
        </p:nvGraphicFramePr>
        <p:xfrm>
          <a:off x="109779" y="224118"/>
          <a:ext cx="11946097" cy="6219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68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743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048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spc="-70" baseline="0" dirty="0">
                          <a:solidFill>
                            <a:srgbClr val="002060"/>
                          </a:solidFill>
                          <a:latin typeface="+mn-lt"/>
                        </a:rPr>
                        <a:t>구분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spc="-70" baseline="0" dirty="0">
                          <a:solidFill>
                            <a:srgbClr val="002060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설문조사 완료</a:t>
                      </a:r>
                      <a:endParaRPr lang="en-US" altLang="ko-KR" sz="1000" spc="-70" baseline="0" dirty="0">
                        <a:solidFill>
                          <a:srgbClr val="002060"/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spc="-70" baseline="0" dirty="0">
                        <a:solidFill>
                          <a:srgbClr val="002060"/>
                        </a:solidFill>
                        <a:latin typeface="+mn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76000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000" b="1" spc="-70" baseline="0" dirty="0">
                        <a:solidFill>
                          <a:srgbClr val="002060"/>
                        </a:solidFill>
                        <a:latin typeface="+mn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spc="-70" baseline="0" dirty="0">
                        <a:solidFill>
                          <a:srgbClr val="002060"/>
                        </a:solidFill>
                        <a:latin typeface="+mn-lt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spc="-70" baseline="0" dirty="0">
                        <a:solidFill>
                          <a:srgbClr val="002060"/>
                        </a:solidFill>
                        <a:latin typeface="+mn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7423990" y="530732"/>
            <a:ext cx="4529198" cy="24160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※ </a:t>
            </a:r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설문조사 완료</a:t>
            </a:r>
            <a:endParaRPr lang="en-US" altLang="ko-KR" sz="1100" b="1" dirty="0"/>
          </a:p>
          <a:p>
            <a:endParaRPr lang="en-US" altLang="ko-KR" sz="1000" dirty="0"/>
          </a:p>
          <a:p>
            <a:pPr marL="228600" indent="-228600">
              <a:buAutoNum type="arabicPeriod"/>
            </a:pPr>
            <a:endParaRPr lang="en-US" altLang="ko-KR" sz="1000" dirty="0"/>
          </a:p>
          <a:p>
            <a:pPr marL="228600" indent="-228600">
              <a:buAutoNum type="arabicPeriod"/>
            </a:pPr>
            <a:r>
              <a:rPr lang="ko-KR" altLang="en-US" sz="1000" dirty="0"/>
              <a:t>모바일의 경우 응답자정보 입력 후 </a:t>
            </a:r>
            <a:r>
              <a:rPr lang="ko-KR" altLang="en-US" sz="1000" dirty="0" err="1"/>
              <a:t>완료시</a:t>
            </a:r>
            <a:r>
              <a:rPr lang="ko-KR" altLang="en-US" sz="1000" dirty="0"/>
              <a:t> </a:t>
            </a:r>
            <a:r>
              <a:rPr lang="en-US" altLang="ko-KR" sz="1000" dirty="0"/>
              <a:t>[</a:t>
            </a:r>
            <a:r>
              <a:rPr lang="ko-KR" altLang="en-US" sz="1000" dirty="0"/>
              <a:t>응답완료</a:t>
            </a:r>
            <a:r>
              <a:rPr lang="en-US" altLang="ko-KR" sz="1000" dirty="0"/>
              <a:t>] </a:t>
            </a:r>
            <a:r>
              <a:rPr lang="ko-KR" altLang="en-US" sz="1000" dirty="0"/>
              <a:t>적용</a:t>
            </a:r>
            <a:endParaRPr lang="en-US" altLang="ko-KR" sz="1000" dirty="0"/>
          </a:p>
          <a:p>
            <a:r>
              <a:rPr lang="en-US" altLang="ko-KR" sz="1000" dirty="0"/>
              <a:t>    </a:t>
            </a:r>
            <a:r>
              <a:rPr lang="ko-KR" altLang="en-US" sz="1000" dirty="0"/>
              <a:t> </a:t>
            </a:r>
            <a:r>
              <a:rPr lang="en-US" altLang="ko-KR" sz="1000" dirty="0"/>
              <a:t>( </a:t>
            </a:r>
            <a:r>
              <a:rPr lang="ko-KR" altLang="en-US" sz="1000" dirty="0"/>
              <a:t>응답거부</a:t>
            </a:r>
            <a:r>
              <a:rPr lang="en-US" altLang="ko-KR" sz="1000" dirty="0"/>
              <a:t>, </a:t>
            </a:r>
            <a:r>
              <a:rPr lang="ko-KR" altLang="en-US" sz="1000" dirty="0"/>
              <a:t>응답연기 버튼은 제공하지 않음 </a:t>
            </a:r>
            <a:r>
              <a:rPr lang="en-US" altLang="ko-KR" sz="1000" dirty="0"/>
              <a:t>)</a:t>
            </a:r>
          </a:p>
          <a:p>
            <a:endParaRPr lang="en-US" altLang="ko-KR" sz="1000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000" dirty="0"/>
          </a:p>
          <a:p>
            <a:endParaRPr lang="en-US" altLang="ko-KR" sz="1000" dirty="0"/>
          </a:p>
          <a:p>
            <a:pPr marL="228600" indent="-228600">
              <a:buAutoNum type="arabicPeriod"/>
            </a:pPr>
            <a:endParaRPr lang="en-US" altLang="ko-KR" sz="1000" dirty="0"/>
          </a:p>
          <a:p>
            <a:endParaRPr lang="en-US" altLang="ko-KR" sz="1000" dirty="0"/>
          </a:p>
          <a:p>
            <a:endParaRPr lang="en-US" altLang="ko-KR" sz="1000" dirty="0"/>
          </a:p>
          <a:p>
            <a:endParaRPr lang="en-US" altLang="ko-KR" sz="1000" dirty="0"/>
          </a:p>
          <a:p>
            <a:pPr marL="228600" indent="-228600">
              <a:buAutoNum type="arabicPeriod"/>
            </a:pPr>
            <a:endParaRPr lang="en-US" altLang="ko-KR" sz="1000" dirty="0"/>
          </a:p>
          <a:p>
            <a:endParaRPr lang="en-US" altLang="ko-KR" sz="1000" dirty="0"/>
          </a:p>
          <a:p>
            <a:pPr marL="228600" indent="-228600">
              <a:buAutoNum type="arabicPeriod"/>
            </a:pPr>
            <a:endParaRPr lang="ko-KR" altLang="en-US" sz="10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A83652F-85AA-42E1-A799-B7B55E50260E}"/>
              </a:ext>
            </a:extLst>
          </p:cNvPr>
          <p:cNvSpPr/>
          <p:nvPr/>
        </p:nvSpPr>
        <p:spPr>
          <a:xfrm>
            <a:off x="626769" y="619124"/>
            <a:ext cx="2875005" cy="532447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156B292-B02A-46FA-B70F-944F15ED2ED1}"/>
              </a:ext>
            </a:extLst>
          </p:cNvPr>
          <p:cNvSpPr txBox="1"/>
          <p:nvPr/>
        </p:nvSpPr>
        <p:spPr>
          <a:xfrm>
            <a:off x="626769" y="2876948"/>
            <a:ext cx="287500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설문에 </a:t>
            </a:r>
            <a:r>
              <a:rPr lang="ko-KR" altLang="en-US" sz="9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응해주셔서</a:t>
            </a:r>
            <a:r>
              <a:rPr lang="ko-KR" altLang="en-US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감사드립니다</a:t>
            </a:r>
            <a:r>
              <a:rPr lang="en-US" altLang="ko-KR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endParaRPr lang="ko-KR" altLang="en-US" sz="600" dirty="0"/>
          </a:p>
        </p:txBody>
      </p:sp>
      <p:sp>
        <p:nvSpPr>
          <p:cNvPr id="45" name="모서리가 둥근 직사각형 164">
            <a:extLst>
              <a:ext uri="{FF2B5EF4-FFF2-40B4-BE49-F238E27FC236}">
                <a16:creationId xmlns:a16="http://schemas.microsoft.com/office/drawing/2014/main" id="{31816CA9-93B2-4981-B693-637E072B4BCA}"/>
              </a:ext>
            </a:extLst>
          </p:cNvPr>
          <p:cNvSpPr/>
          <p:nvPr/>
        </p:nvSpPr>
        <p:spPr>
          <a:xfrm>
            <a:off x="635229" y="638175"/>
            <a:ext cx="2866545" cy="35843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설문조사 완료</a:t>
            </a: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D1DFBC7E-46A9-4F06-861A-C9DC96AA2CCF}"/>
              </a:ext>
            </a:extLst>
          </p:cNvPr>
          <p:cNvSpPr/>
          <p:nvPr/>
        </p:nvSpPr>
        <p:spPr>
          <a:xfrm>
            <a:off x="1644243" y="3254429"/>
            <a:ext cx="813732" cy="35843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나가기</a:t>
            </a:r>
          </a:p>
        </p:txBody>
      </p:sp>
    </p:spTree>
    <p:extLst>
      <p:ext uri="{BB962C8B-B14F-4D97-AF65-F5344CB8AC3E}">
        <p14:creationId xmlns:p14="http://schemas.microsoft.com/office/powerpoint/2010/main" val="2036921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>
            <a:extLst>
              <a:ext uri="{FF2B5EF4-FFF2-40B4-BE49-F238E27FC236}">
                <a16:creationId xmlns:a16="http://schemas.microsoft.com/office/drawing/2014/main" id="{567484A1-289F-45FE-A933-F04E861E3F57}"/>
              </a:ext>
            </a:extLst>
          </p:cNvPr>
          <p:cNvGrpSpPr/>
          <p:nvPr/>
        </p:nvGrpSpPr>
        <p:grpSpPr>
          <a:xfrm>
            <a:off x="1011332" y="1232446"/>
            <a:ext cx="743535" cy="826475"/>
            <a:chOff x="6184899" y="2954732"/>
            <a:chExt cx="743535" cy="826475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BE5132B1-F737-4D32-BD7C-BACED8DA73C7}"/>
                </a:ext>
              </a:extLst>
            </p:cNvPr>
            <p:cNvSpPr/>
            <p:nvPr/>
          </p:nvSpPr>
          <p:spPr>
            <a:xfrm>
              <a:off x="6184900" y="3000713"/>
              <a:ext cx="702586" cy="18728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3A2F2700-75F4-4C9A-B8FA-19BBDA573388}"/>
                </a:ext>
              </a:extLst>
            </p:cNvPr>
            <p:cNvSpPr/>
            <p:nvPr/>
          </p:nvSpPr>
          <p:spPr>
            <a:xfrm rot="5400000">
              <a:off x="6661854" y="2967396"/>
              <a:ext cx="279244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050" dirty="0"/>
                <a:t>&gt;</a:t>
              </a:r>
              <a:endParaRPr lang="ko-KR" altLang="en-US" sz="1050" dirty="0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597B93FF-6521-4B76-A7B8-2A4F1C8BACB1}"/>
                </a:ext>
              </a:extLst>
            </p:cNvPr>
            <p:cNvSpPr/>
            <p:nvPr/>
          </p:nvSpPr>
          <p:spPr>
            <a:xfrm>
              <a:off x="6225849" y="2982636"/>
              <a:ext cx="453970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050" dirty="0"/>
                <a:t>전체</a:t>
              </a: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BCD6E54A-2523-40B6-9740-D99F58842A56}"/>
                </a:ext>
              </a:extLst>
            </p:cNvPr>
            <p:cNvSpPr/>
            <p:nvPr/>
          </p:nvSpPr>
          <p:spPr>
            <a:xfrm>
              <a:off x="6184899" y="3187283"/>
              <a:ext cx="702587" cy="593923"/>
            </a:xfrm>
            <a:prstGeom prst="rect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771BBB52-F4A9-40E3-AB86-8B1C51811AAC}"/>
                </a:ext>
              </a:extLst>
            </p:cNvPr>
            <p:cNvSpPr/>
            <p:nvPr/>
          </p:nvSpPr>
          <p:spPr>
            <a:xfrm>
              <a:off x="6215381" y="3204126"/>
              <a:ext cx="702586" cy="57708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050" dirty="0"/>
                <a:t>전체</a:t>
              </a:r>
              <a:endParaRPr lang="en-US" altLang="ko-KR" sz="1050" dirty="0"/>
            </a:p>
            <a:p>
              <a:r>
                <a:rPr lang="en-US" altLang="ko-KR" sz="1050" dirty="0"/>
                <a:t>PC</a:t>
              </a:r>
            </a:p>
            <a:p>
              <a:r>
                <a:rPr lang="ko-KR" altLang="en-US" sz="1050" dirty="0" err="1"/>
                <a:t>모바일</a:t>
              </a:r>
              <a:endParaRPr lang="ko-KR" altLang="en-US" sz="1050" dirty="0"/>
            </a:p>
          </p:txBody>
        </p:sp>
      </p:grpSp>
      <p:pic>
        <p:nvPicPr>
          <p:cNvPr id="16" name="그림 15">
            <a:extLst>
              <a:ext uri="{FF2B5EF4-FFF2-40B4-BE49-F238E27FC236}">
                <a16:creationId xmlns:a16="http://schemas.microsoft.com/office/drawing/2014/main" id="{5E8BC7D4-1B23-471F-A91D-2663B015AB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660" y="273820"/>
            <a:ext cx="11449050" cy="873416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CA583099-B80E-4188-B7FC-0685F67DBB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3626" y="1274895"/>
            <a:ext cx="3657600" cy="295275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2783E04D-6CED-4A2C-A5B4-EC1C52C1DB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660" y="2423589"/>
            <a:ext cx="11820525" cy="1865679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7C9F14D4-881B-41B6-9D2A-CD95B6B6F2BC}"/>
              </a:ext>
            </a:extLst>
          </p:cNvPr>
          <p:cNvSpPr txBox="1"/>
          <p:nvPr/>
        </p:nvSpPr>
        <p:spPr>
          <a:xfrm>
            <a:off x="226335" y="1266763"/>
            <a:ext cx="784997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900" b="1" dirty="0"/>
              <a:t>응답구분</a:t>
            </a:r>
            <a:endParaRPr lang="ko-KR" altLang="en-US" sz="600" b="1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640A1B57-B5C7-4A74-9FAB-9AB145D6CE15}"/>
              </a:ext>
            </a:extLst>
          </p:cNvPr>
          <p:cNvSpPr/>
          <p:nvPr/>
        </p:nvSpPr>
        <p:spPr>
          <a:xfrm>
            <a:off x="159660" y="1171949"/>
            <a:ext cx="1840590" cy="972398"/>
          </a:xfrm>
          <a:prstGeom prst="rect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4A5DFA1-0430-4D5E-B9E1-B8F8F11B424B}"/>
              </a:ext>
            </a:extLst>
          </p:cNvPr>
          <p:cNvSpPr txBox="1"/>
          <p:nvPr/>
        </p:nvSpPr>
        <p:spPr>
          <a:xfrm>
            <a:off x="159660" y="4970470"/>
            <a:ext cx="11727540" cy="143116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※ ADMIN  </a:t>
            </a:r>
            <a:r>
              <a:rPr lang="ko-KR" altLang="en-US" sz="1200" b="1" u="sng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평가지원 </a:t>
            </a:r>
            <a:r>
              <a:rPr lang="en-US" altLang="ko-KR" sz="1200" b="1" u="sng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1200" b="1" u="sng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할인혜택관리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수정요건</a:t>
            </a: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200" b="1" dirty="0"/>
          </a:p>
          <a:p>
            <a:endParaRPr lang="en-US" altLang="ko-KR" sz="900" b="1" dirty="0"/>
          </a:p>
          <a:p>
            <a:pPr marL="228600" indent="-228600">
              <a:buAutoNum type="arabicPeriod"/>
            </a:pPr>
            <a:r>
              <a:rPr lang="ko-KR" altLang="en-US" sz="900" b="1" dirty="0"/>
              <a:t>검색기능 추가 </a:t>
            </a:r>
            <a:r>
              <a:rPr lang="en-US" altLang="ko-KR" sz="900" b="1" dirty="0"/>
              <a:t>: </a:t>
            </a:r>
            <a:r>
              <a:rPr lang="ko-KR" altLang="en-US" sz="900" b="1" dirty="0"/>
              <a:t>평가지원 </a:t>
            </a:r>
            <a:r>
              <a:rPr lang="en-US" altLang="ko-KR" sz="900" b="1" dirty="0"/>
              <a:t>&gt; </a:t>
            </a:r>
            <a:r>
              <a:rPr lang="ko-KR" altLang="en-US" sz="900" b="1" dirty="0"/>
              <a:t>할인혜택관리 </a:t>
            </a:r>
            <a:r>
              <a:rPr lang="en-US" altLang="ko-KR" sz="900" b="1" dirty="0"/>
              <a:t>( </a:t>
            </a:r>
            <a:r>
              <a:rPr lang="ko-KR" altLang="en-US" sz="900" b="1" dirty="0"/>
              <a:t>전체 </a:t>
            </a:r>
            <a:r>
              <a:rPr lang="en-US" altLang="ko-KR" sz="900" b="1" dirty="0"/>
              <a:t>/ PC / </a:t>
            </a:r>
            <a:r>
              <a:rPr lang="ko-KR" altLang="en-US" sz="900" b="1" dirty="0"/>
              <a:t>모바일 </a:t>
            </a:r>
            <a:r>
              <a:rPr lang="en-US" altLang="ko-KR" sz="900" b="1" dirty="0"/>
              <a:t>) </a:t>
            </a:r>
          </a:p>
          <a:p>
            <a:pPr marL="228600" indent="-228600">
              <a:buAutoNum type="arabicPeriod"/>
            </a:pPr>
            <a:endParaRPr lang="en-US" altLang="ko-KR" sz="900" b="1" dirty="0"/>
          </a:p>
          <a:p>
            <a:pPr marL="228600" indent="-228600">
              <a:buAutoNum type="arabicPeriod"/>
            </a:pPr>
            <a:r>
              <a:rPr lang="ko-KR" altLang="en-US" sz="900" b="1" dirty="0"/>
              <a:t>조회항목 추가 </a:t>
            </a:r>
            <a:r>
              <a:rPr lang="en-US" altLang="ko-KR" sz="900" b="1" dirty="0"/>
              <a:t>: </a:t>
            </a:r>
            <a:r>
              <a:rPr lang="ko-KR" altLang="en-US" sz="900" b="1" dirty="0"/>
              <a:t>평가지원 </a:t>
            </a:r>
            <a:r>
              <a:rPr lang="en-US" altLang="ko-KR" sz="900" b="1" dirty="0"/>
              <a:t>&gt; </a:t>
            </a:r>
            <a:r>
              <a:rPr lang="ko-KR" altLang="en-US" sz="900" b="1" dirty="0"/>
              <a:t>할인혜택관리 조회 목록 </a:t>
            </a:r>
            <a:r>
              <a:rPr lang="en-US" altLang="ko-KR" sz="900" b="1" dirty="0"/>
              <a:t>[</a:t>
            </a:r>
            <a:r>
              <a:rPr lang="ko-KR" altLang="en-US" sz="900" b="1" dirty="0"/>
              <a:t>응답결과</a:t>
            </a:r>
            <a:r>
              <a:rPr lang="en-US" altLang="ko-KR" sz="900" b="1" dirty="0"/>
              <a:t>] </a:t>
            </a:r>
            <a:r>
              <a:rPr lang="ko-KR" altLang="en-US" sz="900" b="1" dirty="0"/>
              <a:t>다음 항목으로 </a:t>
            </a:r>
            <a:r>
              <a:rPr lang="en-US" altLang="ko-KR" sz="900" b="1" dirty="0"/>
              <a:t>[</a:t>
            </a:r>
            <a:r>
              <a:rPr lang="ko-KR" altLang="en-US" sz="900" b="1" dirty="0"/>
              <a:t>응답구분</a:t>
            </a:r>
            <a:r>
              <a:rPr lang="en-US" altLang="ko-KR" sz="900" b="1" dirty="0"/>
              <a:t>_PC / </a:t>
            </a:r>
            <a:r>
              <a:rPr lang="ko-KR" altLang="en-US" sz="900" b="1" dirty="0"/>
              <a:t>모바일</a:t>
            </a:r>
            <a:r>
              <a:rPr lang="en-US" altLang="ko-KR" sz="900" b="1" dirty="0"/>
              <a:t>] </a:t>
            </a:r>
            <a:r>
              <a:rPr lang="ko-KR" altLang="en-US" sz="900" b="1" dirty="0"/>
              <a:t>추가 </a:t>
            </a:r>
            <a:endParaRPr lang="en-US" altLang="ko-KR" sz="900" b="1" dirty="0"/>
          </a:p>
          <a:p>
            <a:pPr marL="228600" indent="-228600">
              <a:buAutoNum type="arabicPeriod"/>
            </a:pPr>
            <a:endParaRPr lang="en-US" altLang="ko-KR" sz="900" b="1" dirty="0"/>
          </a:p>
          <a:p>
            <a:pPr marL="228600" indent="-228600">
              <a:buAutoNum type="arabicPeriod"/>
            </a:pPr>
            <a:r>
              <a:rPr lang="ko-KR" altLang="en-US" sz="900" b="1" dirty="0"/>
              <a:t>다운로드항목 추가 </a:t>
            </a:r>
            <a:r>
              <a:rPr lang="en-US" altLang="ko-KR" sz="900" b="1" dirty="0"/>
              <a:t>: </a:t>
            </a:r>
            <a:r>
              <a:rPr lang="ko-KR" altLang="en-US" sz="900" b="1" dirty="0"/>
              <a:t>평가지원 </a:t>
            </a:r>
            <a:r>
              <a:rPr lang="en-US" altLang="ko-KR" sz="900" b="1" dirty="0"/>
              <a:t>&gt; </a:t>
            </a:r>
            <a:r>
              <a:rPr lang="ko-KR" altLang="en-US" sz="900" b="1" dirty="0"/>
              <a:t>할인혜택관리 </a:t>
            </a:r>
            <a:r>
              <a:rPr lang="en-US" altLang="ko-KR" sz="900" b="1" dirty="0"/>
              <a:t>&gt; </a:t>
            </a:r>
            <a:r>
              <a:rPr lang="ko-KR" altLang="en-US" sz="900" b="1" dirty="0"/>
              <a:t>엑셀 다운로드 양식 </a:t>
            </a:r>
            <a:r>
              <a:rPr lang="en-US" altLang="ko-KR" sz="900" b="1" dirty="0"/>
              <a:t>[</a:t>
            </a:r>
            <a:r>
              <a:rPr lang="ko-KR" altLang="en-US" sz="900" b="1" dirty="0"/>
              <a:t>응답결과</a:t>
            </a:r>
            <a:r>
              <a:rPr lang="en-US" altLang="ko-KR" sz="900" b="1" dirty="0"/>
              <a:t>] </a:t>
            </a:r>
            <a:r>
              <a:rPr lang="ko-KR" altLang="en-US" sz="900" b="1" dirty="0"/>
              <a:t>다음 항목으로 </a:t>
            </a:r>
            <a:r>
              <a:rPr lang="en-US" altLang="ko-KR" sz="900" b="1" dirty="0"/>
              <a:t>[</a:t>
            </a:r>
            <a:r>
              <a:rPr lang="ko-KR" altLang="en-US" sz="900" b="1" dirty="0"/>
              <a:t>응답구분</a:t>
            </a:r>
            <a:r>
              <a:rPr lang="en-US" altLang="ko-KR" sz="900" b="1" dirty="0"/>
              <a:t>_PC / </a:t>
            </a:r>
            <a:r>
              <a:rPr lang="ko-KR" altLang="en-US" sz="900" b="1" dirty="0"/>
              <a:t>모바일</a:t>
            </a:r>
            <a:r>
              <a:rPr lang="en-US" altLang="ko-KR" sz="900" b="1" dirty="0"/>
              <a:t>] </a:t>
            </a:r>
            <a:r>
              <a:rPr lang="ko-KR" altLang="en-US" sz="900" b="1" dirty="0"/>
              <a:t>추가</a:t>
            </a:r>
            <a:endParaRPr lang="en-US" altLang="ko-KR" sz="900" b="1" dirty="0"/>
          </a:p>
          <a:p>
            <a:pPr marL="228600" indent="-228600">
              <a:buAutoNum type="arabicPeriod"/>
            </a:pPr>
            <a:endParaRPr lang="en-US" altLang="ko-KR" sz="900" b="1" dirty="0"/>
          </a:p>
        </p:txBody>
      </p:sp>
      <p:sp>
        <p:nvSpPr>
          <p:cNvPr id="34" name="말풍선: 모서리가 둥근 사각형 33">
            <a:extLst>
              <a:ext uri="{FF2B5EF4-FFF2-40B4-BE49-F238E27FC236}">
                <a16:creationId xmlns:a16="http://schemas.microsoft.com/office/drawing/2014/main" id="{C7F58B26-CC0A-488B-A11D-D00042EF26EE}"/>
              </a:ext>
            </a:extLst>
          </p:cNvPr>
          <p:cNvSpPr/>
          <p:nvPr/>
        </p:nvSpPr>
        <p:spPr>
          <a:xfrm>
            <a:off x="6372225" y="2152072"/>
            <a:ext cx="1009650" cy="543034"/>
          </a:xfrm>
          <a:prstGeom prst="wedgeRoundRectCallout">
            <a:avLst>
              <a:gd name="adj1" fmla="val -15173"/>
              <a:gd name="adj2" fmla="val 108105"/>
              <a:gd name="adj3" fmla="val 16667"/>
            </a:avLst>
          </a:prstGeom>
          <a:solidFill>
            <a:schemeClr val="bg1"/>
          </a:solidFill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ko-KR" altLang="en-US" sz="1000" dirty="0">
                <a:solidFill>
                  <a:schemeClr val="tx1"/>
                </a:solidFill>
              </a:rPr>
              <a:t>응답구분</a:t>
            </a:r>
            <a:r>
              <a:rPr lang="en-US" altLang="ko-KR" sz="1000" dirty="0">
                <a:solidFill>
                  <a:schemeClr val="tx1"/>
                </a:solidFill>
              </a:rPr>
              <a:t>]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PC / </a:t>
            </a:r>
            <a:r>
              <a:rPr lang="ko-KR" altLang="en-US" sz="1000" dirty="0">
                <a:solidFill>
                  <a:schemeClr val="tx1"/>
                </a:solidFill>
              </a:rPr>
              <a:t>모바일</a:t>
            </a:r>
          </a:p>
        </p:txBody>
      </p:sp>
    </p:spTree>
    <p:extLst>
      <p:ext uri="{BB962C8B-B14F-4D97-AF65-F5344CB8AC3E}">
        <p14:creationId xmlns:p14="http://schemas.microsoft.com/office/powerpoint/2010/main" val="38744506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B1C531F-6FFE-499B-880A-E91D0FD2C7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576298"/>
            <a:ext cx="11649075" cy="4550966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24A5DFA1-0430-4D5E-B9E1-B8F8F11B424B}"/>
              </a:ext>
            </a:extLst>
          </p:cNvPr>
          <p:cNvSpPr txBox="1"/>
          <p:nvPr/>
        </p:nvSpPr>
        <p:spPr>
          <a:xfrm>
            <a:off x="304800" y="5495391"/>
            <a:ext cx="11727540" cy="69249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※ ADMIN  </a:t>
            </a:r>
            <a:r>
              <a:rPr lang="ko-KR" altLang="en-US" sz="1200" b="1" u="sng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공공사업 </a:t>
            </a:r>
            <a:r>
              <a:rPr lang="en-US" altLang="ko-KR" sz="1200" b="1" u="sng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1200" b="1" u="sng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평가만족도조사</a:t>
            </a:r>
            <a:r>
              <a:rPr lang="ko-KR" altLang="en-US" sz="1200" b="1" u="sng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수정요건</a:t>
            </a: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900" b="1" dirty="0"/>
          </a:p>
          <a:p>
            <a:pPr marL="228600" indent="-228600">
              <a:buFontTx/>
              <a:buAutoNum type="arabicPeriod"/>
            </a:pPr>
            <a:r>
              <a:rPr lang="ko-KR" altLang="en-US" sz="900" b="1" dirty="0"/>
              <a:t>조회항목 추가 </a:t>
            </a:r>
            <a:r>
              <a:rPr lang="en-US" altLang="ko-KR" sz="900" b="1" dirty="0"/>
              <a:t>: </a:t>
            </a:r>
            <a:r>
              <a:rPr lang="ko-KR" altLang="en-US" sz="900" b="1" dirty="0"/>
              <a:t>공공사업 </a:t>
            </a:r>
            <a:r>
              <a:rPr lang="en-US" altLang="ko-KR" sz="900" b="1" dirty="0"/>
              <a:t>&gt; </a:t>
            </a:r>
            <a:r>
              <a:rPr lang="ko-KR" altLang="en-US" sz="900" b="1" dirty="0" err="1"/>
              <a:t>평가만족도조사</a:t>
            </a:r>
            <a:r>
              <a:rPr lang="ko-KR" altLang="en-US" sz="900" b="1" dirty="0"/>
              <a:t> </a:t>
            </a:r>
            <a:r>
              <a:rPr lang="en-US" altLang="ko-KR" sz="900" b="1" dirty="0"/>
              <a:t>&gt; </a:t>
            </a:r>
            <a:r>
              <a:rPr lang="ko-KR" altLang="en-US" sz="900" b="1" dirty="0"/>
              <a:t>조회목록 </a:t>
            </a:r>
            <a:r>
              <a:rPr lang="en-US" altLang="ko-KR" sz="900" b="1" dirty="0"/>
              <a:t>[</a:t>
            </a:r>
            <a:r>
              <a:rPr lang="ko-KR" altLang="en-US" sz="900" b="1" dirty="0"/>
              <a:t>응답결과</a:t>
            </a:r>
            <a:r>
              <a:rPr lang="en-US" altLang="ko-KR" sz="900" b="1" dirty="0"/>
              <a:t>] </a:t>
            </a:r>
            <a:r>
              <a:rPr lang="ko-KR" altLang="en-US" sz="900" b="1" dirty="0"/>
              <a:t>다음 항목으로 </a:t>
            </a:r>
            <a:r>
              <a:rPr lang="en-US" altLang="ko-KR" sz="900" b="1" dirty="0"/>
              <a:t>[</a:t>
            </a:r>
            <a:r>
              <a:rPr lang="ko-KR" altLang="en-US" sz="900" b="1" dirty="0"/>
              <a:t>응답구분</a:t>
            </a:r>
            <a:r>
              <a:rPr lang="en-US" altLang="ko-KR" sz="900" b="1" dirty="0"/>
              <a:t>_PC / </a:t>
            </a:r>
            <a:r>
              <a:rPr lang="ko-KR" altLang="en-US" sz="900" b="1" dirty="0"/>
              <a:t>모바일</a:t>
            </a:r>
            <a:r>
              <a:rPr lang="en-US" altLang="ko-KR" sz="900" b="1" dirty="0"/>
              <a:t>] </a:t>
            </a:r>
            <a:r>
              <a:rPr lang="ko-KR" altLang="en-US" sz="900" b="1" dirty="0"/>
              <a:t>추가 </a:t>
            </a:r>
            <a:endParaRPr lang="en-US" altLang="ko-KR" sz="900" b="1" dirty="0"/>
          </a:p>
          <a:p>
            <a:endParaRPr lang="en-US" altLang="ko-KR" sz="900" b="1" dirty="0"/>
          </a:p>
        </p:txBody>
      </p:sp>
      <p:sp>
        <p:nvSpPr>
          <p:cNvPr id="34" name="말풍선: 모서리가 둥근 사각형 33">
            <a:extLst>
              <a:ext uri="{FF2B5EF4-FFF2-40B4-BE49-F238E27FC236}">
                <a16:creationId xmlns:a16="http://schemas.microsoft.com/office/drawing/2014/main" id="{C7F58B26-CC0A-488B-A11D-D00042EF26EE}"/>
              </a:ext>
            </a:extLst>
          </p:cNvPr>
          <p:cNvSpPr/>
          <p:nvPr/>
        </p:nvSpPr>
        <p:spPr>
          <a:xfrm>
            <a:off x="3810000" y="1466272"/>
            <a:ext cx="1009650" cy="543034"/>
          </a:xfrm>
          <a:prstGeom prst="wedgeRoundRectCallout">
            <a:avLst>
              <a:gd name="adj1" fmla="val -15173"/>
              <a:gd name="adj2" fmla="val 108105"/>
              <a:gd name="adj3" fmla="val 16667"/>
            </a:avLst>
          </a:prstGeom>
          <a:solidFill>
            <a:schemeClr val="bg1"/>
          </a:solidFill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ko-KR" altLang="en-US" sz="1000" dirty="0">
                <a:solidFill>
                  <a:schemeClr val="tx1"/>
                </a:solidFill>
              </a:rPr>
              <a:t>응답구분</a:t>
            </a:r>
            <a:r>
              <a:rPr lang="en-US" altLang="ko-KR" sz="1000" dirty="0">
                <a:solidFill>
                  <a:schemeClr val="tx1"/>
                </a:solidFill>
              </a:rPr>
              <a:t>]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PC / </a:t>
            </a:r>
            <a:r>
              <a:rPr lang="ko-KR" altLang="en-US" sz="1000" dirty="0">
                <a:solidFill>
                  <a:schemeClr val="tx1"/>
                </a:solidFill>
              </a:rPr>
              <a:t>모바일</a:t>
            </a:r>
          </a:p>
        </p:txBody>
      </p:sp>
    </p:spTree>
    <p:extLst>
      <p:ext uri="{BB962C8B-B14F-4D97-AF65-F5344CB8AC3E}">
        <p14:creationId xmlns:p14="http://schemas.microsoft.com/office/powerpoint/2010/main" val="38064271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21240DF-D056-4005-A0FC-9BFE6B57B1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793" y="2259948"/>
            <a:ext cx="8258175" cy="338369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24A5DFA1-0430-4D5E-B9E1-B8F8F11B424B}"/>
              </a:ext>
            </a:extLst>
          </p:cNvPr>
          <p:cNvSpPr txBox="1"/>
          <p:nvPr/>
        </p:nvSpPr>
        <p:spPr>
          <a:xfrm>
            <a:off x="232230" y="5925403"/>
            <a:ext cx="11478801" cy="69249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※ NICERS  </a:t>
            </a:r>
            <a:r>
              <a:rPr lang="ko-KR" altLang="en-US" sz="1200" b="1" u="sng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평가만족도조사</a:t>
            </a:r>
            <a:r>
              <a:rPr lang="ko-KR" altLang="en-US" sz="1200" b="1" u="sng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팝업 </a:t>
            </a:r>
            <a:r>
              <a:rPr lang="ko-KR" altLang="en-US" sz="1200" b="1" u="sng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동의란</a:t>
            </a:r>
            <a:r>
              <a:rPr lang="ko-KR" altLang="en-US" sz="1200" b="1" u="sng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수정요건</a:t>
            </a: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900" b="1" dirty="0"/>
          </a:p>
          <a:p>
            <a:pPr marL="228600" indent="-228600">
              <a:buFontTx/>
              <a:buAutoNum type="arabicPeriod"/>
            </a:pPr>
            <a:r>
              <a:rPr lang="ko-KR" altLang="en-US" sz="900" b="1" dirty="0" err="1"/>
              <a:t>동의란</a:t>
            </a:r>
            <a:r>
              <a:rPr lang="ko-KR" altLang="en-US" sz="900" b="1" dirty="0"/>
              <a:t> 초기화면에서 사은품지급관련 주의사항을 우선 보이도록 위치 변경 </a:t>
            </a:r>
            <a:r>
              <a:rPr lang="en-US" altLang="ko-KR" sz="900" b="1" dirty="0"/>
              <a:t>: </a:t>
            </a:r>
            <a:r>
              <a:rPr lang="ko-KR" altLang="en-US" sz="900" b="1" dirty="0"/>
              <a:t>개인정보의 제</a:t>
            </a:r>
            <a:r>
              <a:rPr lang="en-US" altLang="ko-KR" sz="900" b="1" dirty="0"/>
              <a:t>3</a:t>
            </a:r>
            <a:r>
              <a:rPr lang="ko-KR" altLang="en-US" sz="900" b="1" dirty="0"/>
              <a:t>자 제공동의를 아래쪽으로 이동 </a:t>
            </a:r>
            <a:endParaRPr lang="en-US" altLang="ko-KR" sz="900" b="1" dirty="0"/>
          </a:p>
          <a:p>
            <a:pPr marL="228600" indent="-228600">
              <a:buFontTx/>
              <a:buAutoNum type="arabicPeriod"/>
            </a:pPr>
            <a:r>
              <a:rPr lang="ko-KR" altLang="en-US" sz="900" b="1" dirty="0"/>
              <a:t>사은품 지급 관련 주의사항 동의 </a:t>
            </a:r>
            <a:r>
              <a:rPr lang="en-US" altLang="ko-KR" sz="900" b="1" dirty="0"/>
              <a:t>5~6</a:t>
            </a:r>
            <a:r>
              <a:rPr lang="ko-KR" altLang="en-US" sz="900" b="1" dirty="0"/>
              <a:t>번 붉은색으로 문구 강조 </a:t>
            </a:r>
            <a:r>
              <a:rPr lang="en-US" altLang="ko-KR" sz="900" b="1" dirty="0"/>
              <a:t>: </a:t>
            </a:r>
            <a:r>
              <a:rPr lang="ko-KR" altLang="en-US" sz="900" b="1" dirty="0"/>
              <a:t>민원 대응용</a:t>
            </a:r>
            <a:endParaRPr lang="en-US" altLang="ko-KR" sz="900" b="1" dirty="0"/>
          </a:p>
        </p:txBody>
      </p:sp>
      <p:pic>
        <p:nvPicPr>
          <p:cNvPr id="6" name="그림 5" descr="ㄴㅇ;ㅣ하;니">
            <a:extLst>
              <a:ext uri="{FF2B5EF4-FFF2-40B4-BE49-F238E27FC236}">
                <a16:creationId xmlns:a16="http://schemas.microsoft.com/office/drawing/2014/main" id="{6A6DD9C5-1FDD-4013-A52E-270697F007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793" y="215536"/>
            <a:ext cx="8258175" cy="192365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9" name="말풍선: 모서리가 둥근 사각형 8">
            <a:extLst>
              <a:ext uri="{FF2B5EF4-FFF2-40B4-BE49-F238E27FC236}">
                <a16:creationId xmlns:a16="http://schemas.microsoft.com/office/drawing/2014/main" id="{FF52E347-ED76-44D0-A708-B9C27B07065E}"/>
              </a:ext>
            </a:extLst>
          </p:cNvPr>
          <p:cNvSpPr/>
          <p:nvPr/>
        </p:nvSpPr>
        <p:spPr>
          <a:xfrm>
            <a:off x="6906555" y="3680276"/>
            <a:ext cx="1821809" cy="543034"/>
          </a:xfrm>
          <a:prstGeom prst="wedgeRoundRectCallout">
            <a:avLst>
              <a:gd name="adj1" fmla="val -182217"/>
              <a:gd name="adj2" fmla="val -41135"/>
              <a:gd name="adj3" fmla="val 16667"/>
            </a:avLst>
          </a:prstGeom>
          <a:solidFill>
            <a:schemeClr val="bg1"/>
          </a:solidFill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5</a:t>
            </a:r>
            <a:r>
              <a:rPr lang="ko-KR" altLang="en-US" sz="1000" dirty="0">
                <a:solidFill>
                  <a:schemeClr val="tx1"/>
                </a:solidFill>
              </a:rPr>
              <a:t>번</a:t>
            </a:r>
            <a:r>
              <a:rPr lang="en-US" altLang="ko-KR" sz="1000" dirty="0">
                <a:solidFill>
                  <a:schemeClr val="tx1"/>
                </a:solidFill>
              </a:rPr>
              <a:t>, 6</a:t>
            </a:r>
            <a:r>
              <a:rPr lang="ko-KR" altLang="en-US" sz="1000" dirty="0">
                <a:solidFill>
                  <a:schemeClr val="tx1"/>
                </a:solidFill>
              </a:rPr>
              <a:t>번 </a:t>
            </a:r>
            <a:r>
              <a:rPr lang="ko-KR" altLang="en-US" sz="1000" dirty="0" err="1">
                <a:solidFill>
                  <a:schemeClr val="tx1"/>
                </a:solidFill>
              </a:rPr>
              <a:t>문구색</a:t>
            </a:r>
            <a:r>
              <a:rPr lang="ko-KR" altLang="en-US" sz="1000" dirty="0">
                <a:solidFill>
                  <a:schemeClr val="tx1"/>
                </a:solidFill>
              </a:rPr>
              <a:t> 강조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1F312CC-EAF5-411C-93ED-641C6DF4F517}"/>
              </a:ext>
            </a:extLst>
          </p:cNvPr>
          <p:cNvSpPr/>
          <p:nvPr/>
        </p:nvSpPr>
        <p:spPr>
          <a:xfrm>
            <a:off x="1459685" y="713064"/>
            <a:ext cx="7628898" cy="1199626"/>
          </a:xfrm>
          <a:prstGeom prst="rect">
            <a:avLst/>
          </a:prstGeom>
          <a:solidFill>
            <a:schemeClr val="bg1">
              <a:lumMod val="65000"/>
              <a:alpha val="46000"/>
            </a:schemeClr>
          </a:solidFill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C00000"/>
                </a:solidFill>
              </a:rPr>
              <a:t>사은품 지급 관련 주의사항을 확인하지 못했다는 민원 다수 발생</a:t>
            </a:r>
          </a:p>
        </p:txBody>
      </p:sp>
    </p:spTree>
    <p:extLst>
      <p:ext uri="{BB962C8B-B14F-4D97-AF65-F5344CB8AC3E}">
        <p14:creationId xmlns:p14="http://schemas.microsoft.com/office/powerpoint/2010/main" val="29512741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5901</TotalTime>
  <Words>1260</Words>
  <Application>Microsoft Office PowerPoint</Application>
  <PresentationFormat>와이드스크린</PresentationFormat>
  <Paragraphs>260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맑은 고딕</vt:lpstr>
      <vt:lpstr>함초롬돋움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NICEDNB</dc:creator>
  <cp:lastModifiedBy>지원팀01</cp:lastModifiedBy>
  <cp:revision>129</cp:revision>
  <dcterms:created xsi:type="dcterms:W3CDTF">2022-03-22T05:24:05Z</dcterms:created>
  <dcterms:modified xsi:type="dcterms:W3CDTF">2022-08-23T01:56:34Z</dcterms:modified>
</cp:coreProperties>
</file>