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1722426"/>
            <a:ext cx="12191999" cy="363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1722426"/>
            <a:ext cx="1142965" cy="363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1142965" cy="1714488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0" y="4143380"/>
            <a:ext cx="1142965" cy="2714621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451394" y="2857496"/>
            <a:ext cx="10363199" cy="1100144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365794" y="4000504"/>
            <a:ext cx="85343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642918"/>
            <a:ext cx="12191999" cy="371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-2"/>
            <a:ext cx="12192007" cy="642919"/>
            <a:chOff x="0" y="4156762"/>
            <a:chExt cx="9144006" cy="357159"/>
          </a:xfrm>
        </p:grpSpPr>
        <p:sp>
          <p:nvSpPr>
            <p:cNvPr id="8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643182"/>
            <a:ext cx="10972799" cy="144465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2191999" cy="2143116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"/>
          <p:cNvGrpSpPr/>
          <p:nvPr/>
        </p:nvGrpSpPr>
        <p:grpSpPr>
          <a:xfrm rot="0">
            <a:off x="0" y="0"/>
            <a:ext cx="12192007" cy="176347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428717" y="928670"/>
            <a:ext cx="8572559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5"/>
          </p:nvPr>
        </p:nvSpPr>
        <p:spPr>
          <a:xfrm>
            <a:off x="1428717" y="2286000"/>
            <a:ext cx="8572499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9620274" y="0"/>
            <a:ext cx="2571725" cy="685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0">
            <a:off x="0" y="-1"/>
            <a:ext cx="285709" cy="6858001"/>
            <a:chOff x="0" y="-1"/>
            <a:chExt cx="214282" cy="6858001"/>
          </a:xfrm>
        </p:grpSpPr>
        <p:sp>
          <p:nvSpPr>
            <p:cNvPr id="9" name="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" name=""/>
            <p:cNvGrpSpPr/>
            <p:nvPr/>
          </p:nvGrpSpPr>
          <p:grpSpPr>
            <a:xfrm rot="0">
              <a:off x="0" y="-1"/>
              <a:ext cx="214282" cy="6858001"/>
              <a:chOff x="-714412" y="-1"/>
              <a:chExt cx="214282" cy="6858001"/>
            </a:xfrm>
          </p:grpSpPr>
          <p:sp>
            <p:nvSpPr>
              <p:cNvPr id="11" name=""/>
              <p:cNvSpPr/>
              <p:nvPr/>
            </p:nvSpPr>
            <p:spPr>
              <a:xfrm>
                <a:off x="-714412" y="1722425"/>
                <a:ext cx="214282" cy="3635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-714412" y="-1"/>
                <a:ext cx="214282" cy="1714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714412" y="4143379"/>
                <a:ext cx="214282" cy="2714621"/>
              </a:xfrm>
              <a:prstGeom prst="rect">
                <a:avLst/>
              </a:prstGeom>
              <a:solidFill>
                <a:schemeClr val="tx2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2191999" cy="414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0">
            <a:off x="0" y="4156762"/>
            <a:ext cx="12192007" cy="700998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158766"/>
            <a:ext cx="10363199" cy="1076323"/>
          </a:xfrm>
        </p:spPr>
        <p:txBody>
          <a:bodyPr anchor="ctr"/>
          <a:lstStyle>
            <a:lvl1pPr algn="ctr">
              <a:defRPr sz="4800" b="0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263903"/>
            <a:ext cx="10363199" cy="66516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title" idx="0"/>
          </p:nvPr>
        </p:nvSpPr>
        <p:spPr>
          <a:xfrm>
            <a:off x="609599" y="198438"/>
            <a:ext cx="10972799" cy="7794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300163"/>
            <a:ext cx="10972799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5737"/>
            <a:ext cx="10991850" cy="804863"/>
          </a:xfrm>
        </p:spPr>
        <p:txBody>
          <a:bodyPr anchor="ctr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697567" y="1300163"/>
            <a:ext cx="8699498" cy="39100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697567" y="5367338"/>
            <a:ext cx="8699498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조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2191999" cy="1000108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" descr="132"/>
          <p:cNvPicPr>
            <a:picLocks noChangeAspect="1" noChangeArrowheads="1"/>
          </p:cNvPicPr>
          <p:nvPr/>
        </p:nvPicPr>
        <p:blipFill rotWithShape="1">
          <a:blip r:embed="rId14">
            <a:alphaModFix/>
            <a:grayscl/>
            <a:lum/>
          </a:blip>
          <a:srcRect/>
          <a:stretch>
            <a:fillRect/>
          </a:stretch>
        </p:blipFill>
        <p:spPr>
          <a:xfrm>
            <a:off x="0" y="4214818"/>
            <a:ext cx="12191999" cy="2643182"/>
          </a:xfrm>
          <a:prstGeom prst="rect">
            <a:avLst/>
          </a:prstGeom>
          <a:noFill/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0"/>
            <a:ext cx="285709" cy="1000108"/>
            <a:chOff x="0" y="0"/>
            <a:chExt cx="357158" cy="1000108"/>
          </a:xfrm>
        </p:grpSpPr>
        <p:sp>
          <p:nvSpPr>
            <p:cNvPr id="22" name=""/>
            <p:cNvSpPr/>
            <p:nvPr/>
          </p:nvSpPr>
          <p:spPr>
            <a:xfrm>
              <a:off x="0" y="0"/>
              <a:ext cx="357158" cy="78579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631373"/>
              <a:ext cx="357158" cy="368735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74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3300" indent="-2032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6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1651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1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3275" indent="-17462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MYSQL</a:t>
            </a:r>
            <a:r>
              <a:rPr lang="ko-KR" altLang="en-US"/>
              <a:t>과 파이썬을 이용한 </a:t>
            </a:r>
            <a:r>
              <a:rPr lang="en-US" altLang="ko-KR"/>
              <a:t>COFFEE</a:t>
            </a:r>
            <a:r>
              <a:rPr lang="ko-KR" altLang="en-US"/>
              <a:t> 주문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404418" y="5541727"/>
            <a:ext cx="2410175" cy="9144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r>
              <a:rPr lang="ko-KR" altLang="en-US"/>
              <a:t>이지훈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2022080184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오은수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2021011334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왕동기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2021011336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코드를 이용한 </a:t>
            </a:r>
            <a:r>
              <a:rPr lang="en-US" altLang="ko-KR"/>
              <a:t>DB </a:t>
            </a:r>
            <a:r>
              <a:rPr lang="ko-KR" altLang="en-US"/>
              <a:t>작성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019103"/>
            <a:ext cx="4020111" cy="1409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019103"/>
            <a:ext cx="2762250" cy="3352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599" y="1650400"/>
            <a:ext cx="1370263" cy="368702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r>
              <a:rPr lang="en-US" altLang="ko-KR">
                <a:ln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cafeTable</a:t>
            </a:r>
            <a:endParaRPr lang="en-US" altLang="ko-KR">
              <a:ln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96000" y="1650400"/>
            <a:ext cx="3488056" cy="36870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101f24"/>
                  </a:solidFill>
                </a:ln>
                <a:solidFill>
                  <a:srgbClr val="101f24"/>
                </a:solidFill>
                <a:latin typeface="Arial"/>
                <a:ea typeface="함초롬돋움"/>
                <a:cs typeface="Arial"/>
              </a:rPr>
              <a:t>categoryTable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101f24"/>
                </a:solidFill>
              </a:ln>
              <a:solidFill>
                <a:srgbClr val="101f24"/>
              </a:solidFill>
              <a:latin typeface="Arial"/>
              <a:ea typeface="함초롬돋움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코드를 이용한 </a:t>
            </a:r>
            <a:r>
              <a:rPr lang="en-US" altLang="ko-KR"/>
              <a:t>DB </a:t>
            </a:r>
            <a:r>
              <a:rPr lang="ko-KR" altLang="en-US"/>
              <a:t>작성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599" y="1650400"/>
            <a:ext cx="3488056" cy="36870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 w="9525">
                  <a:solidFill>
                    <a:srgbClr val="101f24"/>
                  </a:solidFill>
                </a:ln>
                <a:solidFill>
                  <a:srgbClr val="101f24"/>
                </a:solidFill>
                <a:latin typeface="Arial"/>
                <a:ea typeface="함초롬돋움"/>
                <a:cs typeface="Arial"/>
              </a:rPr>
              <a:t>menuTable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 w="9525">
                <a:solidFill>
                  <a:srgbClr val="101f24"/>
                </a:solidFill>
              </a:ln>
              <a:solidFill>
                <a:srgbClr val="101f24"/>
              </a:solidFill>
              <a:latin typeface="Arial"/>
              <a:ea typeface="함초롬돋움"/>
              <a:cs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951940"/>
            <a:ext cx="3296110" cy="45108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524401"/>
            <a:ext cx="3381846" cy="4938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코드를 이용한 </a:t>
            </a:r>
            <a:r>
              <a:rPr lang="en-US" altLang="ko-KR"/>
              <a:t>DB </a:t>
            </a:r>
            <a:r>
              <a:rPr lang="ko-KR" altLang="en-US"/>
              <a:t>작성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6000" y="1650400"/>
            <a:ext cx="3488056" cy="36870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101f24"/>
                  </a:solidFill>
                </a:ln>
                <a:solidFill>
                  <a:srgbClr val="101f24"/>
                </a:solidFill>
                <a:latin typeface="Arial"/>
                <a:ea typeface="함초롬돋움"/>
                <a:cs typeface="Arial"/>
              </a:rPr>
              <a:t>categoryTable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101f24"/>
                </a:solidFill>
              </a:ln>
              <a:solidFill>
                <a:srgbClr val="101f24"/>
              </a:solidFill>
              <a:latin typeface="Arial"/>
              <a:ea typeface="함초롬돋움"/>
              <a:cs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599" y="1650400"/>
            <a:ext cx="3488056" cy="36870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101f24"/>
                  </a:solidFill>
                </a:ln>
                <a:solidFill>
                  <a:srgbClr val="101f24"/>
                </a:solidFill>
                <a:latin typeface="Arial"/>
                <a:ea typeface="함초롬돋움"/>
                <a:cs typeface="Arial"/>
              </a:rPr>
              <a:t>memberTable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101f24"/>
                </a:solidFill>
              </a:ln>
              <a:solidFill>
                <a:srgbClr val="101f24"/>
              </a:solidFill>
              <a:latin typeface="Arial"/>
              <a:ea typeface="함초롬돋움"/>
              <a:cs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019102"/>
            <a:ext cx="2067213" cy="17433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019102"/>
            <a:ext cx="5886450" cy="2066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코드를 이용한 </a:t>
            </a:r>
            <a:r>
              <a:rPr lang="en-US" altLang="ko-KR"/>
              <a:t>DB </a:t>
            </a:r>
            <a:r>
              <a:rPr lang="ko-KR" altLang="en-US"/>
              <a:t>작성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599" y="1650400"/>
            <a:ext cx="3488056" cy="36870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ln>
                  <a:solidFill>
                    <a:srgbClr val="101f24"/>
                  </a:solidFill>
                </a:ln>
                <a:solidFill>
                  <a:srgbClr val="101f24"/>
                </a:solidFill>
                <a:latin typeface="Arial"/>
                <a:ea typeface="함초롬돋움"/>
                <a:cs typeface="Arial"/>
              </a:rPr>
              <a:t>reviewTable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ln>
                <a:solidFill>
                  <a:srgbClr val="101f24"/>
                </a:solidFill>
              </a:ln>
              <a:solidFill>
                <a:srgbClr val="101f24"/>
              </a:solidFill>
              <a:latin typeface="Arial"/>
              <a:ea typeface="함초롬돋움"/>
              <a:cs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019102"/>
            <a:ext cx="5619750" cy="157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Query</a:t>
            </a:r>
            <a:r>
              <a:rPr lang="ko-KR" altLang="en-US"/>
              <a:t>를 작성하여 간단한 정보 검색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EX) </a:t>
            </a:r>
            <a:r>
              <a:rPr lang="ko-KR" altLang="en-US" sz="2000"/>
              <a:t>5/30에 총 주문량이 가장 큰 cafe의 cafe_id, cafe_name, 총 주문량을 출력하시오.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/>
              <a:t>EX) </a:t>
            </a:r>
            <a:r>
              <a:rPr lang="ko-KR" altLang="en-US" sz="2000"/>
              <a:t>질문 : 진주대로에 위치한 빽다방의 6/1에 적힌 리뷰의 개수를 출력하시오</a:t>
            </a:r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1685" y="2124075"/>
            <a:ext cx="3565711" cy="16729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1684" y="4487490"/>
            <a:ext cx="4714315" cy="1712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을 활용한 </a:t>
            </a:r>
            <a:r>
              <a:rPr lang="en-US" altLang="ko-KR"/>
              <a:t>GUI</a:t>
            </a:r>
            <a:r>
              <a:rPr lang="ko-KR" altLang="en-US"/>
              <a:t> 구현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시연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주제선정 동기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ER </a:t>
            </a:r>
            <a:r>
              <a:rPr lang="ko-KR" altLang="en-US"/>
              <a:t>다이어그램 설명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코드를 이용한 </a:t>
            </a:r>
            <a:r>
              <a:rPr lang="en-US" altLang="ko-KR"/>
              <a:t>DB </a:t>
            </a:r>
            <a:r>
              <a:rPr lang="ko-KR" altLang="en-US"/>
              <a:t>작성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Query</a:t>
            </a:r>
            <a:r>
              <a:rPr lang="ko-KR" altLang="en-US"/>
              <a:t>를 작성하여 간단한 정보 검색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을 활용한 </a:t>
            </a:r>
            <a:r>
              <a:rPr lang="en-US" altLang="ko-KR"/>
              <a:t>GUI</a:t>
            </a:r>
            <a:r>
              <a:rPr lang="ko-KR" altLang="en-US"/>
              <a:t> 구현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6.</a:t>
            </a:r>
            <a:r>
              <a:rPr lang="ko-KR" altLang="en-US"/>
              <a:t> 시연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주제선정 동기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접하기 쉬운 소재이다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학교 근처에 수 많은 카페가 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학교에 등교할 때 혹은 점심 먹고 학교로 돌아 올 때 커피를 사오는 경우가 많다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27775" y="3142904"/>
            <a:ext cx="4120004" cy="30569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96000" y="6331561"/>
            <a:ext cx="2983554" cy="355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r>
              <a:rPr lang="ko-KR" altLang="en-US" sz="1300">
                <a:ln w="9525">
                  <a:solidFill>
                    <a:schemeClr val="dk1"/>
                  </a:solidFill>
                </a:ln>
                <a:solidFill>
                  <a:schemeClr val="dk1"/>
                </a:solidFill>
              </a:rPr>
              <a:t>네이버에서 검색한 경상대 근처 카페들</a:t>
            </a:r>
            <a:endParaRPr lang="ko-KR" altLang="en-US" sz="1300">
              <a:ln w="9525">
                <a:solidFill>
                  <a:schemeClr val="dk1"/>
                </a:solidFill>
              </a:ln>
              <a:solidFill>
                <a:schemeClr val="dk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7710" y="3343848"/>
            <a:ext cx="2431914" cy="2339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ER </a:t>
            </a:r>
            <a:r>
              <a:rPr lang="ko-KR" altLang="en-US"/>
              <a:t>다이어그램 설명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00800" y="3733800"/>
            <a:ext cx="0" cy="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20057" y="1635586"/>
            <a:ext cx="7551885" cy="4196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코드를 이용한 </a:t>
            </a:r>
            <a:r>
              <a:rPr lang="en-US" altLang="ko-KR"/>
              <a:t>DB </a:t>
            </a:r>
            <a:r>
              <a:rPr lang="ko-KR" altLang="en-US"/>
              <a:t>작성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Visual Studio Code</a:t>
            </a:r>
            <a:r>
              <a:rPr lang="ko-KR" altLang="en-US"/>
              <a:t>에 </a:t>
            </a:r>
            <a:r>
              <a:rPr lang="en-US" altLang="ko-KR"/>
              <a:t>MySQL</a:t>
            </a:r>
            <a:r>
              <a:rPr lang="ko-KR" altLang="en-US"/>
              <a:t> 연동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2787" y="1913791"/>
            <a:ext cx="5143212" cy="3066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코드를 이용한 </a:t>
            </a:r>
            <a:r>
              <a:rPr lang="en-US" altLang="ko-KR"/>
              <a:t>DB </a:t>
            </a:r>
            <a:r>
              <a:rPr lang="ko-KR" altLang="en-US"/>
              <a:t>작성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에 존재하는 </a:t>
            </a:r>
            <a:r>
              <a:rPr lang="en-US" altLang="ko-KR"/>
              <a:t>Table</a:t>
            </a:r>
            <a:r>
              <a:rPr lang="ko-KR" altLang="en-US"/>
              <a:t> 제거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 DROP TABLE IF EXISTS </a:t>
            </a:r>
            <a:r>
              <a:rPr lang="ko-KR" altLang="en-US"/>
              <a:t>테이블명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444595"/>
            <a:ext cx="8249880" cy="25965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코드를 이용한 </a:t>
            </a:r>
            <a:r>
              <a:rPr lang="en-US" altLang="ko-KR"/>
              <a:t>DB </a:t>
            </a:r>
            <a:r>
              <a:rPr lang="ko-KR" altLang="en-US"/>
              <a:t>작성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Table</a:t>
            </a:r>
            <a:r>
              <a:rPr lang="ko-KR" altLang="en-US"/>
              <a:t> 생성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CREATE TABLE IF NOT EXISTS </a:t>
            </a:r>
            <a:r>
              <a:rPr lang="ko-KR" altLang="en-US"/>
              <a:t>테이블명</a:t>
            </a:r>
            <a:r>
              <a:rPr lang="en-US" altLang="ko-KR"/>
              <a:t>(Column~)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371055"/>
            <a:ext cx="11250796" cy="1956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코드를 이용한 </a:t>
            </a:r>
            <a:r>
              <a:rPr lang="en-US" altLang="ko-KR"/>
              <a:t>DB </a:t>
            </a:r>
            <a:r>
              <a:rPr lang="ko-KR" altLang="en-US"/>
              <a:t>작성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Table</a:t>
            </a:r>
            <a:r>
              <a:rPr lang="ko-KR" altLang="en-US"/>
              <a:t>에 정보 입력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INSERT INTO </a:t>
            </a:r>
            <a:r>
              <a:rPr lang="ko-KR" altLang="en-US"/>
              <a:t>테이블명</a:t>
            </a:r>
            <a:r>
              <a:rPr lang="en-US" altLang="ko-KR"/>
              <a:t>(Column~ ) VALUES(</a:t>
            </a:r>
            <a:r>
              <a:rPr lang="ko-KR" altLang="en-US"/>
              <a:t>데이터</a:t>
            </a:r>
            <a:r>
              <a:rPr lang="en-US" altLang="ko-KR"/>
              <a:t>~)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747962"/>
            <a:ext cx="10391775" cy="1362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Python</a:t>
            </a:r>
            <a:r>
              <a:rPr lang="ko-KR" altLang="en-US"/>
              <a:t> 코드를 이용한 </a:t>
            </a:r>
            <a:r>
              <a:rPr lang="en-US" altLang="ko-KR"/>
              <a:t>DB </a:t>
            </a:r>
            <a:r>
              <a:rPr lang="ko-KR" altLang="en-US"/>
              <a:t>작성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에 정보를 업로드 후 연결 종료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893051"/>
            <a:ext cx="3270371" cy="1898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조각">
  <a:themeElements>
    <a:clrScheme name="조각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00ffff"/>
      </a:hlink>
      <a:folHlink>
        <a:srgbClr val="333333"/>
      </a:folHlink>
    </a:clrScheme>
    <a:fontScheme name="조각">
      <a:majorFont>
        <a:latin typeface="Verdana"/>
        <a:ea typeface=""/>
        <a:cs typeface=""/>
        <a:font script="Jpan" typeface="MS PGothic"/>
        <a:font script="Hang" typeface="한컴 윤체 L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조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206</ep:Words>
  <ep:PresentationFormat/>
  <ep:Paragraphs>45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조각</vt:lpstr>
      <vt:lpstr>MYSQL과 파이썬을 이용한 COFFEE 주문</vt:lpstr>
      <vt:lpstr>목차</vt:lpstr>
      <vt:lpstr>1. 주제선정 동기</vt:lpstr>
      <vt:lpstr>2. ER 다이어그램 설명</vt:lpstr>
      <vt:lpstr>3. Python 코드를 이용한 DB 작성</vt:lpstr>
      <vt:lpstr>3. Python 코드를 이용한 DB 작성</vt:lpstr>
      <vt:lpstr>3. Python 코드를 이용한 DB 작성</vt:lpstr>
      <vt:lpstr>3. Python 코드를 이용한 DB 작성</vt:lpstr>
      <vt:lpstr>3. Python 코드를 이용한 DB 작성</vt:lpstr>
      <vt:lpstr>3. Python 코드를 이용한 DB 작성</vt:lpstr>
      <vt:lpstr>3. Python 코드를 이용한 DB 작성</vt:lpstr>
      <vt:lpstr>3. Python 코드를 이용한 DB 작성</vt:lpstr>
      <vt:lpstr>3. Python 코드를 이용한 DB 작성</vt:lpstr>
      <vt:lpstr>4. Query를 작성하여 간단한 정보 검색</vt:lpstr>
      <vt:lpstr>5. Python을 활용한 GUI 구현</vt:lpstr>
      <vt:lpstr>6. 시연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0221d</cp:lastModifiedBy>
  <dcterms:modified xsi:type="dcterms:W3CDTF">2023-06-01T11:55:14.617</dcterms:modified>
  <cp:revision>26</cp:revision>
  <dc:title>MYSQL과 파이썬을 이용한 COFFEE 주문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