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embeddedFontLst>
    <p:embeddedFont>
      <p:font typeface="맑은 고딕" panose="020B0503020000020004" pitchFamily="50" charset="-127"/>
      <p:regular r:id="rId14"/>
      <p:bold r:id="rId15"/>
    </p:embeddedFont>
    <p:embeddedFont>
      <p:font typeface="야놀자 야체 B" panose="02020603020101020101" pitchFamily="18" charset="-127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EC60E-7123-46CB-9F3B-14C4D1E0E803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92DDD-6286-4A18-80D3-B7989F6D6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181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E5A35-52FD-492C-BC43-E7D727C7B246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5123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E5A35-52FD-492C-BC43-E7D727C7B246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455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E5A35-52FD-492C-BC43-E7D727C7B246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3710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90EAA-0EFB-4D58-A094-0F161B9346C8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6DE42-F7C9-477F-B6E3-D83DCFFBE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426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90EAA-0EFB-4D58-A094-0F161B9346C8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6DE42-F7C9-477F-B6E3-D83DCFFBE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246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90EAA-0EFB-4D58-A094-0F161B9346C8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6DE42-F7C9-477F-B6E3-D83DCFFBE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991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1" y="0"/>
            <a:ext cx="160774" cy="6857999"/>
          </a:xfrm>
          <a:prstGeom prst="rect">
            <a:avLst/>
          </a:prstGeom>
          <a:solidFill>
            <a:srgbClr val="1515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33" name="제목 1"/>
          <p:cNvSpPr>
            <a:spLocks noGrp="1"/>
          </p:cNvSpPr>
          <p:nvPr>
            <p:ph type="title"/>
          </p:nvPr>
        </p:nvSpPr>
        <p:spPr>
          <a:xfrm>
            <a:off x="281399" y="10964"/>
            <a:ext cx="8010053" cy="748450"/>
          </a:xfrm>
        </p:spPr>
        <p:txBody>
          <a:bodyPr>
            <a:normAutofit/>
          </a:bodyPr>
          <a:lstStyle>
            <a:lvl1pPr marL="0" algn="l" defTabSz="914400" rtl="0" eaLnBrk="1" fontAlgn="ctr" latinLnBrk="1" hangingPunct="1">
              <a:spcBef>
                <a:spcPct val="0"/>
              </a:spcBef>
              <a:spcAft>
                <a:spcPct val="0"/>
              </a:spcAft>
              <a:defRPr lang="ko-KR" altLang="en-US" sz="3200" b="1" kern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51513"/>
                </a:solidFill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1131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90EAA-0EFB-4D58-A094-0F161B9346C8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6DE42-F7C9-477F-B6E3-D83DCFFBE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92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90EAA-0EFB-4D58-A094-0F161B9346C8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6DE42-F7C9-477F-B6E3-D83DCFFBE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704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90EAA-0EFB-4D58-A094-0F161B9346C8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6DE42-F7C9-477F-B6E3-D83DCFFBE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931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90EAA-0EFB-4D58-A094-0F161B9346C8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6DE42-F7C9-477F-B6E3-D83DCFFBE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390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90EAA-0EFB-4D58-A094-0F161B9346C8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6DE42-F7C9-477F-B6E3-D83DCFFBE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07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90EAA-0EFB-4D58-A094-0F161B9346C8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6DE42-F7C9-477F-B6E3-D83DCFFBE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472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90EAA-0EFB-4D58-A094-0F161B9346C8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6DE42-F7C9-477F-B6E3-D83DCFFBE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440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90EAA-0EFB-4D58-A094-0F161B9346C8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6DE42-F7C9-477F-B6E3-D83DCFFBE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5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90EAA-0EFB-4D58-A094-0F161B9346C8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6DE42-F7C9-477F-B6E3-D83DCFFBE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702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4390243" y="569087"/>
            <a:ext cx="34115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Vision-UP</a:t>
            </a:r>
            <a:endParaRPr lang="ko-KR" altLang="en-US" sz="66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A2A240-8E9F-DEA0-BDAF-80C48DD33E7B}"/>
              </a:ext>
            </a:extLst>
          </p:cNvPr>
          <p:cNvSpPr txBox="1"/>
          <p:nvPr/>
        </p:nvSpPr>
        <p:spPr>
          <a:xfrm>
            <a:off x="7259989" y="4317657"/>
            <a:ext cx="4660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20191280 </a:t>
            </a:r>
            <a:r>
              <a:rPr lang="ko-KR" altLang="en-US" sz="2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컴퓨터공학과 곽지훈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E8BFAB-49A1-161E-1086-13803670490F}"/>
              </a:ext>
            </a:extLst>
          </p:cNvPr>
          <p:cNvSpPr txBox="1"/>
          <p:nvPr/>
        </p:nvSpPr>
        <p:spPr>
          <a:xfrm>
            <a:off x="7270261" y="5364097"/>
            <a:ext cx="4660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20191327 </a:t>
            </a:r>
            <a:r>
              <a:rPr lang="ko-KR" altLang="en-US" sz="2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컴퓨터공학과 </a:t>
            </a:r>
            <a:r>
              <a:rPr lang="ko-KR" altLang="en-US" sz="28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어태규</a:t>
            </a:r>
            <a:endParaRPr lang="ko-KR" altLang="en-US" sz="28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0862F4-AA5F-EB7F-B857-1627483D23EE}"/>
              </a:ext>
            </a:extLst>
          </p:cNvPr>
          <p:cNvSpPr txBox="1"/>
          <p:nvPr/>
        </p:nvSpPr>
        <p:spPr>
          <a:xfrm>
            <a:off x="7265124" y="5887317"/>
            <a:ext cx="4660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20191360 </a:t>
            </a:r>
            <a:r>
              <a:rPr lang="ko-KR" altLang="en-US" sz="2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컴퓨터공학과 </a:t>
            </a:r>
            <a:r>
              <a:rPr lang="ko-KR" altLang="en-US" sz="28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조기홍</a:t>
            </a:r>
            <a:endParaRPr lang="ko-KR" altLang="en-US" sz="28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E67100-A9C4-96AB-E54B-C22DEACCD117}"/>
              </a:ext>
            </a:extLst>
          </p:cNvPr>
          <p:cNvSpPr txBox="1"/>
          <p:nvPr/>
        </p:nvSpPr>
        <p:spPr>
          <a:xfrm>
            <a:off x="7265125" y="4840877"/>
            <a:ext cx="4660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20191288 </a:t>
            </a:r>
            <a:r>
              <a:rPr lang="ko-KR" altLang="en-US" sz="2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컴퓨터공학과 김성연</a:t>
            </a:r>
          </a:p>
        </p:txBody>
      </p:sp>
      <p:grpSp>
        <p:nvGrpSpPr>
          <p:cNvPr id="15" name="Group 3">
            <a:extLst>
              <a:ext uri="{FF2B5EF4-FFF2-40B4-BE49-F238E27FC236}">
                <a16:creationId xmlns:a16="http://schemas.microsoft.com/office/drawing/2014/main" id="{BA3E32C1-FD48-E372-7103-5C217BA41747}"/>
              </a:ext>
            </a:extLst>
          </p:cNvPr>
          <p:cNvGrpSpPr/>
          <p:nvPr/>
        </p:nvGrpSpPr>
        <p:grpSpPr>
          <a:xfrm>
            <a:off x="4183455" y="1597392"/>
            <a:ext cx="3821720" cy="1399977"/>
            <a:chOff x="6908799" y="2706608"/>
            <a:chExt cx="5046981" cy="1832610"/>
          </a:xfr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</p:grpSpPr>
        <p:grpSp>
          <p:nvGrpSpPr>
            <p:cNvPr id="16" name="Group 4">
              <a:extLst>
                <a:ext uri="{FF2B5EF4-FFF2-40B4-BE49-F238E27FC236}">
                  <a16:creationId xmlns:a16="http://schemas.microsoft.com/office/drawing/2014/main" id="{A519900C-C6F2-E1F0-BB0F-960D5E83FFF3}"/>
                </a:ext>
              </a:extLst>
            </p:cNvPr>
            <p:cNvGrpSpPr/>
            <p:nvPr/>
          </p:nvGrpSpPr>
          <p:grpSpPr>
            <a:xfrm>
              <a:off x="6908799" y="2706608"/>
              <a:ext cx="5046981" cy="1832610"/>
              <a:chOff x="6908799" y="2706608"/>
              <a:chExt cx="5046981" cy="1832610"/>
            </a:xfrm>
            <a:grpFill/>
          </p:grpSpPr>
          <p:sp>
            <p:nvSpPr>
              <p:cNvPr id="18" name="Freeform 5">
                <a:extLst>
                  <a:ext uri="{FF2B5EF4-FFF2-40B4-BE49-F238E27FC236}">
                    <a16:creationId xmlns:a16="http://schemas.microsoft.com/office/drawing/2014/main" id="{3944EDD6-9A69-498F-BD76-761F2613BF4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908799" y="2706608"/>
                <a:ext cx="5046981" cy="1832610"/>
              </a:xfrm>
              <a:custGeom>
                <a:avLst/>
                <a:gdLst>
                  <a:gd name="TX0" fmla="*/ 4806787 w 5360508"/>
                  <a:gd name="TY0" fmla="*/ 945029 h 945030"/>
                  <a:gd name="TX1" fmla="*/ 553720 w 5360508"/>
                  <a:gd name="TY1" fmla="*/ 945029 h 945030"/>
                  <a:gd name="TX2" fmla="*/ 0 w 5360508"/>
                  <a:gd name="TY2" fmla="*/ 473042 h 945030"/>
                  <a:gd name="TX3" fmla="*/ 553720 w 5360508"/>
                  <a:gd name="TY3" fmla="*/ 0 h 945030"/>
                  <a:gd name="TX4" fmla="*/ 4806787 w 5360508"/>
                  <a:gd name="TY4" fmla="*/ 0 h 945030"/>
                  <a:gd name="TX5" fmla="*/ 5360507 w 5360508"/>
                  <a:gd name="TY5" fmla="*/ 473042 h 945030"/>
                  <a:gd name="TX6" fmla="*/ 4806787 w 5360508"/>
                  <a:gd name="TY6" fmla="*/ 945029 h 945030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</a:cxnLst>
                <a:rect l="l" t="t" r="r" b="b"/>
                <a:pathLst>
                  <a:path w="5360508" h="945030">
                    <a:moveTo>
                      <a:pt x="4806787" y="945029"/>
                    </a:moveTo>
                    <a:lnTo>
                      <a:pt x="553720" y="945029"/>
                    </a:lnTo>
                    <a:cubicBezTo>
                      <a:pt x="247650" y="945029"/>
                      <a:pt x="0" y="733433"/>
                      <a:pt x="0" y="473042"/>
                    </a:cubicBezTo>
                    <a:cubicBezTo>
                      <a:pt x="0" y="211567"/>
                      <a:pt x="247650" y="0"/>
                      <a:pt x="553720" y="0"/>
                    </a:cubicBezTo>
                    <a:lnTo>
                      <a:pt x="4806787" y="0"/>
                    </a:lnTo>
                    <a:cubicBezTo>
                      <a:pt x="5112857" y="0"/>
                      <a:pt x="5360507" y="211567"/>
                      <a:pt x="5360507" y="473042"/>
                    </a:cubicBezTo>
                    <a:cubicBezTo>
                      <a:pt x="5359237" y="733433"/>
                      <a:pt x="5111587" y="945029"/>
                      <a:pt x="4806787" y="945029"/>
                    </a:cubicBezTo>
                    <a:close/>
                  </a:path>
                </a:pathLst>
              </a:custGeom>
              <a:grpFill/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66CCFF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  <p:sp>
          <p:nvSpPr>
            <p:cNvPr id="17" name="TextBox 6">
              <a:extLst>
                <a:ext uri="{FF2B5EF4-FFF2-40B4-BE49-F238E27FC236}">
                  <a16:creationId xmlns:a16="http://schemas.microsoft.com/office/drawing/2014/main" id="{3F1276FF-4560-13ED-DA75-786C8FE7F3DA}"/>
                </a:ext>
              </a:extLst>
            </p:cNvPr>
            <p:cNvSpPr txBox="1">
              <a:spLocks/>
            </p:cNvSpPr>
            <p:nvPr/>
          </p:nvSpPr>
          <p:spPr>
            <a:xfrm>
              <a:off x="7372985" y="3661410"/>
              <a:ext cx="4118610" cy="631024"/>
            </a:xfrm>
            <a:prstGeom prst="rect">
              <a:avLst/>
            </a:prstGeom>
            <a:grpFill/>
          </p:spPr>
          <p:txBody>
            <a:bodyPr vert="horz" wrap="square" lIns="0" tIns="0" rIns="0" bIns="0" numCol="1" anchor="t">
              <a:spAutoFit/>
            </a:bodyPr>
            <a:lstStyle/>
            <a:p>
              <a:pPr marL="0" indent="0" algn="ctr" latinLnBrk="0">
                <a:lnSpc>
                  <a:spcPts val="2943"/>
                </a:lnSpc>
                <a:buFontTx/>
                <a:buNone/>
              </a:pPr>
              <a:r>
                <a:rPr lang="ko-KR" altLang="en-US" sz="6600" dirty="0" err="1">
                  <a:solidFill>
                    <a:srgbClr val="FFFFFF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플러팅</a:t>
              </a:r>
              <a:endParaRPr lang="ko-KR" altLang="en-US" sz="6600" dirty="0">
                <a:solidFill>
                  <a:srgbClr val="FFFFFF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558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타원 41"/>
          <p:cNvSpPr/>
          <p:nvPr/>
        </p:nvSpPr>
        <p:spPr>
          <a:xfrm>
            <a:off x="6826164" y="1473692"/>
            <a:ext cx="2432481" cy="241472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6892494" y="4247565"/>
            <a:ext cx="2432481" cy="241472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2539773" y="4247565"/>
            <a:ext cx="2432481" cy="241472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2565647" y="1535836"/>
            <a:ext cx="2432481" cy="241472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742723" y="394815"/>
            <a:ext cx="82620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 smtClean="0">
                <a:solidFill>
                  <a:schemeClr val="tx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개인별 목표</a:t>
            </a:r>
            <a:endParaRPr lang="ko-KR" altLang="en-US" sz="5000" b="1" dirty="0">
              <a:solidFill>
                <a:schemeClr val="tx1">
                  <a:lumMod val="50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183350" y="1792831"/>
            <a:ext cx="51453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 smtClean="0">
                <a:solidFill>
                  <a:schemeClr val="tx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조기홍</a:t>
            </a:r>
            <a:endParaRPr lang="ko-KR" altLang="en-US" sz="3000" b="1" dirty="0">
              <a:solidFill>
                <a:schemeClr val="tx1">
                  <a:lumMod val="50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48329" y="4409298"/>
            <a:ext cx="42153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 smtClean="0">
                <a:solidFill>
                  <a:schemeClr val="tx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어태규</a:t>
            </a:r>
            <a:endParaRPr lang="ko-KR" altLang="en-US" sz="3000" b="1" dirty="0">
              <a:solidFill>
                <a:schemeClr val="tx1">
                  <a:lumMod val="50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5863698" y="1792831"/>
            <a:ext cx="43574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 smtClean="0">
                <a:solidFill>
                  <a:schemeClr val="tx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김성연</a:t>
            </a:r>
            <a:endParaRPr lang="ko-KR" altLang="en-US" sz="3000" b="1" dirty="0">
              <a:solidFill>
                <a:schemeClr val="tx1">
                  <a:lumMod val="50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6369473" y="4515830"/>
            <a:ext cx="34785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chemeClr val="tx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곽지훈</a:t>
            </a:r>
            <a:endParaRPr lang="ko-KR" altLang="en-US" sz="3000" b="1" dirty="0">
              <a:solidFill>
                <a:schemeClr val="tx1">
                  <a:lumMod val="50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604610" y="2424401"/>
            <a:ext cx="63545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멀티플랫폼</a:t>
            </a:r>
            <a:r>
              <a:rPr lang="ko-KR" altLang="en-US" sz="2000" b="1" dirty="0" smtClean="0">
                <a:solidFill>
                  <a:schemeClr val="tx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을 </a:t>
            </a:r>
            <a:endParaRPr lang="en-US" altLang="ko-KR" sz="2000" b="1" dirty="0" smtClean="0">
              <a:solidFill>
                <a:schemeClr val="tx1">
                  <a:lumMod val="50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/>
            <a:r>
              <a:rPr lang="ko-KR" altLang="en-US" sz="2000" b="1" dirty="0" smtClean="0">
                <a:solidFill>
                  <a:schemeClr val="tx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이용한 전반적 </a:t>
            </a:r>
            <a:endParaRPr lang="en-US" altLang="ko-KR" sz="2000" b="1" dirty="0" smtClean="0">
              <a:solidFill>
                <a:schemeClr val="tx1">
                  <a:lumMod val="50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/>
            <a:r>
              <a:rPr lang="ko-KR" altLang="en-US" sz="2000" b="1" dirty="0" smtClean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개발 지식 습득</a:t>
            </a:r>
            <a:endParaRPr lang="ko-KR" altLang="en-US" sz="2000" b="1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4892569" y="2577350"/>
            <a:ext cx="6354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진로 방향성 구체화 </a:t>
            </a:r>
            <a:r>
              <a:rPr lang="ko-KR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및</a:t>
            </a:r>
            <a:r>
              <a:rPr lang="ko-KR" altLang="en-US" sz="2000" b="1" dirty="0" smtClean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endParaRPr lang="en-US" altLang="ko-KR" sz="2000" b="1" dirty="0" smtClean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/>
            <a:r>
              <a:rPr lang="ko-KR" altLang="en-US" sz="2000" b="1" dirty="0" smtClean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의사소통 역량 강화</a:t>
            </a:r>
            <a:endParaRPr lang="ko-KR" altLang="en-US" sz="2000" b="1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4931457" y="5211173"/>
            <a:ext cx="6354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실패 경험에 좌절 하지 않고 </a:t>
            </a:r>
            <a:endParaRPr lang="en-US" altLang="ko-KR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/>
            <a:r>
              <a:rPr lang="ko-KR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나아가는 </a:t>
            </a:r>
            <a:r>
              <a:rPr lang="ko-KR" altLang="en-US" sz="2000" b="1" dirty="0" smtClean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진취적 </a:t>
            </a:r>
            <a:r>
              <a:rPr lang="ko-KR" altLang="en-US" sz="2000" b="1" dirty="0" err="1" smtClean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마인드셋</a:t>
            </a:r>
            <a:r>
              <a:rPr lang="ko-KR" altLang="en-US" sz="2000" b="1" dirty="0" smtClean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형성</a:t>
            </a:r>
            <a:endParaRPr lang="ko-KR" altLang="en-US" sz="2000" b="1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578736" y="5172083"/>
            <a:ext cx="6354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아이디어를 빠르게 개발 환경에 </a:t>
            </a:r>
            <a:endParaRPr lang="en-US" altLang="ko-KR" sz="2000" b="1" dirty="0" smtClean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/>
            <a:r>
              <a:rPr lang="ko-KR" altLang="en-US" sz="2000" b="1" dirty="0" smtClean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적용 할 수 있는 능력</a:t>
            </a:r>
            <a:endParaRPr lang="ko-KR" altLang="en-US" sz="2000" b="1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507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77149FA6-F40E-6FCD-4685-9645B261BDB7}"/>
              </a:ext>
            </a:extLst>
          </p:cNvPr>
          <p:cNvSpPr/>
          <p:nvPr/>
        </p:nvSpPr>
        <p:spPr>
          <a:xfrm>
            <a:off x="642257" y="439192"/>
            <a:ext cx="10907485" cy="5979615"/>
          </a:xfrm>
          <a:prstGeom prst="rect">
            <a:avLst/>
          </a:prstGeom>
          <a:solidFill>
            <a:srgbClr val="F1F1F1"/>
          </a:solidFill>
        </p:spPr>
        <p:txBody>
          <a:bodyPr/>
          <a:lstStyle/>
          <a:p>
            <a:endParaRPr lang="ko-KR" altLang="en-US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D3D09B-9144-4B60-B89F-C47EAD8D985B}"/>
              </a:ext>
            </a:extLst>
          </p:cNvPr>
          <p:cNvSpPr/>
          <p:nvPr/>
        </p:nvSpPr>
        <p:spPr>
          <a:xfrm>
            <a:off x="2568741" y="2967335"/>
            <a:ext cx="705451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54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ko-KR" sz="54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D44B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ko-KR" sz="54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A7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ko-KR" sz="54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AFDC7E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sz="54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2DFF8C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ko-KR" sz="54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2DFF8C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54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3FCD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Y</a:t>
            </a:r>
            <a:r>
              <a:rPr lang="en-US" altLang="ko-KR" sz="54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</a:t>
            </a:r>
            <a:r>
              <a:rPr lang="en-US" altLang="ko-KR" sz="54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9148C8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</a:t>
            </a:r>
            <a:endParaRPr lang="en-US" altLang="ko-KR" sz="5400" b="1" dirty="0">
              <a:ln w="6600">
                <a:solidFill>
                  <a:schemeClr val="tx1"/>
                </a:solidFill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25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F87C3A10-F168-831E-ACCD-340B44F6BDC9}"/>
              </a:ext>
            </a:extLst>
          </p:cNvPr>
          <p:cNvSpPr>
            <a:spLocks/>
          </p:cNvSpPr>
          <p:nvPr/>
        </p:nvSpPr>
        <p:spPr>
          <a:xfrm>
            <a:off x="4681057" y="0"/>
            <a:ext cx="7510943" cy="685800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91440" tIns="45720" rIns="91440" bIns="45720" numCol="1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endParaRPr lang="ko-KR" altLang="en-US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637CE0-11A1-769B-2CB4-06E08B9DA58F}"/>
              </a:ext>
            </a:extLst>
          </p:cNvPr>
          <p:cNvSpPr txBox="1"/>
          <p:nvPr/>
        </p:nvSpPr>
        <p:spPr>
          <a:xfrm>
            <a:off x="5132612" y="979431"/>
            <a:ext cx="5220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1. </a:t>
            </a:r>
            <a:r>
              <a:rPr lang="en-US" altLang="ko-KR" sz="4000" dirty="0" smtClean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Flutter</a:t>
            </a:r>
            <a:r>
              <a:rPr lang="ko-KR" altLang="en-US" sz="4000" dirty="0" smtClean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란 무엇인가</a:t>
            </a:r>
            <a:r>
              <a:rPr lang="en-US" altLang="ko-KR" sz="4000" dirty="0" smtClean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?</a:t>
            </a:r>
            <a:endParaRPr lang="ko-KR" altLang="en-US" sz="40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02A70-E40B-D18D-8061-962611B8EEAE}"/>
              </a:ext>
            </a:extLst>
          </p:cNvPr>
          <p:cNvSpPr txBox="1"/>
          <p:nvPr/>
        </p:nvSpPr>
        <p:spPr>
          <a:xfrm>
            <a:off x="913001" y="1006787"/>
            <a:ext cx="24733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EB484-784C-737B-388F-4B7E802C97C2}"/>
              </a:ext>
            </a:extLst>
          </p:cNvPr>
          <p:cNvSpPr txBox="1"/>
          <p:nvPr/>
        </p:nvSpPr>
        <p:spPr>
          <a:xfrm>
            <a:off x="5132614" y="3023383"/>
            <a:ext cx="4235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3. </a:t>
            </a:r>
            <a:r>
              <a:rPr lang="ko-KR" altLang="en-US" sz="4000" dirty="0" smtClean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방향성</a:t>
            </a:r>
            <a:endParaRPr lang="ko-KR" altLang="en-US" sz="40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3F1C12-CDCE-69A5-646E-38FEF1D8CF80}"/>
              </a:ext>
            </a:extLst>
          </p:cNvPr>
          <p:cNvSpPr txBox="1"/>
          <p:nvPr/>
        </p:nvSpPr>
        <p:spPr>
          <a:xfrm>
            <a:off x="5132612" y="2041313"/>
            <a:ext cx="3043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2. </a:t>
            </a:r>
            <a:r>
              <a:rPr lang="ko-KR" altLang="en-US" sz="4000" dirty="0" smtClean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활동 계획</a:t>
            </a:r>
            <a:endParaRPr lang="ko-KR" altLang="en-US" sz="40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9155F9-447F-7382-FF2A-201ECE8C1567}"/>
              </a:ext>
            </a:extLst>
          </p:cNvPr>
          <p:cNvSpPr txBox="1"/>
          <p:nvPr/>
        </p:nvSpPr>
        <p:spPr>
          <a:xfrm>
            <a:off x="5132614" y="4085265"/>
            <a:ext cx="2367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4. </a:t>
            </a:r>
            <a:r>
              <a:rPr lang="ko-KR" altLang="en-US" sz="4000" dirty="0" smtClean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목표</a:t>
            </a:r>
            <a:endParaRPr lang="ko-KR" altLang="en-US" sz="40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801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2885912" y="616024"/>
            <a:ext cx="69862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spc="-300" dirty="0" smtClean="0">
                <a:solidFill>
                  <a:schemeClr val="tx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What is Flutter?</a:t>
            </a:r>
            <a:endParaRPr lang="ko-KR" altLang="en-US" sz="8000" spc="-300" dirty="0">
              <a:solidFill>
                <a:schemeClr val="tx1">
                  <a:lumMod val="50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lutter - YouTube">
            <a:extLst>
              <a:ext uri="{FF2B5EF4-FFF2-40B4-BE49-F238E27FC236}">
                <a16:creationId xmlns:a16="http://schemas.microsoft.com/office/drawing/2014/main" id="{62CEC132-73C5-598E-A526-3B2750FF0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36593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E88B95-AB68-5193-0E65-96742ED78D26}"/>
              </a:ext>
            </a:extLst>
          </p:cNvPr>
          <p:cNvSpPr txBox="1"/>
          <p:nvPr/>
        </p:nvSpPr>
        <p:spPr>
          <a:xfrm>
            <a:off x="685801" y="2476216"/>
            <a:ext cx="11386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effectLst/>
                <a:latin typeface="야놀자 야체 B" panose="02020603020101020101" pitchFamily="18" charset="-127"/>
                <a:ea typeface="야놀자 야체 B" panose="02020603020101020101" pitchFamily="18" charset="-127"/>
              </a:rPr>
              <a:t>Google</a:t>
            </a:r>
            <a:r>
              <a:rPr lang="ko-KR" altLang="en-US" sz="3600" b="1" dirty="0">
                <a:effectLst/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에서 만든 모바일 앱</a:t>
            </a:r>
            <a:r>
              <a:rPr lang="en-US" altLang="ko-KR" sz="3600" b="1" dirty="0">
                <a:effectLst/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(Application) </a:t>
            </a:r>
            <a:r>
              <a:rPr lang="ko-KR" altLang="en-US" sz="3600" b="1" dirty="0">
                <a:effectLst/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개발 프레임워크</a:t>
            </a:r>
            <a:endParaRPr lang="ko-KR" altLang="en-US" sz="36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880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3182548" y="342117"/>
            <a:ext cx="58269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solidFill>
                  <a:schemeClr val="tx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Advantages</a:t>
            </a:r>
            <a:endParaRPr lang="ko-KR" altLang="en-US" sz="8000" dirty="0">
              <a:solidFill>
                <a:schemeClr val="tx1">
                  <a:lumMod val="50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6D68D-1E53-4CD0-9430-3237F4E94341}"/>
              </a:ext>
            </a:extLst>
          </p:cNvPr>
          <p:cNvSpPr txBox="1"/>
          <p:nvPr/>
        </p:nvSpPr>
        <p:spPr>
          <a:xfrm>
            <a:off x="8155063" y="5397775"/>
            <a:ext cx="3842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Dart communication</a:t>
            </a:r>
            <a:endParaRPr lang="ko-KR" altLang="en-US" sz="36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4533B87-DA22-C8AE-F0E5-3B1F6A707CFA}"/>
              </a:ext>
            </a:extLst>
          </p:cNvPr>
          <p:cNvSpPr txBox="1"/>
          <p:nvPr/>
        </p:nvSpPr>
        <p:spPr>
          <a:xfrm>
            <a:off x="4840616" y="5400524"/>
            <a:ext cx="2129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Hot Reload</a:t>
            </a:r>
            <a:endParaRPr lang="ko-KR" altLang="en-US" sz="36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30BF1A-3F73-9ED0-CB60-EB70353EF933}"/>
              </a:ext>
            </a:extLst>
          </p:cNvPr>
          <p:cNvSpPr txBox="1"/>
          <p:nvPr/>
        </p:nvSpPr>
        <p:spPr>
          <a:xfrm>
            <a:off x="440937" y="5400524"/>
            <a:ext cx="3028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Cross Platform</a:t>
            </a:r>
            <a:endParaRPr lang="ko-KR" altLang="en-US" sz="36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8" name="AutoShape 2" descr="생각 ">
            <a:extLst>
              <a:ext uri="{FF2B5EF4-FFF2-40B4-BE49-F238E27FC236}">
                <a16:creationId xmlns:a16="http://schemas.microsoft.com/office/drawing/2014/main" id="{2A759D51-C8AD-8195-6B8E-0B7666E381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" name="Picture 4" descr="ios ">
            <a:extLst>
              <a:ext uri="{FF2B5EF4-FFF2-40B4-BE49-F238E27FC236}">
                <a16:creationId xmlns:a16="http://schemas.microsoft.com/office/drawing/2014/main" id="{B570C25E-D8E1-CEEB-2878-4C766216F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029" y="2520043"/>
            <a:ext cx="912746" cy="912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android 로고 ">
            <a:extLst>
              <a:ext uri="{FF2B5EF4-FFF2-40B4-BE49-F238E27FC236}">
                <a16:creationId xmlns:a16="http://schemas.microsoft.com/office/drawing/2014/main" id="{1D3AFBA8-7BFB-61B0-19B7-38A5098D4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275" y="2448538"/>
            <a:ext cx="1064881" cy="98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Flutter 🔥 reload가 가능한 이유">
            <a:extLst>
              <a:ext uri="{FF2B5EF4-FFF2-40B4-BE49-F238E27FC236}">
                <a16:creationId xmlns:a16="http://schemas.microsoft.com/office/drawing/2014/main" id="{94AC3B63-0064-F9A0-0C02-193E66349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907" y="2448538"/>
            <a:ext cx="3005385" cy="1960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MAC OS] 맥OS에서 pip install 로 mysqlclient 설치시 오류 해결방법 !!">
            <a:extLst>
              <a:ext uri="{FF2B5EF4-FFF2-40B4-BE49-F238E27FC236}">
                <a16:creationId xmlns:a16="http://schemas.microsoft.com/office/drawing/2014/main" id="{E8E4A588-BE50-10BD-204F-1FC776744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24" y="3581400"/>
            <a:ext cx="1274751" cy="123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windows 로고가있는 컴퓨터 화면 ">
            <a:extLst>
              <a:ext uri="{FF2B5EF4-FFF2-40B4-BE49-F238E27FC236}">
                <a16:creationId xmlns:a16="http://schemas.microsoft.com/office/drawing/2014/main" id="{2A6104AC-4629-2B3F-BB20-B88C73F7F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589" y="3581400"/>
            <a:ext cx="984251" cy="98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art Programming - Google Play 앱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8186" y="2272937"/>
            <a:ext cx="2756471" cy="261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01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3864521" y="367252"/>
            <a:ext cx="44629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>
                <a:solidFill>
                  <a:schemeClr val="tx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Examples </a:t>
            </a:r>
            <a:endParaRPr lang="ko-KR" altLang="en-US" sz="8000" b="1" dirty="0">
              <a:solidFill>
                <a:schemeClr val="tx1">
                  <a:lumMod val="50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31E688-3A09-49DB-BB43-A67F3F6087F4}"/>
              </a:ext>
            </a:extLst>
          </p:cNvPr>
          <p:cNvSpPr txBox="1"/>
          <p:nvPr/>
        </p:nvSpPr>
        <p:spPr>
          <a:xfrm>
            <a:off x="2433845" y="5509109"/>
            <a:ext cx="2250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Google</a:t>
            </a:r>
            <a:r>
              <a:rPr lang="ko-KR" altLang="en-US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Ads</a:t>
            </a:r>
            <a:endParaRPr lang="ko-KR" altLang="en-US" sz="36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FAFB7D-D274-4221-896D-60BE821F8074}"/>
              </a:ext>
            </a:extLst>
          </p:cNvPr>
          <p:cNvSpPr txBox="1"/>
          <p:nvPr/>
        </p:nvSpPr>
        <p:spPr>
          <a:xfrm>
            <a:off x="8057545" y="5555252"/>
            <a:ext cx="1468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Alibaba</a:t>
            </a:r>
            <a:endParaRPr lang="ko-KR" altLang="en-US" sz="36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Get Google Ads | Wix 앱 마켓 | Wix.c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912" y="2248476"/>
            <a:ext cx="2778801" cy="2778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libaba.com - B2B 시장 - Google Play 앱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036" y="2248476"/>
            <a:ext cx="2695690" cy="2778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49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2072939" y="558161"/>
            <a:ext cx="82620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>
                <a:solidFill>
                  <a:schemeClr val="tx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Future Prospects</a:t>
            </a:r>
            <a:endParaRPr lang="ko-KR" altLang="en-US" sz="8000" b="1" dirty="0">
              <a:solidFill>
                <a:schemeClr val="tx1">
                  <a:lumMod val="50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Hidden Advantages of Cross Platform Mobile App Development with React Nati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325" y="2991811"/>
            <a:ext cx="2764095" cy="185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0" descr="Google Updates Privacy Policy To Collect Public Data For AI Train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687" y="2877926"/>
            <a:ext cx="3578398" cy="187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63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742723" y="410732"/>
            <a:ext cx="82620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 smtClean="0">
                <a:solidFill>
                  <a:schemeClr val="tx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활동 계획</a:t>
            </a:r>
            <a:endParaRPr lang="ko-KR" altLang="en-US" sz="5000" b="1" dirty="0">
              <a:solidFill>
                <a:schemeClr val="tx1">
                  <a:lumMod val="50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8194" name="Picture 2" descr="Report: Notion Business Breakdown &amp; Founding Sto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669" y="1962964"/>
            <a:ext cx="5810220" cy="351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910" y="1686811"/>
            <a:ext cx="5239430" cy="3886200"/>
          </a:xfrm>
          <a:prstGeom prst="rect">
            <a:avLst/>
          </a:prstGeom>
        </p:spPr>
      </p:pic>
      <p:pic>
        <p:nvPicPr>
          <p:cNvPr id="8198" name="Picture 6" descr="Right arrow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866" y="3263798"/>
            <a:ext cx="1099998" cy="109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98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9679355" y="3049464"/>
            <a:ext cx="875274" cy="184059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4236" y="5709782"/>
            <a:ext cx="153439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b="1" i="1" dirty="0" smtClean="0">
                <a:ln w="1778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  <a:miter lim="800000"/>
                </a:ln>
                <a:solidFill>
                  <a:srgbClr val="151513"/>
                </a:solidFill>
                <a:latin typeface="Arial" pitchFamily="34" charset="0"/>
                <a:cs typeface="Arial" pitchFamily="34" charset="0"/>
              </a:rPr>
              <a:t>Dart </a:t>
            </a:r>
          </a:p>
          <a:p>
            <a:pPr algn="ctr">
              <a:defRPr/>
            </a:pPr>
            <a:r>
              <a:rPr lang="en-US" altLang="ko-KR" sz="2400" b="1" i="1" dirty="0" smtClean="0">
                <a:ln w="1778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  <a:miter lim="800000"/>
                </a:ln>
                <a:solidFill>
                  <a:srgbClr val="151513"/>
                </a:solidFill>
                <a:latin typeface="Arial" pitchFamily="34" charset="0"/>
                <a:cs typeface="Arial" pitchFamily="34" charset="0"/>
              </a:rPr>
              <a:t>language</a:t>
            </a:r>
            <a:endParaRPr lang="ko-KR" altLang="en-US" sz="2400" b="1" i="1" dirty="0">
              <a:ln w="17780" cmpd="sng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prstDash val="solid"/>
                <a:miter lim="800000"/>
              </a:ln>
              <a:solidFill>
                <a:srgbClr val="15151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233655" y="5719282"/>
            <a:ext cx="22846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b="1" i="1" dirty="0" smtClean="0">
                <a:ln w="1778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  <a:miter lim="800000"/>
                </a:ln>
                <a:solidFill>
                  <a:srgbClr val="151513"/>
                </a:solidFill>
                <a:latin typeface="Arial" pitchFamily="34" charset="0"/>
                <a:cs typeface="Arial" pitchFamily="34" charset="0"/>
              </a:rPr>
              <a:t>Flutter Study</a:t>
            </a:r>
          </a:p>
          <a:p>
            <a:pPr algn="ctr">
              <a:defRPr/>
            </a:pPr>
            <a:r>
              <a:rPr lang="en-US" altLang="ko-KR" sz="2400" b="1" i="1" dirty="0" smtClean="0">
                <a:ln w="1778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  <a:miter lim="800000"/>
                </a:ln>
                <a:solidFill>
                  <a:srgbClr val="151513"/>
                </a:solidFill>
                <a:latin typeface="Arial" pitchFamily="34" charset="0"/>
                <a:cs typeface="Arial" pitchFamily="34" charset="0"/>
              </a:rPr>
              <a:t>(clone coding)</a:t>
            </a:r>
            <a:endParaRPr lang="ko-KR" altLang="en-US" sz="2400" b="1" i="1" dirty="0">
              <a:ln w="17780" cmpd="sng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prstDash val="solid"/>
                <a:miter lim="800000"/>
              </a:ln>
              <a:solidFill>
                <a:srgbClr val="15151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538905" y="3049464"/>
            <a:ext cx="875274" cy="1840594"/>
          </a:xfrm>
          <a:prstGeom prst="rect">
            <a:avLst/>
          </a:prstGeom>
          <a:solidFill>
            <a:srgbClr val="6F6F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27726" y="3029090"/>
            <a:ext cx="875274" cy="184059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07796" y="3111157"/>
            <a:ext cx="875274" cy="1840594"/>
          </a:xfrm>
          <a:prstGeom prst="rect">
            <a:avLst/>
          </a:prstGeom>
          <a:solidFill>
            <a:srgbClr val="AEA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7" name="오각형 6"/>
          <p:cNvSpPr/>
          <p:nvPr/>
        </p:nvSpPr>
        <p:spPr>
          <a:xfrm>
            <a:off x="155810" y="3253664"/>
            <a:ext cx="11814313" cy="1406296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8" name="갈매기형 수장 7"/>
          <p:cNvSpPr/>
          <p:nvPr/>
        </p:nvSpPr>
        <p:spPr>
          <a:xfrm>
            <a:off x="407790" y="3111157"/>
            <a:ext cx="1840594" cy="1840594"/>
          </a:xfrm>
          <a:prstGeom prst="chevron">
            <a:avLst>
              <a:gd name="adj" fmla="val 20225"/>
            </a:avLst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야놀자 야체 B" panose="02020603020101020101" pitchFamily="18" charset="-127"/>
              <a:ea typeface="야놀자 야체 B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9" name="갈매기형 수장 8"/>
          <p:cNvSpPr/>
          <p:nvPr/>
        </p:nvSpPr>
        <p:spPr>
          <a:xfrm>
            <a:off x="6627722" y="3029090"/>
            <a:ext cx="1840594" cy="1840594"/>
          </a:xfrm>
          <a:prstGeom prst="chevron">
            <a:avLst>
              <a:gd name="adj" fmla="val 20225"/>
            </a:avLst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0" name="갈매기형 수장 9"/>
          <p:cNvSpPr/>
          <p:nvPr/>
        </p:nvSpPr>
        <p:spPr>
          <a:xfrm>
            <a:off x="3538900" y="3049464"/>
            <a:ext cx="1840594" cy="1840594"/>
          </a:xfrm>
          <a:prstGeom prst="chevron">
            <a:avLst>
              <a:gd name="adj" fmla="val 20225"/>
            </a:avLst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9679351" y="3049464"/>
            <a:ext cx="1840594" cy="1840594"/>
          </a:xfrm>
          <a:prstGeom prst="chevron">
            <a:avLst>
              <a:gd name="adj" fmla="val 20225"/>
            </a:avLst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441092" y="5721327"/>
            <a:ext cx="21162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b="1" i="1" dirty="0" smtClean="0">
                <a:ln w="1778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  <a:miter lim="800000"/>
                </a:ln>
                <a:solidFill>
                  <a:srgbClr val="151513"/>
                </a:solidFill>
                <a:latin typeface="Arial" pitchFamily="34" charset="0"/>
                <a:cs typeface="Arial" pitchFamily="34" charset="0"/>
              </a:rPr>
              <a:t>Develop</a:t>
            </a:r>
          </a:p>
          <a:p>
            <a:pPr algn="ctr">
              <a:defRPr/>
            </a:pPr>
            <a:r>
              <a:rPr lang="en-US" altLang="ko-KR" sz="2400" b="1" i="1" dirty="0" smtClean="0">
                <a:ln w="1778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  <a:miter lim="800000"/>
                </a:ln>
                <a:solidFill>
                  <a:srgbClr val="151513"/>
                </a:solidFill>
                <a:latin typeface="Arial" pitchFamily="34" charset="0"/>
                <a:cs typeface="Arial" pitchFamily="34" charset="0"/>
              </a:rPr>
              <a:t> community!!</a:t>
            </a:r>
            <a:endParaRPr lang="ko-KR" altLang="en-US" sz="2400" b="1" i="1" dirty="0">
              <a:ln w="17780" cmpd="sng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prstDash val="solid"/>
                <a:miter lim="800000"/>
              </a:ln>
              <a:solidFill>
                <a:srgbClr val="151513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4613619" y="5330766"/>
            <a:ext cx="2520281" cy="0"/>
          </a:xfrm>
          <a:prstGeom prst="line">
            <a:avLst/>
          </a:prstGeom>
          <a:ln w="25400" cap="rnd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1509932" y="5330766"/>
            <a:ext cx="2520281" cy="0"/>
          </a:xfrm>
          <a:prstGeom prst="line">
            <a:avLst/>
          </a:prstGeom>
          <a:ln w="25400" cap="rnd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/>
          <p:cNvSpPr/>
          <p:nvPr/>
        </p:nvSpPr>
        <p:spPr>
          <a:xfrm>
            <a:off x="1158127" y="5195516"/>
            <a:ext cx="270504" cy="270504"/>
          </a:xfrm>
          <a:prstGeom prst="ellipse">
            <a:avLst/>
          </a:prstGeom>
          <a:noFill/>
          <a:ln w="254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217031" y="5254420"/>
            <a:ext cx="152693" cy="15269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4188693" y="5195516"/>
            <a:ext cx="270504" cy="270504"/>
          </a:xfrm>
          <a:prstGeom prst="ellipse">
            <a:avLst/>
          </a:prstGeom>
          <a:noFill/>
          <a:ln w="254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4247597" y="5254420"/>
            <a:ext cx="152693" cy="15269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7310277" y="5195516"/>
            <a:ext cx="270504" cy="270504"/>
          </a:xfrm>
          <a:prstGeom prst="ellipse">
            <a:avLst/>
          </a:prstGeom>
          <a:noFill/>
          <a:ln w="25400">
            <a:solidFill>
              <a:srgbClr val="6464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7369181" y="5254420"/>
            <a:ext cx="152693" cy="152693"/>
          </a:xfrm>
          <a:prstGeom prst="ellipse">
            <a:avLst/>
          </a:prstGeom>
          <a:solidFill>
            <a:srgbClr val="64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0415610" y="5195516"/>
            <a:ext cx="270504" cy="270504"/>
          </a:xfrm>
          <a:prstGeom prst="ellipse">
            <a:avLst/>
          </a:prstGeom>
          <a:noFill/>
          <a:ln w="254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10474514" y="5254420"/>
            <a:ext cx="152693" cy="1526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/>
          <p:cNvCxnSpPr/>
          <p:nvPr/>
        </p:nvCxnSpPr>
        <p:spPr>
          <a:xfrm>
            <a:off x="7732724" y="5330766"/>
            <a:ext cx="2520281" cy="0"/>
          </a:xfrm>
          <a:prstGeom prst="line">
            <a:avLst/>
          </a:prstGeom>
          <a:ln w="25400" cap="rnd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742723" y="410732"/>
            <a:ext cx="82620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 smtClean="0">
                <a:solidFill>
                  <a:schemeClr val="tx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방향성</a:t>
            </a:r>
            <a:endParaRPr lang="ko-KR" altLang="en-US" sz="5000" b="1" dirty="0">
              <a:solidFill>
                <a:schemeClr val="tx1">
                  <a:lumMod val="50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473656" y="3718554"/>
            <a:ext cx="105990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700" b="1" dirty="0" smtClean="0">
                <a:ln w="1778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Arial" pitchFamily="34" charset="0"/>
              </a:rPr>
              <a:t>중간고사</a:t>
            </a:r>
            <a:endParaRPr lang="ko-KR" altLang="en-US" sz="2700" b="1" dirty="0">
              <a:ln w="17780" cmpd="sng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prstDash val="solid"/>
                <a:miter lim="800000"/>
              </a:ln>
              <a:solidFill>
                <a:schemeClr val="tx2">
                  <a:lumMod val="7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  <a:cs typeface="Arial" pitchFamily="34" charset="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550" y="3388298"/>
            <a:ext cx="1175293" cy="1175293"/>
          </a:xfrm>
          <a:prstGeom prst="rect">
            <a:avLst/>
          </a:prstGeom>
        </p:spPr>
      </p:pic>
      <p:pic>
        <p:nvPicPr>
          <p:cNvPr id="5126" name="Picture 6" descr="Run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637" y="1840205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8" name="Picture 8" descr="Epidemiology 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6625" y="3388298"/>
            <a:ext cx="1056084" cy="1056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직사각형 42"/>
          <p:cNvSpPr/>
          <p:nvPr/>
        </p:nvSpPr>
        <p:spPr>
          <a:xfrm>
            <a:off x="6831419" y="5719282"/>
            <a:ext cx="12282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b="1" i="1" dirty="0" smtClean="0">
                <a:ln w="1778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  <a:miter lim="800000"/>
                </a:ln>
                <a:solidFill>
                  <a:srgbClr val="151513"/>
                </a:solidFill>
                <a:latin typeface="Arial" pitchFamily="34" charset="0"/>
                <a:cs typeface="Arial" pitchFamily="34" charset="0"/>
              </a:rPr>
              <a:t>Start</a:t>
            </a:r>
          </a:p>
          <a:p>
            <a:pPr algn="ctr">
              <a:defRPr/>
            </a:pPr>
            <a:r>
              <a:rPr lang="en-US" altLang="ko-KR" sz="2400" b="1" i="1" dirty="0" smtClean="0">
                <a:ln w="1778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  <a:miter lim="800000"/>
                </a:ln>
                <a:solidFill>
                  <a:srgbClr val="151513"/>
                </a:solidFill>
                <a:latin typeface="Arial" pitchFamily="34" charset="0"/>
                <a:cs typeface="Arial" pitchFamily="34" charset="0"/>
              </a:rPr>
              <a:t>Project</a:t>
            </a:r>
            <a:endParaRPr lang="ko-KR" altLang="en-US" sz="2400" b="1" i="1" dirty="0">
              <a:ln w="17780" cmpd="sng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prstDash val="solid"/>
                <a:miter lim="800000"/>
              </a:ln>
              <a:solidFill>
                <a:srgbClr val="151513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130" name="Picture 10" descr="Coordinator 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560" y="3271424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https://o.remove.bg/downloads/acd455b2-9126-4264-8e7d-120482d66f47/image-removebg-preview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72" y="3388298"/>
            <a:ext cx="1973903" cy="111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80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742723" y="394815"/>
            <a:ext cx="82620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 smtClean="0">
                <a:solidFill>
                  <a:schemeClr val="tx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팀 목표</a:t>
            </a:r>
            <a:endParaRPr lang="ko-KR" altLang="en-US" sz="5000" b="1" dirty="0">
              <a:solidFill>
                <a:schemeClr val="tx1">
                  <a:lumMod val="50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5" name="TextBox 6"/>
          <p:cNvSpPr txBox="1">
            <a:spLocks/>
          </p:cNvSpPr>
          <p:nvPr/>
        </p:nvSpPr>
        <p:spPr>
          <a:xfrm>
            <a:off x="1122667" y="3043494"/>
            <a:ext cx="3396067" cy="1223412"/>
          </a:xfrm>
          <a:prstGeom prst="rect">
            <a:avLst/>
          </a:prstGeom>
        </p:spPr>
        <p:txBody>
          <a:bodyPr vert="horz" wrap="square" lIns="0" tIns="0" rIns="0" bIns="0" numCol="1" anchor="t">
            <a:spAutoFit/>
          </a:bodyPr>
          <a:lstStyle/>
          <a:p>
            <a:pPr marL="0" indent="0" algn="ctr" latinLnBrk="0">
              <a:lnSpc>
                <a:spcPts val="10800"/>
              </a:lnSpc>
              <a:spcBef>
                <a:spcPct val="0"/>
              </a:spcBef>
              <a:buFontTx/>
              <a:buNone/>
            </a:pPr>
            <a:r>
              <a:rPr lang="en-US" sz="6000" dirty="0">
                <a:solidFill>
                  <a:srgbClr val="00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Vision-UP</a:t>
            </a:r>
            <a:endParaRPr lang="ko-KR" altLang="en-US" sz="6000" dirty="0">
              <a:solidFill>
                <a:srgbClr val="000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17" name="그림 5" descr="C:/Users/jihoon/AppData/Roaming/PolarisOffice/ETemp/17580_12059696/fImage2743139633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805" y="2392930"/>
            <a:ext cx="2639060" cy="1734185"/>
          </a:xfrm>
          <a:prstGeom prst="rect">
            <a:avLst/>
          </a:prstGeom>
          <a:noFill/>
        </p:spPr>
      </p:pic>
      <p:pic>
        <p:nvPicPr>
          <p:cNvPr id="18" name="그림 6" descr="C:/Users/jihoon/AppData/Roaming/PolarisOffice/ETemp/17580_12059696/fImage40871416500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015" y="3095345"/>
            <a:ext cx="1385108" cy="1388838"/>
          </a:xfrm>
          <a:prstGeom prst="rect">
            <a:avLst/>
          </a:prstGeom>
          <a:noFill/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5982058" y="4413695"/>
            <a:ext cx="63545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2023 GDSC Solution Challenge</a:t>
            </a:r>
            <a:endParaRPr lang="ko-KR" altLang="en-US" sz="3000" b="1" dirty="0">
              <a:solidFill>
                <a:schemeClr val="tx1">
                  <a:lumMod val="95000"/>
                  <a:lumOff val="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314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Microsoft Office PowerPoint</Application>
  <PresentationFormat>와이드스크린</PresentationFormat>
  <Paragraphs>53</Paragraphs>
  <Slides>11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야놀자 야체 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</cp:revision>
  <dcterms:created xsi:type="dcterms:W3CDTF">2023-10-13T16:46:58Z</dcterms:created>
  <dcterms:modified xsi:type="dcterms:W3CDTF">2023-10-13T16:48:36Z</dcterms:modified>
</cp:coreProperties>
</file>