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733760" y="6458040"/>
            <a:ext cx="1573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"/>
          <p:cNvGrpSpPr/>
          <p:nvPr/>
        </p:nvGrpSpPr>
        <p:grpSpPr>
          <a:xfrm>
            <a:off x="347400" y="1431360"/>
            <a:ext cx="4466160" cy="4056120"/>
            <a:chOff x="347400" y="1431360"/>
            <a:chExt cx="4466160" cy="4056120"/>
          </a:xfrm>
        </p:grpSpPr>
        <p:pic>
          <p:nvPicPr>
            <p:cNvPr id="78" name="Picture 12" descr=""/>
            <p:cNvPicPr/>
            <p:nvPr/>
          </p:nvPicPr>
          <p:blipFill>
            <a:blip r:embed="rId1"/>
            <a:stretch/>
          </p:blipFill>
          <p:spPr>
            <a:xfrm>
              <a:off x="660600" y="1431360"/>
              <a:ext cx="3839760" cy="371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79" name="CustomShape 2"/>
            <p:cNvSpPr/>
            <p:nvPr/>
          </p:nvSpPr>
          <p:spPr>
            <a:xfrm>
              <a:off x="347400" y="4682520"/>
              <a:ext cx="4466160" cy="80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/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  <a:ea typeface="DejaVu Sans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80" name="CustomShape 3"/>
          <p:cNvSpPr/>
          <p:nvPr/>
        </p:nvSpPr>
        <p:spPr>
          <a:xfrm>
            <a:off x="5170680" y="985320"/>
            <a:ext cx="6239160" cy="18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Sequence to sequence models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872240" y="4026240"/>
            <a:ext cx="68360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Error analysis on beam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92600" y="1186920"/>
            <a:ext cx="2980080" cy="30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6"/>
          <p:cNvSpPr/>
          <p:nvPr/>
        </p:nvSpPr>
        <p:spPr>
          <a:xfrm>
            <a:off x="483624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182880"/>
            <a:ext cx="121136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-9435960" y="-39301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417600" y="1246680"/>
            <a:ext cx="6296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Jane visite l’Afrique en septembre.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67640" y="2336760"/>
            <a:ext cx="7206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Human: Jane visits Africa in September.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423360" y="3191040"/>
            <a:ext cx="8239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Algorithm: Jane visited Africa last September.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142720" y="4534200"/>
            <a:ext cx="5771520" cy="1512000"/>
            <a:chOff x="2142720" y="4534200"/>
            <a:chExt cx="5771520" cy="1512000"/>
          </a:xfrm>
        </p:grpSpPr>
        <mc:AlternateContent>
          <mc:Choice xmlns:a14="http://schemas.microsoft.com/office/drawing/2010/main" Requires="a14">
            <p:sp>
              <p:nvSpPr>
                <p:cNvPr id="90" name="Formula 7"/>
                <p:cNvSpPr txBox="1"/>
                <p:nvPr/>
              </p:nvSpPr>
              <p:spPr>
                <a:xfrm>
                  <a:off x="2142720" y="4920480"/>
                  <a:ext cx="904680" cy="46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𝑎</m:t>
                          </m:r>
                        </m:e>
                        <m:sup>
                          <m:r>
                            <m:t xml:space="preserve">0</m:t>
                          </m:r>
                          <m:r>
                            <m:t xml:space="preserve">&gt;</m:t>
                          </m:r>
                        </m:sup>
                      </m:sSup>
                    </m:oMath>
                  </a14:m>
                </a:p>
              </p:txBody>
            </p:sp>
          </mc:Choice>
          <mc:Fallback/>
        </mc:AlternateContent>
        <p:sp>
          <p:nvSpPr>
            <p:cNvPr id="91" name="CustomShape 8"/>
            <p:cNvSpPr/>
            <p:nvPr/>
          </p:nvSpPr>
          <p:spPr>
            <a:xfrm>
              <a:off x="2142720" y="4920480"/>
              <a:ext cx="904680" cy="46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2" name="CustomShape 9"/>
            <p:cNvSpPr/>
            <p:nvPr/>
          </p:nvSpPr>
          <p:spPr>
            <a:xfrm>
              <a:off x="3223440" y="4996800"/>
              <a:ext cx="319320" cy="319320"/>
            </a:xfrm>
            <a:prstGeom prst="rect">
              <a:avLst/>
            </a:prstGeom>
            <a:noFill/>
            <a:ln w="1908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10"/>
            <p:cNvSpPr/>
            <p:nvPr/>
          </p:nvSpPr>
          <p:spPr>
            <a:xfrm>
              <a:off x="2874600" y="5153400"/>
              <a:ext cx="23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00b050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94" name="Formula 11"/>
                <p:cNvSpPr txBox="1"/>
                <p:nvPr/>
              </p:nvSpPr>
              <p:spPr>
                <a:xfrm>
                  <a:off x="3025080" y="5564520"/>
                  <a:ext cx="793080" cy="46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𝑥</m:t>
                          </m:r>
                        </m:e>
                        <m:sup>
                          <m:r>
                            <m:t xml:space="preserve">1</m:t>
                          </m:r>
                          <m:r>
                            <m:t xml:space="preserve">&gt;</m:t>
                          </m:r>
                        </m:sup>
                      </m:sSup>
                    </m:oMath>
                  </a14:m>
                </a:p>
              </p:txBody>
            </p:sp>
          </mc:Choice>
          <mc:Fallback/>
        </mc:AlternateContent>
        <p:sp>
          <p:nvSpPr>
            <p:cNvPr id="95" name="CustomShape 12"/>
            <p:cNvSpPr/>
            <p:nvPr/>
          </p:nvSpPr>
          <p:spPr>
            <a:xfrm>
              <a:off x="3025080" y="5564520"/>
              <a:ext cx="793080" cy="46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" name="CustomShape 13"/>
            <p:cNvSpPr/>
            <p:nvPr/>
          </p:nvSpPr>
          <p:spPr>
            <a:xfrm flipV="1">
              <a:off x="3369600" y="4915440"/>
              <a:ext cx="360" cy="21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00b050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14"/>
            <p:cNvSpPr/>
            <p:nvPr/>
          </p:nvSpPr>
          <p:spPr>
            <a:xfrm>
              <a:off x="4540320" y="4998600"/>
              <a:ext cx="319320" cy="319320"/>
            </a:xfrm>
            <a:prstGeom prst="rect">
              <a:avLst/>
            </a:prstGeom>
            <a:noFill/>
            <a:ln w="1908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15"/>
            <p:cNvSpPr/>
            <p:nvPr/>
          </p:nvSpPr>
          <p:spPr>
            <a:xfrm flipV="1">
              <a:off x="4710960" y="4917240"/>
              <a:ext cx="360" cy="21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00b050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16"/>
            <p:cNvSpPr/>
            <p:nvPr/>
          </p:nvSpPr>
          <p:spPr>
            <a:xfrm>
              <a:off x="5860800" y="5011200"/>
              <a:ext cx="319320" cy="319320"/>
            </a:xfrm>
            <a:prstGeom prst="rect">
              <a:avLst/>
            </a:prstGeom>
            <a:noFill/>
            <a:ln w="19080">
              <a:solidFill>
                <a:srgbClr val="6e31a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17"/>
            <p:cNvSpPr/>
            <p:nvPr/>
          </p:nvSpPr>
          <p:spPr>
            <a:xfrm flipV="1">
              <a:off x="6014160" y="4322520"/>
              <a:ext cx="360" cy="21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18"/>
            <p:cNvSpPr/>
            <p:nvPr/>
          </p:nvSpPr>
          <p:spPr>
            <a:xfrm>
              <a:off x="5150880" y="4962960"/>
              <a:ext cx="177840" cy="26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102" name="Formula 19"/>
                <p:cNvSpPr txBox="1"/>
                <p:nvPr/>
              </p:nvSpPr>
              <p:spPr>
                <a:xfrm>
                  <a:off x="4353840" y="5585400"/>
                  <a:ext cx="1008360" cy="46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𝑥</m:t>
                          </m:r>
                        </m:e>
                        <m:sup>
                          <m:sSub>
                            <m:e>
                              <m:r>
                                <m:t xml:space="preserve">𝑇</m:t>
                              </m:r>
                            </m:e>
                            <m:sub>
                              <m:r>
                                <m:t xml:space="preserve">𝑥</m:t>
                              </m:r>
                            </m:sub>
                          </m:sSub>
                          <m:r>
                            <m:t xml:space="preserve">&gt;</m:t>
                          </m:r>
                        </m:sup>
                      </m:sSup>
                    </m:oMath>
                  </a14:m>
                </a:p>
              </p:txBody>
            </p:sp>
          </mc:Choice>
          <mc:Fallback/>
        </mc:AlternateContent>
        <p:sp>
          <p:nvSpPr>
            <p:cNvPr id="103" name="CustomShape 20"/>
            <p:cNvSpPr/>
            <p:nvPr/>
          </p:nvSpPr>
          <p:spPr>
            <a:xfrm>
              <a:off x="4353840" y="5585400"/>
              <a:ext cx="1008360" cy="46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" name="CustomShape 21"/>
            <p:cNvSpPr/>
            <p:nvPr/>
          </p:nvSpPr>
          <p:spPr>
            <a:xfrm>
              <a:off x="3614040" y="5153400"/>
              <a:ext cx="23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00b050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22"/>
            <p:cNvSpPr/>
            <p:nvPr/>
          </p:nvSpPr>
          <p:spPr>
            <a:xfrm>
              <a:off x="4962600" y="5141880"/>
              <a:ext cx="808920" cy="1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23"/>
            <p:cNvSpPr/>
            <p:nvPr/>
          </p:nvSpPr>
          <p:spPr>
            <a:xfrm>
              <a:off x="7594920" y="5001120"/>
              <a:ext cx="319320" cy="319320"/>
            </a:xfrm>
            <a:prstGeom prst="rect">
              <a:avLst/>
            </a:prstGeom>
            <a:noFill/>
            <a:ln w="19080">
              <a:solidFill>
                <a:srgbClr val="6e31a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24"/>
            <p:cNvSpPr/>
            <p:nvPr/>
          </p:nvSpPr>
          <p:spPr>
            <a:xfrm flipV="1">
              <a:off x="7758720" y="4322520"/>
              <a:ext cx="360" cy="21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25"/>
            <p:cNvSpPr/>
            <p:nvPr/>
          </p:nvSpPr>
          <p:spPr>
            <a:xfrm>
              <a:off x="6261840" y="5153400"/>
              <a:ext cx="39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26"/>
            <p:cNvSpPr/>
            <p:nvPr/>
          </p:nvSpPr>
          <p:spPr>
            <a:xfrm>
              <a:off x="4267800" y="5153400"/>
              <a:ext cx="23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00b050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110" name="Formula 27"/>
                <p:cNvSpPr txBox="1"/>
                <p:nvPr/>
              </p:nvSpPr>
              <p:spPr>
                <a:xfrm>
                  <a:off x="3767760" y="4879800"/>
                  <a:ext cx="573480" cy="5223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⋯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11" name="CustomShape 28"/>
            <p:cNvSpPr/>
            <p:nvPr/>
          </p:nvSpPr>
          <p:spPr>
            <a:xfrm>
              <a:off x="3767760" y="4879800"/>
              <a:ext cx="573480" cy="52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2" name="CustomShape 29"/>
            <p:cNvSpPr/>
            <p:nvPr/>
          </p:nvSpPr>
          <p:spPr>
            <a:xfrm>
              <a:off x="6213600" y="4943520"/>
              <a:ext cx="668160" cy="660960"/>
            </a:xfrm>
            <a:custGeom>
              <a:avLst/>
              <a:gdLst/>
              <a:ahLst/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30"/>
            <p:cNvSpPr/>
            <p:nvPr/>
          </p:nvSpPr>
          <p:spPr>
            <a:xfrm flipV="1">
              <a:off x="6890400" y="4955400"/>
              <a:ext cx="360" cy="21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31"/>
            <p:cNvSpPr/>
            <p:nvPr/>
          </p:nvSpPr>
          <p:spPr>
            <a:xfrm>
              <a:off x="6755760" y="5011200"/>
              <a:ext cx="319320" cy="319320"/>
            </a:xfrm>
            <a:prstGeom prst="rect">
              <a:avLst/>
            </a:prstGeom>
            <a:noFill/>
            <a:ln w="19080">
              <a:solidFill>
                <a:srgbClr val="6e31a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32"/>
            <p:cNvSpPr/>
            <p:nvPr/>
          </p:nvSpPr>
          <p:spPr>
            <a:xfrm flipV="1">
              <a:off x="6911280" y="4322520"/>
              <a:ext cx="360" cy="21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33"/>
            <p:cNvSpPr/>
            <p:nvPr/>
          </p:nvSpPr>
          <p:spPr>
            <a:xfrm>
              <a:off x="7122240" y="5153400"/>
              <a:ext cx="39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34"/>
            <p:cNvSpPr/>
            <p:nvPr/>
          </p:nvSpPr>
          <p:spPr>
            <a:xfrm>
              <a:off x="7150320" y="4958280"/>
              <a:ext cx="625320" cy="660960"/>
            </a:xfrm>
            <a:custGeom>
              <a:avLst/>
              <a:gdLst/>
              <a:ahLst/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35"/>
            <p:cNvSpPr/>
            <p:nvPr/>
          </p:nvSpPr>
          <p:spPr>
            <a:xfrm flipV="1">
              <a:off x="7764840" y="4970160"/>
              <a:ext cx="360" cy="21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6e31a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9" name="Ink 4" descr=""/>
          <p:cNvPicPr/>
          <p:nvPr/>
        </p:nvPicPr>
        <p:blipFill>
          <a:blip r:embed="rId1"/>
          <a:stretch/>
        </p:blipFill>
        <p:spPr>
          <a:xfrm>
            <a:off x="2149560" y="492120"/>
            <a:ext cx="9556200" cy="433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82880" y="182880"/>
            <a:ext cx="121136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Error analysis on beam 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-9435960" y="-39301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230400" y="979560"/>
            <a:ext cx="8803800" cy="522360"/>
          </a:xfrm>
          <a:prstGeom prst="rect">
            <a:avLst/>
          </a:prstGeom>
          <a:blipFill rotWithShape="0">
            <a:blip r:embed="rId1"/>
            <a:stretch>
              <a:fillRect l="-1447" t="-15245" r="0" b="-305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30400" y="1672920"/>
            <a:ext cx="8512920" cy="522360"/>
          </a:xfrm>
          <a:prstGeom prst="rect">
            <a:avLst/>
          </a:prstGeom>
          <a:blipFill rotWithShape="0">
            <a:blip r:embed="rId2"/>
            <a:stretch>
              <a:fillRect l="-1496" t="-13880" r="0" b="-2901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65240" y="2360520"/>
            <a:ext cx="1619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Case 1: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87520" y="3048120"/>
            <a:ext cx="8624160" cy="522360"/>
          </a:xfrm>
          <a:prstGeom prst="rect">
            <a:avLst/>
          </a:prstGeom>
          <a:blipFill rotWithShape="0">
            <a:blip r:embed="rId3"/>
            <a:stretch>
              <a:fillRect l="-1407" t="-11575" r="0" b="-313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387720" y="3735720"/>
            <a:ext cx="6566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Conclusion: Beam search is at fault.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165240" y="4423320"/>
            <a:ext cx="1619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Case 2: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598680" y="5110920"/>
            <a:ext cx="11931840" cy="522360"/>
          </a:xfrm>
          <a:prstGeom prst="rect">
            <a:avLst/>
          </a:prstGeom>
          <a:blipFill rotWithShape="0">
            <a:blip r:embed="rId4"/>
            <a:stretch>
              <a:fillRect l="0" t="-11575" r="0" b="-313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510480" y="5798520"/>
            <a:ext cx="6244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Conclusion: RNN model is at fault.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0" name="Ink 3" descr=""/>
          <p:cNvPicPr/>
          <p:nvPr/>
        </p:nvPicPr>
        <p:blipFill>
          <a:blip r:embed="rId5"/>
          <a:stretch/>
        </p:blipFill>
        <p:spPr>
          <a:xfrm>
            <a:off x="1825920" y="498600"/>
            <a:ext cx="10082880" cy="52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82880" y="182880"/>
            <a:ext cx="121136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Error analysis 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-9435960" y="-39301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15400" y="1814040"/>
            <a:ext cx="2640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Jane visits Africa in September.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924360" y="1814040"/>
            <a:ext cx="2557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Jane visited Africa last September.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5" name="Group 5"/>
          <p:cNvGrpSpPr/>
          <p:nvPr/>
        </p:nvGrpSpPr>
        <p:grpSpPr>
          <a:xfrm>
            <a:off x="469080" y="845640"/>
            <a:ext cx="11477520" cy="4671720"/>
            <a:chOff x="469080" y="845640"/>
            <a:chExt cx="11477520" cy="4671720"/>
          </a:xfrm>
        </p:grpSpPr>
        <p:grpSp>
          <p:nvGrpSpPr>
            <p:cNvPr id="136" name="Group 6"/>
            <p:cNvGrpSpPr/>
            <p:nvPr/>
          </p:nvGrpSpPr>
          <p:grpSpPr>
            <a:xfrm>
              <a:off x="469080" y="870840"/>
              <a:ext cx="11464200" cy="4646520"/>
              <a:chOff x="469080" y="870840"/>
              <a:chExt cx="11464200" cy="4646520"/>
            </a:xfrm>
          </p:grpSpPr>
          <p:sp>
            <p:nvSpPr>
              <p:cNvPr id="137" name="Line 7"/>
              <p:cNvSpPr/>
              <p:nvPr/>
            </p:nvSpPr>
            <p:spPr>
              <a:xfrm>
                <a:off x="469080" y="1382760"/>
                <a:ext cx="11464200" cy="360"/>
              </a:xfrm>
              <a:prstGeom prst="line">
                <a:avLst/>
              </a:prstGeom>
              <a:ln w="158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Line 8"/>
              <p:cNvSpPr/>
              <p:nvPr/>
            </p:nvSpPr>
            <p:spPr>
              <a:xfrm flipV="1">
                <a:off x="3626640" y="870840"/>
                <a:ext cx="360" cy="4642560"/>
              </a:xfrm>
              <a:prstGeom prst="line">
                <a:avLst/>
              </a:prstGeom>
              <a:ln w="158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Line 9"/>
              <p:cNvSpPr/>
              <p:nvPr/>
            </p:nvSpPr>
            <p:spPr>
              <a:xfrm flipV="1">
                <a:off x="6876000" y="870840"/>
                <a:ext cx="360" cy="4642560"/>
              </a:xfrm>
              <a:prstGeom prst="line">
                <a:avLst/>
              </a:prstGeom>
              <a:ln w="158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Line 10"/>
              <p:cNvSpPr/>
              <p:nvPr/>
            </p:nvSpPr>
            <p:spPr>
              <a:xfrm flipV="1">
                <a:off x="10297800" y="874800"/>
                <a:ext cx="360" cy="4642560"/>
              </a:xfrm>
              <a:prstGeom prst="line">
                <a:avLst/>
              </a:prstGeom>
              <a:ln w="158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Line 11"/>
              <p:cNvSpPr/>
              <p:nvPr/>
            </p:nvSpPr>
            <p:spPr>
              <a:xfrm flipV="1">
                <a:off x="8526600" y="870840"/>
                <a:ext cx="360" cy="4642560"/>
              </a:xfrm>
              <a:prstGeom prst="line">
                <a:avLst/>
              </a:prstGeom>
              <a:ln w="158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2" name="CustomShape 12"/>
            <p:cNvSpPr/>
            <p:nvPr/>
          </p:nvSpPr>
          <p:spPr>
            <a:xfrm>
              <a:off x="1157400" y="861840"/>
              <a:ext cx="177660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Human 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43" name="CustomShape 13"/>
            <p:cNvSpPr/>
            <p:nvPr/>
          </p:nvSpPr>
          <p:spPr>
            <a:xfrm>
              <a:off x="4307040" y="845640"/>
              <a:ext cx="217116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Algorithm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44" name="CustomShape 14"/>
            <p:cNvSpPr/>
            <p:nvPr/>
          </p:nvSpPr>
          <p:spPr>
            <a:xfrm>
              <a:off x="6890760" y="871200"/>
              <a:ext cx="1641600" cy="511200"/>
            </a:xfrm>
            <a:prstGeom prst="rect">
              <a:avLst/>
            </a:prstGeom>
            <a:blipFill rotWithShape="0">
              <a:blip r:embed="rId1"/>
              <a:stretch>
                <a:fillRect l="0" t="0" r="0" b="-1111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" name="CustomShape 15"/>
            <p:cNvSpPr/>
            <p:nvPr/>
          </p:nvSpPr>
          <p:spPr>
            <a:xfrm>
              <a:off x="8511840" y="861840"/>
              <a:ext cx="1468440" cy="511200"/>
            </a:xfrm>
            <a:prstGeom prst="rect">
              <a:avLst/>
            </a:prstGeom>
            <a:blipFill rotWithShape="0">
              <a:blip r:embed="rId2"/>
              <a:stretch>
                <a:fillRect l="0" t="0" r="0" b="-2266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" name="CustomShape 16"/>
            <p:cNvSpPr/>
            <p:nvPr/>
          </p:nvSpPr>
          <p:spPr>
            <a:xfrm>
              <a:off x="10284480" y="856800"/>
              <a:ext cx="16621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At fault?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47" name="CustomShape 17"/>
          <p:cNvSpPr/>
          <p:nvPr/>
        </p:nvSpPr>
        <p:spPr>
          <a:xfrm>
            <a:off x="469080" y="5636520"/>
            <a:ext cx="109940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Figures out what faction of errors are “due to” beam search vs. RNN model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Ink 3" descr=""/>
          <p:cNvPicPr/>
          <p:nvPr/>
        </p:nvPicPr>
        <p:blipFill>
          <a:blip r:embed="rId3"/>
          <a:stretch/>
        </p:blipFill>
        <p:spPr>
          <a:xfrm>
            <a:off x="1381320" y="1629000"/>
            <a:ext cx="10127520" cy="29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6970</TotalTime>
  <Application>LibreOffice/6.0.3.2$Linux_X86_64 LibreOffice_project/00m0$Build-2</Application>
  <Words>157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en-US</dc:language>
  <cp:lastModifiedBy/>
  <dcterms:modified xsi:type="dcterms:W3CDTF">2018-05-05T15:33:09Z</dcterms:modified>
  <cp:revision>271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