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77760" y="9576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7760" y="9576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F702E0C-CE01-4950-9154-B8ED551195A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5/5/18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DD3EF6F-EA79-424D-A3A9-FF1426AF2C8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8948743-47C0-4CF1-97DD-B4612D6BA16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5/5/18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33363EF-42B1-4D9E-83D2-98FF10FE4E9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0733760" y="6458040"/>
            <a:ext cx="1574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Andrew Ng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1"/>
          <p:cNvGrpSpPr/>
          <p:nvPr/>
        </p:nvGrpSpPr>
        <p:grpSpPr>
          <a:xfrm>
            <a:off x="347400" y="1431360"/>
            <a:ext cx="4466520" cy="4056480"/>
            <a:chOff x="347400" y="1431360"/>
            <a:chExt cx="4466520" cy="4056480"/>
          </a:xfrm>
        </p:grpSpPr>
        <p:pic>
          <p:nvPicPr>
            <p:cNvPr id="84" name="Picture 12" descr=""/>
            <p:cNvPicPr/>
            <p:nvPr/>
          </p:nvPicPr>
          <p:blipFill>
            <a:blip r:embed="rId1"/>
            <a:stretch/>
          </p:blipFill>
          <p:spPr>
            <a:xfrm>
              <a:off x="660600" y="1431360"/>
              <a:ext cx="3840120" cy="3718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85" name="CustomShape 2"/>
            <p:cNvSpPr/>
            <p:nvPr/>
          </p:nvSpPr>
          <p:spPr>
            <a:xfrm>
              <a:off x="347400" y="4682520"/>
              <a:ext cx="4466520" cy="80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b"/>
            <a:p>
              <a:pPr algn="ctr">
                <a:lnSpc>
                  <a:spcPct val="90000"/>
                </a:lnSpc>
              </a:pPr>
              <a:r>
                <a:rPr b="1" lang="en-US" sz="3200" spc="-1" strike="noStrike">
                  <a:solidFill>
                    <a:srgbClr val="000000"/>
                  </a:solidFill>
                  <a:latin typeface="Calibri Light"/>
                </a:rPr>
                <a:t>deeplearning.ai</a:t>
              </a: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86" name="TextShape 3"/>
          <p:cNvSpPr txBox="1"/>
          <p:nvPr/>
        </p:nvSpPr>
        <p:spPr>
          <a:xfrm>
            <a:off x="5170680" y="985320"/>
            <a:ext cx="6239520" cy="182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Sequence to sequence models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4872240" y="4026240"/>
            <a:ext cx="683640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Bleu score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(optional)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1092600" y="1186920"/>
            <a:ext cx="2980440" cy="30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6"/>
          <p:cNvSpPr/>
          <p:nvPr/>
        </p:nvSpPr>
        <p:spPr>
          <a:xfrm>
            <a:off x="4836240" y="3410280"/>
            <a:ext cx="6908400" cy="1764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82880" y="182880"/>
            <a:ext cx="12114000" cy="132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Evaluating machine translation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-9435960" y="-393012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588600" y="1246680"/>
            <a:ext cx="55908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French: Le chat est sur le tapis.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394200" y="2219040"/>
            <a:ext cx="64371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Reference 1: The cat is on the mat.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369360" y="3041640"/>
            <a:ext cx="71244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Reference 2: There is a cat on the mat.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361440" y="3864600"/>
            <a:ext cx="70848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MT output: the the the the the the the.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546120" y="4843080"/>
            <a:ext cx="19976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Precision: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4621320" y="4843080"/>
            <a:ext cx="3645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Modified precision: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8" name="Ink 3" descr=""/>
          <p:cNvPicPr/>
          <p:nvPr/>
        </p:nvPicPr>
        <p:blipFill>
          <a:blip r:embed="rId1"/>
          <a:stretch/>
        </p:blipFill>
        <p:spPr>
          <a:xfrm>
            <a:off x="6499440" y="1127160"/>
            <a:ext cx="5231880" cy="5581440"/>
          </a:xfrm>
          <a:prstGeom prst="rect">
            <a:avLst/>
          </a:prstGeom>
          <a:ln>
            <a:noFill/>
          </a:ln>
        </p:spPr>
      </p:pic>
      <p:sp>
        <p:nvSpPr>
          <p:cNvPr id="99" name="CustomShape 9"/>
          <p:cNvSpPr/>
          <p:nvPr/>
        </p:nvSpPr>
        <p:spPr>
          <a:xfrm>
            <a:off x="8794080" y="6238080"/>
            <a:ext cx="777960" cy="582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0"/>
          <p:cNvSpPr/>
          <p:nvPr/>
        </p:nvSpPr>
        <p:spPr>
          <a:xfrm>
            <a:off x="-350640" y="6488640"/>
            <a:ext cx="10247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[Papineni et. al., 2002. Bleu: A method for automatic evaluation of machine translation]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82880" y="182880"/>
            <a:ext cx="12114000" cy="132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Bleu score on bigrams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-9435960" y="-393012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3"/>
          <p:cNvSpPr/>
          <p:nvPr/>
        </p:nvSpPr>
        <p:spPr>
          <a:xfrm>
            <a:off x="364320" y="1149480"/>
            <a:ext cx="19306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Example: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2040840" y="1149480"/>
            <a:ext cx="64371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Reference 1: The cat is on the mat.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2076120" y="1805760"/>
            <a:ext cx="71244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Reference 2: There is a cat on the mat.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2068920" y="2475360"/>
            <a:ext cx="7083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MT output: The cat the cat on the mat.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311760" y="3448800"/>
            <a:ext cx="14263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the cat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8" name="CustomShape 8"/>
          <p:cNvSpPr/>
          <p:nvPr/>
        </p:nvSpPr>
        <p:spPr>
          <a:xfrm>
            <a:off x="311760" y="4037400"/>
            <a:ext cx="14263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cat the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9" name="CustomShape 9"/>
          <p:cNvSpPr/>
          <p:nvPr/>
        </p:nvSpPr>
        <p:spPr>
          <a:xfrm>
            <a:off x="311400" y="4626000"/>
            <a:ext cx="12877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cat 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0" name="CustomShape 10"/>
          <p:cNvSpPr/>
          <p:nvPr/>
        </p:nvSpPr>
        <p:spPr>
          <a:xfrm>
            <a:off x="316080" y="5214600"/>
            <a:ext cx="1317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on the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1" name="CustomShape 11"/>
          <p:cNvSpPr/>
          <p:nvPr/>
        </p:nvSpPr>
        <p:spPr>
          <a:xfrm>
            <a:off x="316440" y="5803200"/>
            <a:ext cx="15771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the mat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2" name="CustomShape 12"/>
          <p:cNvSpPr/>
          <p:nvPr/>
        </p:nvSpPr>
        <p:spPr>
          <a:xfrm>
            <a:off x="-350640" y="6488640"/>
            <a:ext cx="10247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[Papineni et. al., 2002. Bleu: A method for automatic evaluation of machine translation]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3" name="Ink 4" descr=""/>
          <p:cNvPicPr/>
          <p:nvPr/>
        </p:nvPicPr>
        <p:blipFill>
          <a:blip r:embed="rId1"/>
          <a:stretch/>
        </p:blipFill>
        <p:spPr>
          <a:xfrm>
            <a:off x="2721240" y="790920"/>
            <a:ext cx="6692400" cy="573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82880" y="182880"/>
            <a:ext cx="12114000" cy="132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Bleu score on unigrams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-9435960" y="-393012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"/>
          <p:cNvSpPr/>
          <p:nvPr/>
        </p:nvSpPr>
        <p:spPr>
          <a:xfrm>
            <a:off x="364320" y="1149480"/>
            <a:ext cx="19306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Example: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2040840" y="1149480"/>
            <a:ext cx="64371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Reference 1: The cat is on the mat.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2076120" y="1805760"/>
            <a:ext cx="71244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Reference 2: There is a cat on the mat.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2068920" y="2475360"/>
            <a:ext cx="7083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MT output: The cat the cat on the mat.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-350640" y="6488640"/>
            <a:ext cx="10247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[Papineni et. al., 2002. Bleu: A method for automatic evaluation of machine translation]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21" name="Group 8"/>
          <p:cNvGrpSpPr/>
          <p:nvPr/>
        </p:nvGrpSpPr>
        <p:grpSpPr>
          <a:xfrm>
            <a:off x="0" y="3420720"/>
            <a:ext cx="6003720" cy="1975680"/>
            <a:chOff x="0" y="3420720"/>
            <a:chExt cx="6003720" cy="1975680"/>
          </a:xfrm>
        </p:grpSpPr>
        <mc:AlternateContent>
          <mc:Choice xmlns:a14="http://schemas.microsoft.com/office/drawing/2010/main" Requires="a14">
            <p:sp>
              <p:nvSpPr>
                <p:cNvPr id="122" name="Formula 9"/>
                <p:cNvSpPr txBox="1"/>
                <p:nvPr/>
              </p:nvSpPr>
              <p:spPr>
                <a:xfrm>
                  <a:off x="0" y="4174560"/>
                  <a:ext cx="6003720" cy="58104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r>
                            <m:t xml:space="preserve">𝑝</m:t>
                          </m:r>
                        </m:e>
                        <m:sub>
                          <m:r>
                            <m:t xml:space="preserve">1</m:t>
                          </m:r>
                        </m:sub>
                      </m:sSub>
                      <m:r>
                        <m:t xml:space="preserve">=</m:t>
                      </m:r>
                      <m:f>
                        <m:num/>
                        <m:den/>
                      </m:f>
                    </m:oMath>
                  </a14:m>
                </a:p>
              </p:txBody>
            </p:sp>
          </mc:Choice>
          <mc:Fallback/>
        </mc:AlternateContent>
        <p:sp>
          <p:nvSpPr>
            <p:cNvPr id="123" name="CustomShape 10"/>
            <p:cNvSpPr/>
            <p:nvPr/>
          </p:nvSpPr>
          <p:spPr>
            <a:xfrm>
              <a:off x="0" y="4174560"/>
              <a:ext cx="6003720" cy="5810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grpSp>
          <p:nvGrpSpPr>
            <p:cNvPr id="124" name="Group 11"/>
            <p:cNvGrpSpPr/>
            <p:nvPr/>
          </p:nvGrpSpPr>
          <p:grpSpPr>
            <a:xfrm>
              <a:off x="1119600" y="3420720"/>
              <a:ext cx="4487400" cy="937800"/>
              <a:chOff x="1119600" y="3420720"/>
              <a:chExt cx="4487400" cy="937800"/>
            </a:xfrm>
          </p:grpSpPr>
          <mc:AlternateContent>
            <mc:Choice xmlns:a14="http://schemas.microsoft.com/office/drawing/2010/main" Requires="a14">
              <p:sp>
                <p:nvSpPr>
                  <p:cNvPr id="125" name="Formula 12"/>
                  <p:cNvSpPr txBox="1"/>
                  <p:nvPr/>
                </p:nvSpPr>
                <p:spPr>
                  <a:xfrm>
                    <a:off x="1119600" y="3420720"/>
                    <a:ext cx="1467720" cy="937800"/>
                  </a:xfrm>
                  <a:prstGeom prst="rect">
                    <a:avLst/>
                  </a:prstGeom>
                </p:spPr>
                <p:txBody>
                  <a:bodyPr/>
                  <a:p>
                    <a14:m>
                      <m:oMath xmlns:m="http://schemas.openxmlformats.org/officeDocument/2006/math">
                        <m:nary>
                          <m:naryPr>
                            <m:chr m:val="∑"/>
                          </m:naryPr>
                          <m:sub>
                            <m:r>
                              <m:t xml:space="preserve">𝑢</m:t>
                            </m:r>
                            <m:r>
                              <m:t xml:space="preserve">𝑛𝑖𝑔𝑟𝑎𝑚</m:t>
                            </m:r>
                            <m:r>
                              <m:t xml:space="preserve">∈</m:t>
                            </m:r>
                            <m:acc>
                              <m:accPr>
                                <m:chr m:val="^"/>
                              </m:accPr>
                              <m:e>
                                <m:r>
                                  <m:t xml:space="preserve">𝑦</m:t>
                                </m:r>
                              </m:e>
                            </m:acc>
                          </m:sub>
                          <m:sup/>
                          <m:e/>
                        </m:nary>
                      </m:oMath>
                    </a14:m>
                  </a:p>
                </p:txBody>
              </p:sp>
            </mc:Choice>
            <mc:Fallback/>
          </mc:AlternateContent>
          <p:sp>
            <p:nvSpPr>
              <p:cNvPr id="126" name="CustomShape 13"/>
              <p:cNvSpPr/>
              <p:nvPr/>
            </p:nvSpPr>
            <p:spPr>
              <a:xfrm>
                <a:off x="1119600" y="3420720"/>
                <a:ext cx="1467720" cy="9378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latin typeface="Calibri"/>
                  </a:rPr>
                  <a:t> </a:t>
                </a:r>
                <a:endParaRPr b="0" lang="en-US" sz="1800" spc="-1" strike="noStrike">
                  <a:latin typeface="Arial"/>
                </a:endParaRPr>
              </a:p>
            </p:txBody>
          </p:sp>
          <mc:AlternateContent>
            <mc:Choice xmlns:a14="http://schemas.microsoft.com/office/drawing/2010/main" Requires="a14">
              <p:sp>
                <p:nvSpPr>
                  <p:cNvPr id="127" name="Formula 14"/>
                  <p:cNvSpPr txBox="1"/>
                  <p:nvPr/>
                </p:nvSpPr>
                <p:spPr>
                  <a:xfrm>
                    <a:off x="2129040" y="3526920"/>
                    <a:ext cx="3477960" cy="773640"/>
                  </a:xfrm>
                  <a:prstGeom prst="rect">
                    <a:avLst/>
                  </a:prstGeom>
                </p:spPr>
                <p:txBody>
                  <a:bodyPr/>
                  <a:p>
                    <a14:m>
                      <m:oMath xmlns:m="http://schemas.openxmlformats.org/officeDocument/2006/math">
                        <m:r>
                          <m:t xml:space="preserve">𝑐𝑜𝑢𝑛</m:t>
                        </m:r>
                        <m:sSub>
                          <m:e>
                            <m:limLow>
                              <m:e>
                                <m:r>
                                  <m:t xml:space="preserve">𝑡</m:t>
                                </m:r>
                              </m:e>
                              <m:lim/>
                            </m:limLow>
                          </m:e>
                          <m:sub>
                            <m:r>
                              <m:t xml:space="preserve">𝑐𝑙𝑖𝑝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𝑢𝑛𝑖𝑔𝑟𝑎𝑚</m:t>
                            </m:r>
                          </m:e>
                        </m:d>
                      </m:oMath>
                    </a14:m>
                  </a:p>
                </p:txBody>
              </p:sp>
            </mc:Choice>
            <mc:Fallback/>
          </mc:AlternateContent>
          <p:sp>
            <p:nvSpPr>
              <p:cNvPr id="128" name="CustomShape 15"/>
              <p:cNvSpPr/>
              <p:nvPr/>
            </p:nvSpPr>
            <p:spPr>
              <a:xfrm>
                <a:off x="2129040" y="3526920"/>
                <a:ext cx="3477960" cy="7736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latin typeface="Calibri"/>
                  </a:rPr>
                  <a:t> 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129" name="Group 16"/>
            <p:cNvGrpSpPr/>
            <p:nvPr/>
          </p:nvGrpSpPr>
          <p:grpSpPr>
            <a:xfrm>
              <a:off x="1119600" y="4458600"/>
              <a:ext cx="4059360" cy="937800"/>
              <a:chOff x="1119600" y="4458600"/>
              <a:chExt cx="4059360" cy="937800"/>
            </a:xfrm>
          </p:grpSpPr>
          <mc:AlternateContent>
            <mc:Choice xmlns:a14="http://schemas.microsoft.com/office/drawing/2010/main" Requires="a14">
              <p:sp>
                <p:nvSpPr>
                  <p:cNvPr id="130" name="Formula 17"/>
                  <p:cNvSpPr txBox="1"/>
                  <p:nvPr/>
                </p:nvSpPr>
                <p:spPr>
                  <a:xfrm>
                    <a:off x="1119600" y="4458600"/>
                    <a:ext cx="1467720" cy="937800"/>
                  </a:xfrm>
                  <a:prstGeom prst="rect">
                    <a:avLst/>
                  </a:prstGeom>
                </p:spPr>
                <p:txBody>
                  <a:bodyPr/>
                  <a:p>
                    <a14:m>
                      <m:oMath xmlns:m="http://schemas.openxmlformats.org/officeDocument/2006/math">
                        <m:nary>
                          <m:naryPr>
                            <m:chr m:val="∑"/>
                          </m:naryPr>
                          <m:sub>
                            <m:r>
                              <m:t xml:space="preserve">𝑢</m:t>
                            </m:r>
                            <m:r>
                              <m:t xml:space="preserve">𝑛𝑖𝑔𝑟𝑎𝑚</m:t>
                            </m:r>
                            <m:r>
                              <m:t xml:space="preserve">∈</m:t>
                            </m:r>
                            <m:acc>
                              <m:accPr>
                                <m:chr m:val="^"/>
                              </m:accPr>
                              <m:e>
                                <m:r>
                                  <m:t xml:space="preserve">𝑦</m:t>
                                </m:r>
                              </m:e>
                            </m:acc>
                          </m:sub>
                          <m:sup/>
                          <m:e/>
                        </m:nary>
                      </m:oMath>
                    </a14:m>
                  </a:p>
                </p:txBody>
              </p:sp>
            </mc:Choice>
            <mc:Fallback/>
          </mc:AlternateContent>
          <p:sp>
            <p:nvSpPr>
              <p:cNvPr id="131" name="CustomShape 18"/>
              <p:cNvSpPr/>
              <p:nvPr/>
            </p:nvSpPr>
            <p:spPr>
              <a:xfrm>
                <a:off x="1119600" y="4458600"/>
                <a:ext cx="1467720" cy="937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latin typeface="Calibri"/>
                  </a:rPr>
                  <a:t> </a:t>
                </a:r>
                <a:endParaRPr b="0" lang="en-US" sz="1800" spc="-1" strike="noStrike">
                  <a:latin typeface="Arial"/>
                </a:endParaRPr>
              </a:p>
            </p:txBody>
          </p:sp>
          <mc:AlternateContent>
            <mc:Choice xmlns:a14="http://schemas.microsoft.com/office/drawing/2010/main" Requires="a14">
              <p:sp>
                <p:nvSpPr>
                  <p:cNvPr id="132" name="Formula 19"/>
                  <p:cNvSpPr txBox="1"/>
                  <p:nvPr/>
                </p:nvSpPr>
                <p:spPr>
                  <a:xfrm>
                    <a:off x="2129040" y="4564800"/>
                    <a:ext cx="3049920" cy="723960"/>
                  </a:xfrm>
                  <a:prstGeom prst="rect">
                    <a:avLst/>
                  </a:prstGeom>
                </p:spPr>
                <p:txBody>
                  <a:bodyPr/>
                  <a:p>
                    <a14:m>
                      <m:oMath xmlns:m="http://schemas.openxmlformats.org/officeDocument/2006/math">
                        <m:r>
                          <m:t xml:space="preserve">𝑐𝑜𝑢𝑛</m:t>
                        </m:r>
                        <m:sSub>
                          <m:e>
                            <m:limLow>
                              <m:e>
                                <m:r>
                                  <m:t xml:space="preserve">𝑡</m:t>
                                </m:r>
                              </m:e>
                              <m:lim/>
                            </m:limLow>
                          </m:e>
                          <m:sub/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𝑢𝑛𝑖𝑔𝑟𝑎𝑚</m:t>
                            </m:r>
                          </m:e>
                        </m:d>
                      </m:oMath>
                    </a14:m>
                  </a:p>
                </p:txBody>
              </p:sp>
            </mc:Choice>
            <mc:Fallback/>
          </mc:AlternateContent>
          <p:sp>
            <p:nvSpPr>
              <p:cNvPr id="133" name="CustomShape 20"/>
              <p:cNvSpPr/>
              <p:nvPr/>
            </p:nvSpPr>
            <p:spPr>
              <a:xfrm>
                <a:off x="2129040" y="4564800"/>
                <a:ext cx="3049920" cy="7239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latin typeface="Calibri"/>
                  </a:rPr>
                  <a:t> 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  <p:grpSp>
        <p:nvGrpSpPr>
          <p:cNvPr id="134" name="Group 21"/>
          <p:cNvGrpSpPr/>
          <p:nvPr/>
        </p:nvGrpSpPr>
        <p:grpSpPr>
          <a:xfrm>
            <a:off x="6377760" y="3420720"/>
            <a:ext cx="6003720" cy="1975680"/>
            <a:chOff x="6377760" y="3420720"/>
            <a:chExt cx="6003720" cy="1975680"/>
          </a:xfrm>
        </p:grpSpPr>
        <mc:AlternateContent>
          <mc:Choice xmlns:a14="http://schemas.microsoft.com/office/drawing/2010/main" Requires="a14">
            <p:sp>
              <p:nvSpPr>
                <p:cNvPr id="135" name="Formula 22"/>
                <p:cNvSpPr txBox="1"/>
                <p:nvPr/>
              </p:nvSpPr>
              <p:spPr>
                <a:xfrm>
                  <a:off x="6377760" y="4174560"/>
                  <a:ext cx="6003720" cy="58104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r>
                            <m:t xml:space="preserve">𝑝</m:t>
                          </m:r>
                        </m:e>
                        <m:sub>
                          <m:r>
                            <m:t xml:space="preserve">𝑛</m:t>
                          </m:r>
                        </m:sub>
                      </m:sSub>
                      <m:r>
                        <m:t xml:space="preserve">=</m:t>
                      </m:r>
                      <m:f>
                        <m:num/>
                        <m:den/>
                      </m:f>
                    </m:oMath>
                  </a14:m>
                </a:p>
              </p:txBody>
            </p:sp>
          </mc:Choice>
          <mc:Fallback/>
        </mc:AlternateContent>
        <p:sp>
          <p:nvSpPr>
            <p:cNvPr id="136" name="CustomShape 23"/>
            <p:cNvSpPr/>
            <p:nvPr/>
          </p:nvSpPr>
          <p:spPr>
            <a:xfrm>
              <a:off x="6377760" y="4174560"/>
              <a:ext cx="6003720" cy="58104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grpSp>
          <p:nvGrpSpPr>
            <p:cNvPr id="137" name="Group 24"/>
            <p:cNvGrpSpPr/>
            <p:nvPr/>
          </p:nvGrpSpPr>
          <p:grpSpPr>
            <a:xfrm>
              <a:off x="7497360" y="3420720"/>
              <a:ext cx="4166640" cy="937800"/>
              <a:chOff x="7497360" y="3420720"/>
              <a:chExt cx="4166640" cy="937800"/>
            </a:xfrm>
          </p:grpSpPr>
          <mc:AlternateContent>
            <mc:Choice xmlns:a14="http://schemas.microsoft.com/office/drawing/2010/main" Requires="a14">
              <p:sp>
                <p:nvSpPr>
                  <p:cNvPr id="138" name="Formula 25"/>
                  <p:cNvSpPr txBox="1"/>
                  <p:nvPr/>
                </p:nvSpPr>
                <p:spPr>
                  <a:xfrm>
                    <a:off x="7497360" y="3420720"/>
                    <a:ext cx="1243080" cy="937800"/>
                  </a:xfrm>
                  <a:prstGeom prst="rect">
                    <a:avLst/>
                  </a:prstGeom>
                </p:spPr>
                <p:txBody>
                  <a:bodyPr/>
                  <a:p>
                    <a14:m>
                      <m:oMath xmlns:m="http://schemas.openxmlformats.org/officeDocument/2006/math">
                        <m:nary>
                          <m:naryPr>
                            <m:chr m:val="∑"/>
                          </m:naryPr>
                          <m:sub>
                            <m:r>
                              <m:t xml:space="preserve">𝑛</m:t>
                            </m:r>
                            <m:r>
                              <m:t xml:space="preserve">𝑔𝑟𝑎𝑚</m:t>
                            </m:r>
                            <m:r>
                              <m:t xml:space="preserve">∈</m:t>
                            </m:r>
                            <m:acc>
                              <m:accPr>
                                <m:chr m:val="^"/>
                              </m:accPr>
                              <m:e>
                                <m:r>
                                  <m:t xml:space="preserve">𝑦</m:t>
                                </m:r>
                              </m:e>
                            </m:acc>
                          </m:sub>
                          <m:sup/>
                          <m:e/>
                        </m:nary>
                      </m:oMath>
                    </a14:m>
                  </a:p>
                </p:txBody>
              </p:sp>
            </mc:Choice>
            <mc:Fallback/>
          </mc:AlternateContent>
          <p:sp>
            <p:nvSpPr>
              <p:cNvPr id="139" name="CustomShape 26"/>
              <p:cNvSpPr/>
              <p:nvPr/>
            </p:nvSpPr>
            <p:spPr>
              <a:xfrm>
                <a:off x="7497360" y="3420720"/>
                <a:ext cx="1243080" cy="9378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latin typeface="Calibri"/>
                  </a:rPr>
                  <a:t> </a:t>
                </a:r>
                <a:endParaRPr b="0" lang="en-US" sz="1800" spc="-1" strike="noStrike">
                  <a:latin typeface="Arial"/>
                </a:endParaRPr>
              </a:p>
            </p:txBody>
          </p:sp>
          <mc:AlternateContent>
            <mc:Choice xmlns:a14="http://schemas.microsoft.com/office/drawing/2010/main" Requires="a14">
              <p:sp>
                <p:nvSpPr>
                  <p:cNvPr id="140" name="Formula 27"/>
                  <p:cNvSpPr txBox="1"/>
                  <p:nvPr/>
                </p:nvSpPr>
                <p:spPr>
                  <a:xfrm>
                    <a:off x="8506800" y="3526920"/>
                    <a:ext cx="3157200" cy="773640"/>
                  </a:xfrm>
                  <a:prstGeom prst="rect">
                    <a:avLst/>
                  </a:prstGeom>
                </p:spPr>
                <p:txBody>
                  <a:bodyPr/>
                  <a:p>
                    <a14:m>
                      <m:oMath xmlns:m="http://schemas.openxmlformats.org/officeDocument/2006/math">
                        <m:r>
                          <m:t xml:space="preserve">𝑐𝑜𝑢𝑛</m:t>
                        </m:r>
                        <m:sSub>
                          <m:e>
                            <m:limLow>
                              <m:e>
                                <m:r>
                                  <m:t xml:space="preserve">𝑡</m:t>
                                </m:r>
                              </m:e>
                              <m:lim/>
                            </m:limLow>
                          </m:e>
                          <m:sub>
                            <m:r>
                              <m:t xml:space="preserve">𝑐𝑙𝑖𝑝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𝑛</m:t>
                            </m:r>
                            <m:r>
                              <m:t xml:space="preserve">𝑔𝑟𝑎𝑚</m:t>
                            </m:r>
                          </m:e>
                        </m:d>
                      </m:oMath>
                    </a14:m>
                  </a:p>
                </p:txBody>
              </p:sp>
            </mc:Choice>
            <mc:Fallback/>
          </mc:AlternateContent>
          <p:sp>
            <p:nvSpPr>
              <p:cNvPr id="141" name="CustomShape 28"/>
              <p:cNvSpPr/>
              <p:nvPr/>
            </p:nvSpPr>
            <p:spPr>
              <a:xfrm>
                <a:off x="8506800" y="3526920"/>
                <a:ext cx="3157200" cy="77364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latin typeface="Calibri"/>
                  </a:rPr>
                  <a:t> 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142" name="Group 29"/>
            <p:cNvGrpSpPr/>
            <p:nvPr/>
          </p:nvGrpSpPr>
          <p:grpSpPr>
            <a:xfrm>
              <a:off x="7497360" y="4458600"/>
              <a:ext cx="3660120" cy="937800"/>
              <a:chOff x="7497360" y="4458600"/>
              <a:chExt cx="3660120" cy="937800"/>
            </a:xfrm>
          </p:grpSpPr>
          <mc:AlternateContent>
            <mc:Choice xmlns:a14="http://schemas.microsoft.com/office/drawing/2010/main" Requires="a14">
              <p:sp>
                <p:nvSpPr>
                  <p:cNvPr id="143" name="Formula 30"/>
                  <p:cNvSpPr txBox="1"/>
                  <p:nvPr/>
                </p:nvSpPr>
                <p:spPr>
                  <a:xfrm>
                    <a:off x="7497360" y="4458600"/>
                    <a:ext cx="1243080" cy="937800"/>
                  </a:xfrm>
                  <a:prstGeom prst="rect">
                    <a:avLst/>
                  </a:prstGeom>
                </p:spPr>
                <p:txBody>
                  <a:bodyPr/>
                  <a:p>
                    <a14:m>
                      <m:oMath xmlns:m="http://schemas.openxmlformats.org/officeDocument/2006/math">
                        <m:nary>
                          <m:naryPr>
                            <m:chr m:val="∑"/>
                          </m:naryPr>
                          <m:sub>
                            <m:r>
                              <m:t xml:space="preserve">𝑛</m:t>
                            </m:r>
                            <m:r>
                              <m:t xml:space="preserve">𝑔𝑟𝑎𝑚</m:t>
                            </m:r>
                            <m:r>
                              <m:t xml:space="preserve">∈</m:t>
                            </m:r>
                            <m:acc>
                              <m:accPr>
                                <m:chr m:val="^"/>
                              </m:accPr>
                              <m:e>
                                <m:r>
                                  <m:t xml:space="preserve">𝑦</m:t>
                                </m:r>
                              </m:e>
                            </m:acc>
                          </m:sub>
                          <m:sup/>
                          <m:e/>
                        </m:nary>
                      </m:oMath>
                    </a14:m>
                  </a:p>
                </p:txBody>
              </p:sp>
            </mc:Choice>
            <mc:Fallback/>
          </mc:AlternateContent>
          <p:sp>
            <p:nvSpPr>
              <p:cNvPr id="144" name="CustomShape 31"/>
              <p:cNvSpPr/>
              <p:nvPr/>
            </p:nvSpPr>
            <p:spPr>
              <a:xfrm>
                <a:off x="7497360" y="4458600"/>
                <a:ext cx="1243080" cy="9378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latin typeface="Calibri"/>
                  </a:rPr>
                  <a:t> </a:t>
                </a:r>
                <a:endParaRPr b="0" lang="en-US" sz="1800" spc="-1" strike="noStrike">
                  <a:latin typeface="Arial"/>
                </a:endParaRPr>
              </a:p>
            </p:txBody>
          </p:sp>
          <mc:AlternateContent>
            <mc:Choice xmlns:a14="http://schemas.microsoft.com/office/drawing/2010/main" Requires="a14">
              <p:sp>
                <p:nvSpPr>
                  <p:cNvPr id="145" name="Formula 32"/>
                  <p:cNvSpPr txBox="1"/>
                  <p:nvPr/>
                </p:nvSpPr>
                <p:spPr>
                  <a:xfrm>
                    <a:off x="8506800" y="4564800"/>
                    <a:ext cx="2650680" cy="723960"/>
                  </a:xfrm>
                  <a:prstGeom prst="rect">
                    <a:avLst/>
                  </a:prstGeom>
                </p:spPr>
                <p:txBody>
                  <a:bodyPr/>
                  <a:p>
                    <a14:m>
                      <m:oMath xmlns:m="http://schemas.openxmlformats.org/officeDocument/2006/math">
                        <m:r>
                          <m:t xml:space="preserve">𝑐𝑜𝑢𝑛</m:t>
                        </m:r>
                        <m:sSub>
                          <m:e>
                            <m:limLow>
                              <m:e>
                                <m:r>
                                  <m:t xml:space="preserve">𝑡</m:t>
                                </m:r>
                              </m:e>
                              <m:lim/>
                            </m:limLow>
                          </m:e>
                          <m:sub/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𝑛</m:t>
                            </m:r>
                            <m:r>
                              <m:t xml:space="preserve">𝑔𝑟𝑎𝑚</m:t>
                            </m:r>
                          </m:e>
                        </m:d>
                      </m:oMath>
                    </a14:m>
                  </a:p>
                </p:txBody>
              </p:sp>
            </mc:Choice>
            <mc:Fallback/>
          </mc:AlternateContent>
          <p:sp>
            <p:nvSpPr>
              <p:cNvPr id="146" name="CustomShape 33"/>
              <p:cNvSpPr/>
              <p:nvPr/>
            </p:nvSpPr>
            <p:spPr>
              <a:xfrm>
                <a:off x="8506800" y="4564800"/>
                <a:ext cx="2650680" cy="72396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latin typeface="Calibri"/>
                  </a:rPr>
                  <a:t> 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  <p:pic>
        <p:nvPicPr>
          <p:cNvPr id="147" name="Ink 3" descr=""/>
          <p:cNvPicPr/>
          <p:nvPr/>
        </p:nvPicPr>
        <p:blipFill>
          <a:blip r:embed="rId11"/>
          <a:stretch/>
        </p:blipFill>
        <p:spPr>
          <a:xfrm>
            <a:off x="352440" y="1470240"/>
            <a:ext cx="11734560" cy="483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82880" y="182880"/>
            <a:ext cx="12114000" cy="132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Bleu details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-9435960" y="-393012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>
            <a:off x="1131840" y="1264320"/>
            <a:ext cx="497520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Bleu score on n-grams only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959760" y="1264320"/>
            <a:ext cx="5319360" cy="430560"/>
          </a:xfrm>
          <a:prstGeom prst="rect">
            <a:avLst/>
          </a:prstGeom>
          <a:blipFill rotWithShape="0">
            <a:blip r:embed="rId1"/>
            <a:stretch>
              <a:fillRect l="0" t="-28156" r="-2976" b="-4645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810000" y="1935720"/>
            <a:ext cx="389196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Combined Bleu score: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774360" y="3983760"/>
            <a:ext cx="86832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BP =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1965960" y="3624480"/>
            <a:ext cx="177840" cy="1149120"/>
          </a:xfrm>
          <a:prstGeom prst="leftBrace">
            <a:avLst>
              <a:gd name="adj1" fmla="val 8333"/>
              <a:gd name="adj2" fmla="val 50000"/>
            </a:avLst>
          </a:prstGeom>
          <a:noFill/>
          <a:ln w="158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8"/>
          <p:cNvSpPr/>
          <p:nvPr/>
        </p:nvSpPr>
        <p:spPr>
          <a:xfrm>
            <a:off x="2089440" y="3640680"/>
            <a:ext cx="9826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                        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if MT_output_length &gt; reference_output_length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6" name="CustomShape 9"/>
          <p:cNvSpPr/>
          <p:nvPr/>
        </p:nvSpPr>
        <p:spPr>
          <a:xfrm>
            <a:off x="2374920" y="3640680"/>
            <a:ext cx="9255600" cy="461160"/>
          </a:xfrm>
          <a:prstGeom prst="rect">
            <a:avLst/>
          </a:prstGeom>
          <a:blipFill rotWithShape="0">
            <a:blip r:embed="rId2"/>
            <a:stretch>
              <a:fillRect l="-197" t="-10479" r="-197" b="-2892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10"/>
          <p:cNvSpPr/>
          <p:nvPr/>
        </p:nvSpPr>
        <p:spPr>
          <a:xfrm>
            <a:off x="5695200" y="4251240"/>
            <a:ext cx="25722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)        otherwise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8" name="CustomShape 11"/>
          <p:cNvSpPr/>
          <p:nvPr/>
        </p:nvSpPr>
        <p:spPr>
          <a:xfrm>
            <a:off x="2374920" y="4251240"/>
            <a:ext cx="9213120" cy="461160"/>
          </a:xfrm>
          <a:prstGeom prst="rect">
            <a:avLst/>
          </a:prstGeom>
          <a:blipFill rotWithShape="0">
            <a:blip r:embed="rId3"/>
            <a:stretch>
              <a:fillRect l="-198" t="-100000" r="-62" b="-13287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12"/>
          <p:cNvSpPr/>
          <p:nvPr/>
        </p:nvSpPr>
        <p:spPr>
          <a:xfrm>
            <a:off x="-350640" y="6488640"/>
            <a:ext cx="10247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[Papineni et. al., 2002. Bleu: A method for automatic evaluation of machine translation]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0" name="Ink 3" descr=""/>
          <p:cNvPicPr/>
          <p:nvPr/>
        </p:nvPicPr>
        <p:blipFill>
          <a:blip r:embed="rId4"/>
          <a:stretch/>
        </p:blipFill>
        <p:spPr>
          <a:xfrm>
            <a:off x="1051200" y="1216080"/>
            <a:ext cx="10445400" cy="539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6602</TotalTime>
  <Application>LibreOffice/6.0.3.2$Linux_X86_64 LibreOffice_project/00m0$Build-2</Application>
  <Words>283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2017-07-10T20:19:53Z</dcterms:created>
  <dc:creator>Younes Bensouda Mourri</dc:creator>
  <dc:description/>
  <dc:language>en-US</dc:language>
  <cp:lastModifiedBy/>
  <dcterms:modified xsi:type="dcterms:W3CDTF">2018-05-05T15:33:48Z</dcterms:modified>
  <cp:revision>276</cp:revision>
  <dc:subject/>
  <dc:title>Setting up your  ML application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