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5" r:id="rId2"/>
    <p:sldId id="296" r:id="rId3"/>
    <p:sldId id="839" r:id="rId4"/>
    <p:sldId id="978" r:id="rId5"/>
    <p:sldId id="979" r:id="rId6"/>
    <p:sldId id="980" r:id="rId7"/>
    <p:sldId id="314" r:id="rId8"/>
    <p:sldId id="974" r:id="rId9"/>
    <p:sldId id="315" r:id="rId10"/>
    <p:sldId id="975" r:id="rId11"/>
    <p:sldId id="320" r:id="rId12"/>
    <p:sldId id="322" r:id="rId13"/>
    <p:sldId id="879" r:id="rId14"/>
    <p:sldId id="976" r:id="rId15"/>
    <p:sldId id="973" r:id="rId16"/>
    <p:sldId id="972" r:id="rId17"/>
    <p:sldId id="977" r:id="rId18"/>
  </p:sldIdLst>
  <p:sldSz cx="972185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EWOO" initials="D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D"/>
    <a:srgbClr val="FFFF3B"/>
    <a:srgbClr val="5A9A2A"/>
    <a:srgbClr val="FF9933"/>
    <a:srgbClr val="EBE600"/>
    <a:srgbClr val="FF6600"/>
    <a:srgbClr val="F236A1"/>
    <a:srgbClr val="009900"/>
    <a:srgbClr val="E7D70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18" autoAdjust="0"/>
    <p:restoredTop sz="86441" autoAdjust="0"/>
  </p:normalViewPr>
  <p:slideViewPr>
    <p:cSldViewPr>
      <p:cViewPr>
        <p:scale>
          <a:sx n="100" d="100"/>
          <a:sy n="100" d="100"/>
        </p:scale>
        <p:origin x="-1602" y="-552"/>
      </p:cViewPr>
      <p:guideLst>
        <p:guide orient="horz" pos="799"/>
        <p:guide pos="247"/>
        <p:guide pos="3017"/>
        <p:guide pos="2291"/>
      </p:guideLst>
    </p:cSldViewPr>
  </p:slideViewPr>
  <p:outlineViewPr>
    <p:cViewPr>
      <p:scale>
        <a:sx n="33" d="100"/>
        <a:sy n="33" d="100"/>
      </p:scale>
      <p:origin x="0" y="6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3" d="100"/>
          <a:sy n="93" d="100"/>
        </p:scale>
        <p:origin x="-2214" y="-12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23D29C9-40F7-44AB-B44B-F5F24117162A}" type="datetimeFigureOut">
              <a:rPr lang="ko-KR" altLang="en-US" smtClean="0"/>
              <a:pPr/>
              <a:t>2013-11-15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3588" y="746125"/>
            <a:ext cx="52800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9E5EC029-3D52-4AFE-99D5-81302F8D4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3588" y="746125"/>
            <a:ext cx="52800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C029-3D52-4AFE-99D5-81302F8D4C1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3588" y="746125"/>
            <a:ext cx="52800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C029-3D52-4AFE-99D5-81302F8D4C1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3588" y="746125"/>
            <a:ext cx="52800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C029-3D52-4AFE-99D5-81302F8D4C1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34269" y="227504"/>
            <a:ext cx="5742984" cy="2740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buFont typeface="Wingdings" pitchFamily="2" charset="2"/>
              <a:buChar char="u"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 마스터 제목 스타일 편집</a:t>
            </a:r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9335896" y="6570622"/>
            <a:ext cx="325184" cy="2355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>
              <a:defRPr/>
            </a:pPr>
            <a:fld id="{8D1D6F6A-8F6C-4D41-8128-96EAC729F6AF}" type="slidenum">
              <a:rPr lang="en-US" altLang="ko-KR" sz="1000" b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r" defTabSz="808038">
                <a:defRPr/>
              </a:pPr>
              <a:t>‹#›</a:t>
            </a:fld>
            <a:endParaRPr lang="en-US" altLang="ko-KR" sz="800" b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4269" y="145207"/>
            <a:ext cx="5742984" cy="2740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524297"/>
            <a:ext cx="9721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6"/>
          <p:cNvSpPr txBox="1">
            <a:spLocks noChangeArrowheads="1"/>
          </p:cNvSpPr>
          <p:nvPr userDrawn="1"/>
        </p:nvSpPr>
        <p:spPr bwMode="auto">
          <a:xfrm>
            <a:off x="9335896" y="6570622"/>
            <a:ext cx="325184" cy="2355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>
              <a:defRPr/>
            </a:pPr>
            <a:fld id="{8D1D6F6A-8F6C-4D41-8128-96EAC729F6AF}" type="slidenum">
              <a:rPr lang="en-US" altLang="ko-KR" sz="1000" b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r" defTabSz="808038">
                <a:defRPr/>
              </a:pPr>
              <a:t>‹#›</a:t>
            </a:fld>
            <a:endParaRPr lang="en-US" altLang="ko-KR" sz="800" b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61841" y="576960"/>
            <a:ext cx="5629912" cy="262026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0066"/>
              </a:buClr>
              <a:buFont typeface="Arial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 마스터 부제목 스타일 편집</a:t>
            </a:r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34269" y="145207"/>
            <a:ext cx="5742984" cy="2740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24297"/>
            <a:ext cx="9721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6"/>
          <p:cNvSpPr txBox="1">
            <a:spLocks noChangeArrowheads="1"/>
          </p:cNvSpPr>
          <p:nvPr userDrawn="1"/>
        </p:nvSpPr>
        <p:spPr bwMode="auto">
          <a:xfrm>
            <a:off x="9335896" y="6570622"/>
            <a:ext cx="325184" cy="2355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>
              <a:defRPr/>
            </a:pPr>
            <a:fld id="{8D1D6F6A-8F6C-4D41-8128-96EAC729F6AF}" type="slidenum">
              <a:rPr lang="en-US" altLang="ko-KR" sz="1000" b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r" defTabSz="808038">
                <a:defRPr/>
              </a:pPr>
              <a:t>‹#›</a:t>
            </a:fld>
            <a:endParaRPr lang="en-US" altLang="ko-KR" sz="800" b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80406" y="2564904"/>
            <a:ext cx="9361040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2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49" r:id="rId3"/>
    <p:sldLayoutId id="2147483655" r:id="rId4"/>
    <p:sldLayoutId id="2147483658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.puls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log.naver.com/kty4523?Redirect=Log&amp;logNo=5013280132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6357934"/>
            <a:ext cx="9721850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825" y="276292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명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35692"/>
              </p:ext>
            </p:extLst>
          </p:nvPr>
        </p:nvGraphicFramePr>
        <p:xfrm>
          <a:off x="4718049" y="6448433"/>
          <a:ext cx="4883122" cy="346076"/>
        </p:xfrm>
        <a:graphic>
          <a:graphicData uri="http://schemas.openxmlformats.org/drawingml/2006/table">
            <a:tbl>
              <a:tblPr/>
              <a:tblGrid>
                <a:gridCol w="1936093"/>
                <a:gridCol w="982343"/>
                <a:gridCol w="982343"/>
                <a:gridCol w="982343"/>
              </a:tblGrid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18001" marR="18001" marT="10800" marB="108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작성일</a:t>
                      </a:r>
                    </a:p>
                  </a:txBody>
                  <a:tcPr marL="18001" marR="18001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검토자</a:t>
                      </a:r>
                    </a:p>
                  </a:txBody>
                  <a:tcPr marL="18001" marR="18001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검토일</a:t>
                      </a:r>
                    </a:p>
                  </a:txBody>
                  <a:tcPr marL="18001" marR="18001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8001" marR="18001" marT="10800" marB="108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8001" marR="18001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8001" marR="18001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8001" marR="18001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List (Title, Navigation, Ticker)</a:t>
            </a:r>
            <a:r>
              <a:rPr lang="ko-KR" altLang="en-US" dirty="0" smtClean="0"/>
              <a:t> 및 표</a:t>
            </a:r>
            <a:r>
              <a:rPr lang="en-US" altLang="ko-KR" dirty="0" smtClean="0"/>
              <a:t>, Menu (Tab, Button)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기본화면 레이아웃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Keyboard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Date picker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공통요소 정의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61841" y="576960"/>
            <a:ext cx="3374948" cy="262026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로딩바</a:t>
            </a:r>
            <a:r>
              <a:rPr lang="ko-KR" altLang="en-US" dirty="0" smtClean="0"/>
              <a:t> 호출 및 </a:t>
            </a:r>
            <a:r>
              <a:rPr lang="en-US" altLang="ko-KR" dirty="0" err="1" smtClean="0"/>
              <a:t>Dimm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공통효과 정의</a:t>
            </a:r>
            <a:endParaRPr lang="ko-KR" altLang="en-US" dirty="0"/>
          </a:p>
        </p:txBody>
      </p:sp>
      <p:sp>
        <p:nvSpPr>
          <p:cNvPr id="9" name="직사각형 3"/>
          <p:cNvSpPr>
            <a:spLocks noChangeArrowheads="1"/>
          </p:cNvSpPr>
          <p:nvPr/>
        </p:nvSpPr>
        <p:spPr bwMode="auto">
          <a:xfrm>
            <a:off x="324420" y="909881"/>
            <a:ext cx="648072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/>
            <a:r>
              <a:rPr lang="ko-KR" altLang="en-US" sz="11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→  </a:t>
            </a:r>
            <a:r>
              <a:rPr lang="en-US" altLang="ko-KR" sz="11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</a:t>
            </a:r>
            <a:r>
              <a:rPr lang="ko-KR" altLang="en-US" sz="11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초 이상 딜레이 시 로딩바 호출</a:t>
            </a:r>
            <a:r>
              <a:rPr lang="en-US" altLang="ko-KR" sz="11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en-US" altLang="ko-KR" sz="1100" b="1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766" y="1285861"/>
            <a:ext cx="3049201" cy="457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3200" b="1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96"/>
          <p:cNvGrpSpPr/>
          <p:nvPr/>
        </p:nvGrpSpPr>
        <p:grpSpPr>
          <a:xfrm>
            <a:off x="386011" y="1465735"/>
            <a:ext cx="3049488" cy="361739"/>
            <a:chOff x="501452" y="1465734"/>
            <a:chExt cx="3049488" cy="361739"/>
          </a:xfrm>
        </p:grpSpPr>
        <p:sp>
          <p:nvSpPr>
            <p:cNvPr id="12" name="직사각형 11"/>
            <p:cNvSpPr/>
            <p:nvPr/>
          </p:nvSpPr>
          <p:spPr>
            <a:xfrm>
              <a:off x="520502" y="1465734"/>
              <a:ext cx="3024000" cy="3617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254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1452" y="1465734"/>
              <a:ext cx="392013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" name="Picture 17" descr="F:\My Documents\인랩\승진\002_자료\아이폰 UI\twg_iphone_toolbar_icons\twg_iphone_toolbar_icons\icon_arrow_lef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935" y="1522884"/>
              <a:ext cx="252000" cy="252000"/>
            </a:xfrm>
            <a:prstGeom prst="rect">
              <a:avLst/>
            </a:prstGeom>
            <a:noFill/>
          </p:spPr>
        </p:pic>
        <p:sp>
          <p:nvSpPr>
            <p:cNvPr id="15" name="직사각형 14"/>
            <p:cNvSpPr/>
            <p:nvPr/>
          </p:nvSpPr>
          <p:spPr>
            <a:xfrm>
              <a:off x="3158927" y="1465734"/>
              <a:ext cx="392013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endParaRPr kumimoji="0"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91977" y="1465734"/>
              <a:ext cx="392013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H</a:t>
              </a:r>
              <a:endParaRPr kumimoji="0"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389385" y="1290639"/>
            <a:ext cx="3049201" cy="1800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Status Bar </a:t>
            </a:r>
            <a:endParaRPr lang="ko-KR" altLang="en-US" sz="9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I:\백업\IPAD\iPad-Stencil-1-1\iPad-Stencil-1-1.gstencil\image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3736" y="3573017"/>
            <a:ext cx="266700" cy="254000"/>
          </a:xfrm>
          <a:prstGeom prst="rect">
            <a:avLst/>
          </a:prstGeom>
          <a:noFill/>
        </p:spPr>
      </p:pic>
      <p:sp>
        <p:nvSpPr>
          <p:cNvPr id="138" name="직사각형 3"/>
          <p:cNvSpPr>
            <a:spLocks noChangeArrowheads="1"/>
          </p:cNvSpPr>
          <p:nvPr/>
        </p:nvSpPr>
        <p:spPr bwMode="auto">
          <a:xfrm>
            <a:off x="6795615" y="3597400"/>
            <a:ext cx="32308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/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팝업 호출 시 </a:t>
            </a:r>
            <a:r>
              <a:rPr lang="en-US" altLang="ko-KR" sz="1100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Dimm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처리 필요한 모든 화면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sz="11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Color : Black</a:t>
            </a:r>
          </a:p>
          <a:p>
            <a:pPr marL="228600" indent="-228600"/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Alpha : 30%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통일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en-US" altLang="ko-KR" sz="11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26266" y="1285861"/>
            <a:ext cx="3049201" cy="457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3200" b="1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96"/>
          <p:cNvGrpSpPr/>
          <p:nvPr/>
        </p:nvGrpSpPr>
        <p:grpSpPr>
          <a:xfrm>
            <a:off x="3624511" y="1465735"/>
            <a:ext cx="3049488" cy="361739"/>
            <a:chOff x="501452" y="1465734"/>
            <a:chExt cx="3049488" cy="361739"/>
          </a:xfrm>
        </p:grpSpPr>
        <p:sp>
          <p:nvSpPr>
            <p:cNvPr id="30" name="직사각형 29"/>
            <p:cNvSpPr/>
            <p:nvPr/>
          </p:nvSpPr>
          <p:spPr>
            <a:xfrm>
              <a:off x="520502" y="1465734"/>
              <a:ext cx="3024000" cy="3617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254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01452" y="1465734"/>
              <a:ext cx="392013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2" name="Picture 17" descr="F:\My Documents\인랩\승진\002_자료\아이폰 UI\twg_iphone_toolbar_icons\twg_iphone_toolbar_icons\icon_arrow_lef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935" y="1522884"/>
              <a:ext cx="252000" cy="252000"/>
            </a:xfrm>
            <a:prstGeom prst="rect">
              <a:avLst/>
            </a:prstGeom>
            <a:noFill/>
          </p:spPr>
        </p:pic>
        <p:sp>
          <p:nvSpPr>
            <p:cNvPr id="33" name="직사각형 32"/>
            <p:cNvSpPr/>
            <p:nvPr/>
          </p:nvSpPr>
          <p:spPr>
            <a:xfrm>
              <a:off x="3158927" y="1465734"/>
              <a:ext cx="392013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endParaRPr kumimoji="0"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91977" y="1465734"/>
              <a:ext cx="392013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H</a:t>
              </a:r>
              <a:endParaRPr kumimoji="0"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75"/>
          <p:cNvGrpSpPr/>
          <p:nvPr/>
        </p:nvGrpSpPr>
        <p:grpSpPr>
          <a:xfrm>
            <a:off x="3629844" y="5642194"/>
            <a:ext cx="3049201" cy="217909"/>
            <a:chOff x="5217309" y="3065391"/>
            <a:chExt cx="3049200" cy="217909"/>
          </a:xfrm>
        </p:grpSpPr>
        <p:sp>
          <p:nvSpPr>
            <p:cNvPr id="36" name="직사각형 35"/>
            <p:cNvSpPr/>
            <p:nvPr/>
          </p:nvSpPr>
          <p:spPr>
            <a:xfrm>
              <a:off x="5217309" y="3065391"/>
              <a:ext cx="3049200" cy="2179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30391" y="3065391"/>
              <a:ext cx="432000" cy="217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409050" y="3065391"/>
              <a:ext cx="432000" cy="217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7576176" y="3141584"/>
              <a:ext cx="95250" cy="101600"/>
            </a:xfrm>
            <a:custGeom>
              <a:avLst/>
              <a:gdLst/>
              <a:ahLst/>
              <a:cxnLst>
                <a:cxn ang="0">
                  <a:pos x="12749" y="0"/>
                </a:cxn>
                <a:cxn ang="0">
                  <a:pos x="10957" y="0"/>
                </a:cxn>
                <a:cxn ang="0">
                  <a:pos x="6" y="10227"/>
                </a:cxn>
                <a:cxn ang="0">
                  <a:pos x="10957" y="21590"/>
                </a:cxn>
                <a:cxn ang="0">
                  <a:pos x="21411" y="12216"/>
                </a:cxn>
                <a:cxn ang="0">
                  <a:pos x="21411" y="8949"/>
                </a:cxn>
              </a:cxnLst>
              <a:rect l="0" t="0" r="r" b="b"/>
              <a:pathLst>
                <a:path w="21428" h="21590">
                  <a:moveTo>
                    <a:pt x="12749" y="0"/>
                  </a:moveTo>
                  <a:cubicBezTo>
                    <a:pt x="12749" y="0"/>
                    <a:pt x="11158" y="0"/>
                    <a:pt x="10957" y="0"/>
                  </a:cubicBezTo>
                  <a:cubicBezTo>
                    <a:pt x="6776" y="0"/>
                    <a:pt x="205" y="3409"/>
                    <a:pt x="6" y="10227"/>
                  </a:cubicBezTo>
                  <a:cubicBezTo>
                    <a:pt x="-149" y="15528"/>
                    <a:pt x="2984" y="21579"/>
                    <a:pt x="10957" y="21590"/>
                  </a:cubicBezTo>
                  <a:cubicBezTo>
                    <a:pt x="17499" y="21600"/>
                    <a:pt x="21217" y="15891"/>
                    <a:pt x="21411" y="12216"/>
                  </a:cubicBezTo>
                  <a:cubicBezTo>
                    <a:pt x="21451" y="11453"/>
                    <a:pt x="21411" y="8949"/>
                    <a:pt x="21411" y="8949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pPr algn="ctr">
                <a:defRPr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25"/>
            <p:cNvSpPr>
              <a:spLocks/>
            </p:cNvSpPr>
            <p:nvPr/>
          </p:nvSpPr>
          <p:spPr bwMode="auto">
            <a:xfrm>
              <a:off x="7624595" y="3116184"/>
              <a:ext cx="36513" cy="51594"/>
            </a:xfrm>
            <a:prstGeom prst="rightArrow">
              <a:avLst>
                <a:gd name="adj1" fmla="val 32361"/>
                <a:gd name="adj2" fmla="val 377398"/>
              </a:avLst>
            </a:prstGeom>
            <a:solidFill>
              <a:schemeClr val="bg1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dist="12699" dir="162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pPr algn="ctr">
                <a:defRPr/>
              </a:pPr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 descr="Untitled-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5427" y="3112393"/>
              <a:ext cx="137143" cy="144000"/>
            </a:xfrm>
            <a:prstGeom prst="rect">
              <a:avLst/>
            </a:prstGeom>
          </p:spPr>
        </p:pic>
      </p:grp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3627884" y="1290639"/>
            <a:ext cx="3049201" cy="1800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Status Bar </a:t>
            </a:r>
            <a:endParaRPr lang="ko-KR" altLang="en-US" sz="9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31" y="1470639"/>
            <a:ext cx="3039527" cy="4387221"/>
          </a:xfrm>
          <a:prstGeom prst="rect">
            <a:avLst/>
          </a:prstGeom>
          <a:solidFill>
            <a:srgbClr val="000000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4256162" y="2924944"/>
            <a:ext cx="1797059" cy="1493862"/>
            <a:chOff x="3708797" y="620688"/>
            <a:chExt cx="1797060" cy="14938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모서리가 둥근 직사각형 49"/>
            <p:cNvSpPr/>
            <p:nvPr/>
          </p:nvSpPr>
          <p:spPr>
            <a:xfrm>
              <a:off x="3708797" y="721685"/>
              <a:ext cx="1796653" cy="1392865"/>
            </a:xfrm>
            <a:prstGeom prst="roundRect">
              <a:avLst>
                <a:gd name="adj" fmla="val 2931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3711179" y="620688"/>
              <a:ext cx="1794678" cy="324000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100" b="1" dirty="0" smtClean="0"/>
            </a:p>
          </p:txBody>
        </p:sp>
        <p:grpSp>
          <p:nvGrpSpPr>
            <p:cNvPr id="52" name="그룹 193"/>
            <p:cNvGrpSpPr/>
            <p:nvPr/>
          </p:nvGrpSpPr>
          <p:grpSpPr>
            <a:xfrm>
              <a:off x="3830901" y="1053587"/>
              <a:ext cx="1548000" cy="259200"/>
              <a:chOff x="225473" y="3499863"/>
              <a:chExt cx="792000" cy="257898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225473" y="3499863"/>
                <a:ext cx="792000" cy="25789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1" name="TextBox 50"/>
              <p:cNvSpPr txBox="1">
                <a:spLocks noChangeArrowheads="1"/>
              </p:cNvSpPr>
              <p:nvPr/>
            </p:nvSpPr>
            <p:spPr bwMode="auto">
              <a:xfrm>
                <a:off x="309393" y="3557668"/>
                <a:ext cx="624160" cy="13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endParaRPr lang="ko-KR" alt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312022" y="692696"/>
              <a:ext cx="1079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+mn-ea"/>
                </a:rPr>
                <a:t>X</a:t>
              </a:r>
              <a:endParaRPr lang="ko-KR" altLang="en-US" sz="1200" smtClean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54" name="그룹 194"/>
            <p:cNvGrpSpPr/>
            <p:nvPr/>
          </p:nvGrpSpPr>
          <p:grpSpPr>
            <a:xfrm>
              <a:off x="3828430" y="1384201"/>
              <a:ext cx="1548000" cy="259200"/>
              <a:chOff x="455779" y="3499863"/>
              <a:chExt cx="792000" cy="257898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455779" y="3499863"/>
                <a:ext cx="792000" cy="25789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9" name="TextBox 50"/>
              <p:cNvSpPr txBox="1">
                <a:spLocks noChangeArrowheads="1"/>
              </p:cNvSpPr>
              <p:nvPr/>
            </p:nvSpPr>
            <p:spPr bwMode="auto">
              <a:xfrm>
                <a:off x="539699" y="3557668"/>
                <a:ext cx="624160" cy="13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5" name="그룹 194"/>
            <p:cNvGrpSpPr/>
            <p:nvPr/>
          </p:nvGrpSpPr>
          <p:grpSpPr>
            <a:xfrm>
              <a:off x="3828430" y="1717576"/>
              <a:ext cx="1548000" cy="259200"/>
              <a:chOff x="455779" y="3499863"/>
              <a:chExt cx="792000" cy="25789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455779" y="3499863"/>
                <a:ext cx="792000" cy="25789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7" name="TextBox 50"/>
              <p:cNvSpPr txBox="1">
                <a:spLocks noChangeArrowheads="1"/>
              </p:cNvSpPr>
              <p:nvPr/>
            </p:nvSpPr>
            <p:spPr bwMode="auto">
              <a:xfrm>
                <a:off x="539699" y="3557668"/>
                <a:ext cx="624160" cy="13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35" name="직선 화살표 연결선 134"/>
          <p:cNvCxnSpPr/>
          <p:nvPr/>
        </p:nvCxnSpPr>
        <p:spPr>
          <a:xfrm flipV="1">
            <a:off x="6219552" y="3736082"/>
            <a:ext cx="6120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부제목 17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Pop-up (Pop-over, Push)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16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공통기능 정의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 txBox="1">
            <a:spLocks noChangeArrowheads="1"/>
          </p:cNvSpPr>
          <p:nvPr/>
        </p:nvSpPr>
        <p:spPr bwMode="auto">
          <a:xfrm>
            <a:off x="648520" y="2228850"/>
            <a:ext cx="4716462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</a:rPr>
              <a:t>메뉴리스트</a:t>
            </a:r>
            <a:endParaRPr lang="en-US" altLang="ko-KR" sz="1600" b="1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</a:rPr>
              <a:t>메뉴리스트</a:t>
            </a:r>
            <a:endParaRPr lang="en-US" altLang="ko-KR" sz="1600" b="1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</a:rPr>
              <a:t>메뉴리스트</a:t>
            </a:r>
            <a:endParaRPr lang="en-US" altLang="ko-KR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043735"/>
            <a:ext cx="9725025" cy="889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216000" tIns="0" rIns="0" bIns="0" anchor="ctr"/>
          <a:lstStyle/>
          <a:p>
            <a:pPr marL="514350" indent="-514350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굴림" charset="-127"/>
              </a:rPr>
              <a:t> 1. Menu Depth</a:t>
            </a:r>
            <a:endParaRPr lang="en-US" altLang="ko-KR" sz="2400" b="1" dirty="0">
              <a:solidFill>
                <a:schemeClr val="bg1"/>
              </a:solidFill>
              <a:latin typeface="+mn-ea"/>
              <a:cs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또는 주요 제스처 및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093296"/>
            <a:ext cx="9397429" cy="7647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smtClean="0"/>
          </a:p>
        </p:txBody>
      </p:sp>
      <p:sp>
        <p:nvSpPr>
          <p:cNvPr id="5" name="부제목 1"/>
          <p:cNvSpPr txBox="1">
            <a:spLocks/>
          </p:cNvSpPr>
          <p:nvPr/>
        </p:nvSpPr>
        <p:spPr>
          <a:xfrm>
            <a:off x="261841" y="6098629"/>
            <a:ext cx="5629912" cy="2620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기획의도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Concept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Menu name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graphicFrame>
        <p:nvGraphicFramePr>
          <p:cNvPr id="4" name="Group 369"/>
          <p:cNvGraphicFramePr>
            <a:graphicFrameLocks noGrp="1"/>
          </p:cNvGraphicFramePr>
          <p:nvPr/>
        </p:nvGraphicFramePr>
        <p:xfrm>
          <a:off x="6988273" y="520105"/>
          <a:ext cx="2728800" cy="1071432"/>
        </p:xfrm>
        <a:graphic>
          <a:graphicData uri="http://schemas.openxmlformats.org/drawingml/2006/table">
            <a:tbl>
              <a:tblPr/>
              <a:tblGrid>
                <a:gridCol w="293674"/>
                <a:gridCol w="2435126"/>
              </a:tblGrid>
              <a:tr h="2117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sz="9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sz="9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Check List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2001" marR="72001" marT="90000" marB="90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81431" y="1040595"/>
            <a:ext cx="3609063" cy="5404835"/>
            <a:chOff x="387766" y="1268760"/>
            <a:chExt cx="3054563" cy="4574431"/>
          </a:xfrm>
        </p:grpSpPr>
        <p:sp>
          <p:nvSpPr>
            <p:cNvPr id="41" name="직사각형 40"/>
            <p:cNvSpPr/>
            <p:nvPr/>
          </p:nvSpPr>
          <p:spPr>
            <a:xfrm>
              <a:off x="387766" y="1268760"/>
              <a:ext cx="3049201" cy="4572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3200" b="1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Mobile</a:t>
              </a:r>
              <a:endParaRPr kumimoji="0" lang="ko-KR" altLang="en-US" sz="32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389385" y="1273538"/>
              <a:ext cx="3049201" cy="180000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Status Bar </a:t>
              </a:r>
              <a:endParaRPr lang="ko-KR" altLang="en-US" sz="9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" name="그룹 71"/>
            <p:cNvGrpSpPr/>
            <p:nvPr/>
          </p:nvGrpSpPr>
          <p:grpSpPr>
            <a:xfrm>
              <a:off x="393129" y="5591191"/>
              <a:ext cx="3049200" cy="252000"/>
              <a:chOff x="393129" y="5608290"/>
              <a:chExt cx="3049200" cy="252000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393129" y="5608290"/>
                <a:ext cx="3049200" cy="25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400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90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 rot="5400000">
                <a:off x="1800729" y="5734815"/>
                <a:ext cx="234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46"/>
              <p:cNvSpPr txBox="1"/>
              <p:nvPr/>
            </p:nvSpPr>
            <p:spPr>
              <a:xfrm>
                <a:off x="626244" y="5670773"/>
                <a:ext cx="34624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sp>
            <p:nvSpPr>
              <p:cNvPr id="103" name="TextBox 46"/>
              <p:cNvSpPr txBox="1"/>
              <p:nvPr/>
            </p:nvSpPr>
            <p:spPr>
              <a:xfrm>
                <a:off x="1308149" y="5670773"/>
                <a:ext cx="46166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전체메뉴</a:t>
                </a: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5400000">
                <a:off x="1057779" y="5734815"/>
                <a:ext cx="234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5400000">
                <a:off x="2534154" y="5734815"/>
                <a:ext cx="234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46"/>
              <p:cNvSpPr txBox="1"/>
              <p:nvPr/>
            </p:nvSpPr>
            <p:spPr>
              <a:xfrm>
                <a:off x="2051100" y="5670773"/>
                <a:ext cx="46166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이용안내</a:t>
                </a:r>
              </a:p>
            </p:txBody>
          </p:sp>
          <p:sp>
            <p:nvSpPr>
              <p:cNvPr id="110" name="TextBox 46"/>
              <p:cNvSpPr txBox="1"/>
              <p:nvPr/>
            </p:nvSpPr>
            <p:spPr>
              <a:xfrm>
                <a:off x="2803575" y="5670773"/>
                <a:ext cx="46166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공지사항</a:t>
                </a:r>
              </a:p>
            </p:txBody>
          </p:sp>
        </p:grpSp>
      </p:grpSp>
      <p:sp>
        <p:nvSpPr>
          <p:cNvPr id="77" name="직사각형 76"/>
          <p:cNvSpPr/>
          <p:nvPr/>
        </p:nvSpPr>
        <p:spPr>
          <a:xfrm>
            <a:off x="9793858" y="0"/>
            <a:ext cx="611683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smtClean="0"/>
          </a:p>
        </p:txBody>
      </p:sp>
      <p:sp>
        <p:nvSpPr>
          <p:cNvPr id="83" name="TextBox 82"/>
          <p:cNvSpPr txBox="1"/>
          <p:nvPr/>
        </p:nvSpPr>
        <p:spPr>
          <a:xfrm>
            <a:off x="9839003" y="184448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개정이력</a:t>
            </a:r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9792678" y="514773"/>
            <a:ext cx="612864" cy="104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9788277" y="517402"/>
            <a:ext cx="611683" cy="2079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788277" y="726605"/>
            <a:ext cx="611683" cy="2079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788277" y="936602"/>
            <a:ext cx="611683" cy="20798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788277" y="1139603"/>
            <a:ext cx="611683" cy="207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9788277" y="1340769"/>
            <a:ext cx="611683" cy="207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9788277" y="1556793"/>
            <a:ext cx="611683" cy="2079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9788277" y="1759100"/>
            <a:ext cx="611683" cy="207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9788277" y="1975124"/>
            <a:ext cx="611683" cy="207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8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9788277" y="2185815"/>
            <a:ext cx="611683" cy="207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9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9788277" y="2392314"/>
            <a:ext cx="611683" cy="2079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792678" y="2801467"/>
            <a:ext cx="612864" cy="104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9788277" y="2804096"/>
            <a:ext cx="611683" cy="2079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12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9788277" y="3013299"/>
            <a:ext cx="611683" cy="207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13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9788277" y="3223296"/>
            <a:ext cx="611683" cy="207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14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9788277" y="3426297"/>
            <a:ext cx="611683" cy="2079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9788277" y="3627463"/>
            <a:ext cx="611683" cy="207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16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9788277" y="3833962"/>
            <a:ext cx="611683" cy="207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17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9788277" y="4036269"/>
            <a:ext cx="611683" cy="207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18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9788277" y="4252293"/>
            <a:ext cx="611683" cy="207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19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9788277" y="4453459"/>
            <a:ext cx="611683" cy="207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9788277" y="4659958"/>
            <a:ext cx="611683" cy="207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21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9788277" y="4864969"/>
            <a:ext cx="611683" cy="207987"/>
          </a:xfrm>
          <a:prstGeom prst="rect">
            <a:avLst/>
          </a:prstGeom>
          <a:solidFill>
            <a:srgbClr val="FFFF7D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22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9788277" y="2597325"/>
            <a:ext cx="611683" cy="207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11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9788277" y="5075660"/>
            <a:ext cx="611683" cy="207987"/>
          </a:xfrm>
          <a:prstGeom prst="rect">
            <a:avLst/>
          </a:prstGeom>
          <a:solidFill>
            <a:srgbClr val="FFFF3B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22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9788277" y="5282159"/>
            <a:ext cx="611683" cy="207987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22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839003" y="5589240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확정여부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Menu name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graphicFrame>
        <p:nvGraphicFramePr>
          <p:cNvPr id="4" name="Group 369"/>
          <p:cNvGraphicFramePr>
            <a:graphicFrameLocks noGrp="1"/>
          </p:cNvGraphicFramePr>
          <p:nvPr/>
        </p:nvGraphicFramePr>
        <p:xfrm>
          <a:off x="6988273" y="520105"/>
          <a:ext cx="2728800" cy="1071432"/>
        </p:xfrm>
        <a:graphic>
          <a:graphicData uri="http://schemas.openxmlformats.org/drawingml/2006/table">
            <a:tbl>
              <a:tblPr/>
              <a:tblGrid>
                <a:gridCol w="293674"/>
                <a:gridCol w="2435126"/>
              </a:tblGrid>
              <a:tr h="2117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sz="90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sz="9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sz="9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Check List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2001" marR="72001" marT="90000" marB="90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9793858" y="0"/>
            <a:ext cx="611683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smtClean="0"/>
          </a:p>
        </p:txBody>
      </p:sp>
      <p:sp>
        <p:nvSpPr>
          <p:cNvPr id="83" name="TextBox 82"/>
          <p:cNvSpPr txBox="1"/>
          <p:nvPr/>
        </p:nvSpPr>
        <p:spPr>
          <a:xfrm>
            <a:off x="9839003" y="184448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개정이력</a:t>
            </a:r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9792678" y="514773"/>
            <a:ext cx="612864" cy="104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9788277" y="517402"/>
            <a:ext cx="611683" cy="2079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788277" y="726605"/>
            <a:ext cx="611683" cy="2079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788277" y="936602"/>
            <a:ext cx="611683" cy="20798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788277" y="1139603"/>
            <a:ext cx="611683" cy="207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9788277" y="1340769"/>
            <a:ext cx="611683" cy="207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9788277" y="1556793"/>
            <a:ext cx="611683" cy="2079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9788277" y="1759100"/>
            <a:ext cx="611683" cy="207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9788277" y="1975124"/>
            <a:ext cx="611683" cy="207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8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9788277" y="2185815"/>
            <a:ext cx="611683" cy="207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9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9788277" y="2392314"/>
            <a:ext cx="611683" cy="2079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792678" y="2801467"/>
            <a:ext cx="612864" cy="104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9788277" y="2804096"/>
            <a:ext cx="611683" cy="2079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12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9788277" y="3013299"/>
            <a:ext cx="611683" cy="207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13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9788277" y="3223296"/>
            <a:ext cx="611683" cy="207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14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9788277" y="3426297"/>
            <a:ext cx="611683" cy="2079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9788277" y="3627463"/>
            <a:ext cx="611683" cy="207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16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9788277" y="3833962"/>
            <a:ext cx="611683" cy="207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17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9788277" y="4036269"/>
            <a:ext cx="611683" cy="207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18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9788277" y="4252293"/>
            <a:ext cx="611683" cy="207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19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9788277" y="4453459"/>
            <a:ext cx="611683" cy="207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9788277" y="4659958"/>
            <a:ext cx="611683" cy="207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21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9788277" y="4864969"/>
            <a:ext cx="611683" cy="207987"/>
          </a:xfrm>
          <a:prstGeom prst="rect">
            <a:avLst/>
          </a:prstGeom>
          <a:solidFill>
            <a:srgbClr val="FFFF7D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22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9788277" y="2597325"/>
            <a:ext cx="611683" cy="207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11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9788277" y="5075660"/>
            <a:ext cx="611683" cy="207987"/>
          </a:xfrm>
          <a:prstGeom prst="rect">
            <a:avLst/>
          </a:prstGeom>
          <a:solidFill>
            <a:srgbClr val="FFFF3B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22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9788277" y="5282159"/>
            <a:ext cx="611683" cy="207987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22</a:t>
            </a:r>
            <a:r>
              <a:rPr lang="ko-KR" altLang="en-US" sz="900" dirty="0" smtClean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839003" y="5589240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확정여부</a:t>
            </a:r>
          </a:p>
        </p:txBody>
      </p:sp>
      <p:pic>
        <p:nvPicPr>
          <p:cNvPr id="1026" name="Picture 2" descr="http://media.konigi.com/tools/og-wireframe-stencil/png-v3/Web-Brow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" y="1040595"/>
            <a:ext cx="6903914" cy="521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5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81995"/>
              </p:ext>
            </p:extLst>
          </p:nvPr>
        </p:nvGraphicFramePr>
        <p:xfrm>
          <a:off x="363663" y="1509167"/>
          <a:ext cx="9045725" cy="134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545"/>
                <a:gridCol w="1035180"/>
                <a:gridCol w="6336000"/>
                <a:gridCol w="1080000"/>
              </a:tblGrid>
              <a:tr h="37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버전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일자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작성자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0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solidFill>
                  <a:schemeClr val="tx1"/>
                </a:solidFill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맑은 고딕" pitchFamily="50" charset="-127"/>
              </a:rPr>
              <a:t>Document 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3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7646"/>
              </p:ext>
            </p:extLst>
          </p:nvPr>
        </p:nvGraphicFramePr>
        <p:xfrm>
          <a:off x="363663" y="645071"/>
          <a:ext cx="9042219" cy="865506"/>
        </p:xfrm>
        <a:graphic>
          <a:graphicData uri="http://schemas.openxmlformats.org/drawingml/2006/table">
            <a:tbl>
              <a:tblPr/>
              <a:tblGrid>
                <a:gridCol w="1034511"/>
                <a:gridCol w="3972910"/>
                <a:gridCol w="1071129"/>
                <a:gridCol w="2963669"/>
              </a:tblGrid>
              <a:tr h="3709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화면기획서</a:t>
                      </a: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7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작성일자</a:t>
                      </a: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 변경일자</a:t>
                      </a: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보안등급</a:t>
                      </a: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□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비보안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■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내부전용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□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일정계획</a:t>
            </a:r>
            <a:endParaRPr lang="ko-KR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139" y="710977"/>
            <a:ext cx="1192212" cy="485775"/>
          </a:xfrm>
          <a:prstGeom prst="chevron">
            <a:avLst>
              <a:gd name="adj" fmla="val 613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4000" tIns="36000" rIns="0" bIns="36000" anchor="ctr"/>
          <a:lstStyle/>
          <a:p>
            <a:pPr algn="ctr"/>
            <a:r>
              <a:rPr lang="en-US" altLang="ko-KR" sz="100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차 현업</a:t>
            </a:r>
          </a:p>
          <a:p>
            <a:pPr algn="ctr"/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업무협의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76201" y="710977"/>
            <a:ext cx="1192213" cy="485775"/>
          </a:xfrm>
          <a:prstGeom prst="chevron">
            <a:avLst>
              <a:gd name="adj" fmla="val 61356"/>
            </a:avLst>
          </a:prstGeom>
          <a:gradFill rotWithShape="1">
            <a:gsLst>
              <a:gs pos="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4000" tIns="36000" rIns="0" bIns="36000" anchor="ctr"/>
          <a:lstStyle/>
          <a:p>
            <a:pPr algn="ctr"/>
            <a:r>
              <a:rPr lang="en-US" altLang="ko-KR" sz="100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차 현업</a:t>
            </a:r>
          </a:p>
          <a:p>
            <a:pPr algn="ctr"/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업무협의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084264" y="710977"/>
            <a:ext cx="1192212" cy="485775"/>
          </a:xfrm>
          <a:prstGeom prst="chevron">
            <a:avLst>
              <a:gd name="adj" fmla="val 61356"/>
            </a:avLst>
          </a:prstGeom>
          <a:gradFill rotWithShape="1">
            <a:gsLst>
              <a:gs pos="0">
                <a:srgbClr val="FFFF00">
                  <a:gamma/>
                  <a:tint val="0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4000" tIns="36000" rIns="0" bIns="36000" anchor="ctr"/>
          <a:lstStyle/>
          <a:p>
            <a:pPr algn="ctr"/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분석</a:t>
            </a:r>
            <a:r>
              <a:rPr lang="en-US" altLang="ko-KR" sz="100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설계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92326" y="710977"/>
            <a:ext cx="1192213" cy="485775"/>
          </a:xfrm>
          <a:prstGeom prst="chevron">
            <a:avLst>
              <a:gd name="adj" fmla="val 61356"/>
            </a:avLst>
          </a:prstGeom>
          <a:gradFill rotWithShape="1">
            <a:gsLst>
              <a:gs pos="0">
                <a:srgbClr val="CCFFCC">
                  <a:gamma/>
                  <a:tint val="41176"/>
                  <a:invGamma/>
                </a:srgbClr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4000" tIns="36000" rIns="0" bIns="36000" anchor="ctr"/>
          <a:lstStyle/>
          <a:p>
            <a:pPr algn="ctr"/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확정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00389" y="710977"/>
            <a:ext cx="2560637" cy="485775"/>
          </a:xfrm>
          <a:prstGeom prst="chevron">
            <a:avLst>
              <a:gd name="adj" fmla="val 66330"/>
            </a:avLst>
          </a:prstGeom>
          <a:gradFill rotWithShape="1">
            <a:gsLst>
              <a:gs pos="0">
                <a:srgbClr val="99CC00">
                  <a:gamma/>
                  <a:tint val="44314"/>
                  <a:invGamma/>
                </a:srgbClr>
              </a:gs>
              <a:gs pos="100000">
                <a:srgbClr val="99CC00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4000" tIns="36000" rIns="0" bIns="36000" anchor="ctr"/>
          <a:lstStyle/>
          <a:p>
            <a:pPr algn="ctr"/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디자인 </a:t>
            </a:r>
            <a:r>
              <a:rPr lang="en-US" altLang="ko-KR" sz="1000">
                <a:latin typeface="HY헤드라인M" pitchFamily="18" charset="-127"/>
                <a:ea typeface="HY헤드라인M" pitchFamily="18" charset="-127"/>
              </a:rPr>
              <a:t>&amp; </a:t>
            </a:r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개발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476876" y="710977"/>
            <a:ext cx="1192213" cy="485775"/>
          </a:xfrm>
          <a:prstGeom prst="chevron">
            <a:avLst>
              <a:gd name="adj" fmla="val 61356"/>
            </a:avLst>
          </a:prstGeom>
          <a:gradFill rotWithShape="1">
            <a:gsLst>
              <a:gs pos="0">
                <a:srgbClr val="99CCFF">
                  <a:gamma/>
                  <a:tint val="4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4000" tIns="36000" rIns="0" bIns="36000" anchor="ctr"/>
          <a:lstStyle/>
          <a:p>
            <a:pPr algn="ctr"/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업무 적합도</a:t>
            </a:r>
          </a:p>
          <a:p>
            <a:pPr algn="ctr"/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검증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453189" y="710977"/>
            <a:ext cx="1192212" cy="485775"/>
          </a:xfrm>
          <a:prstGeom prst="chevron">
            <a:avLst>
              <a:gd name="adj" fmla="val 61356"/>
            </a:avLst>
          </a:prstGeom>
          <a:gradFill rotWithShape="1">
            <a:gsLst>
              <a:gs pos="0">
                <a:srgbClr val="00CCFF">
                  <a:gamma/>
                  <a:tint val="47451"/>
                  <a:invGamma/>
                </a:srgbClr>
              </a:gs>
              <a:gs pos="100000">
                <a:srgbClr val="00CC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4000" tIns="36000" rIns="0" bIns="36000" anchor="ctr"/>
          <a:lstStyle/>
          <a:p>
            <a:pPr algn="ctr"/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운영이관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8421564" y="710977"/>
            <a:ext cx="1263650" cy="485775"/>
          </a:xfrm>
          <a:prstGeom prst="chevron">
            <a:avLst>
              <a:gd name="adj" fmla="val 65033"/>
            </a:avLst>
          </a:prstGeom>
          <a:gradFill rotWithShape="1">
            <a:gsLst>
              <a:gs pos="0">
                <a:srgbClr val="3366FF">
                  <a:gamma/>
                  <a:tint val="54118"/>
                  <a:invGamma/>
                </a:srgbClr>
              </a:gs>
              <a:gs pos="100000">
                <a:srgbClr val="3366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44000" tIns="36000" rIns="0" bIns="36000" anchor="ctr"/>
          <a:lstStyle/>
          <a:p>
            <a:pPr algn="ctr"/>
            <a:r>
              <a:rPr lang="en-US" altLang="ko-KR" sz="1000">
                <a:latin typeface="HY헤드라인M" pitchFamily="18" charset="-127"/>
                <a:ea typeface="HY헤드라인M" pitchFamily="18" charset="-127"/>
              </a:rPr>
              <a:t>Service</a:t>
            </a:r>
          </a:p>
          <a:p>
            <a:pPr algn="ctr"/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개시</a:t>
            </a:r>
          </a:p>
        </p:txBody>
      </p:sp>
      <p:graphicFrame>
        <p:nvGraphicFramePr>
          <p:cNvPr id="13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435"/>
              </p:ext>
            </p:extLst>
          </p:nvPr>
        </p:nvGraphicFramePr>
        <p:xfrm>
          <a:off x="36389" y="1324756"/>
          <a:ext cx="9648825" cy="5272596"/>
        </p:xfrm>
        <a:graphic>
          <a:graphicData uri="http://schemas.openxmlformats.org/drawingml/2006/table">
            <a:tbl>
              <a:tblPr/>
              <a:tblGrid>
                <a:gridCol w="1152525"/>
                <a:gridCol w="1008062"/>
                <a:gridCol w="1079500"/>
                <a:gridCol w="863600"/>
                <a:gridCol w="2376488"/>
                <a:gridCol w="1008062"/>
                <a:gridCol w="1008063"/>
                <a:gridCol w="11525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현업 업무협의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(7/24)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 확정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(~7/29)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분석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(~7/31)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(~8/1)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디자인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&amp;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(8/1~9/30)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업무적합도 검증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(10/1)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운영이관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(10/2)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Service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(10/2~)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Key Task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요청서 내용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Review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개발범위 방향 협의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진행일정 협의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 확정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개발범위 확정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진행일정 공유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Function Design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Technical Design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Spec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개발 진행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	DB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	기능 설계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	개발 및 단위 테스트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통합테스트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현업 시연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 체계 구축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운영서버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Deploy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운영담당자 이관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서비스 모니터링 체계 구축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고객 협의사항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 명확화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개발 범위 및 기간 확정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N/A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 충족요건 확인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단위 테스트 진행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유용성 검증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모니터링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참여인원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관계자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개발업체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***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과장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***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이사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Daniel.J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관계자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개발업체 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Daniel.J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대리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기획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 – 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개발업체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***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과장</a:t>
                      </a:r>
                      <a:b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***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이사</a:t>
                      </a:r>
                      <a:b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Daniel.J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대리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관계자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개발업체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Daniel.J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대리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기획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1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디자인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1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프로그래밍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1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관계자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유지보수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***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부장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관계자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유지보수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***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부장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관계자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회원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운영담당자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개발자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운영진행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유지보수</a:t>
                      </a:r>
                      <a:b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 ***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INDEX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23421"/>
              </p:ext>
            </p:extLst>
          </p:nvPr>
        </p:nvGraphicFramePr>
        <p:xfrm>
          <a:off x="214313" y="812704"/>
          <a:ext cx="9323624" cy="555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792000"/>
                <a:gridCol w="1332000"/>
                <a:gridCol w="1332000"/>
                <a:gridCol w="1800000"/>
                <a:gridCol w="640800"/>
                <a:gridCol w="629724"/>
                <a:gridCol w="601100"/>
                <a:gridCol w="702000"/>
                <a:gridCol w="702000"/>
              </a:tblGrid>
              <a:tr h="279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앱분류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1Depth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2Depth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세부항목 및 기능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 Type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Level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화면번호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실시간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840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001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0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요구사항 정의</a:t>
            </a:r>
            <a:endParaRPr lang="ko-KR" altLang="en-US" dirty="0"/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23565"/>
              </p:ext>
            </p:extLst>
          </p:nvPr>
        </p:nvGraphicFramePr>
        <p:xfrm>
          <a:off x="128588" y="753736"/>
          <a:ext cx="9484865" cy="3009883"/>
        </p:xfrm>
        <a:graphic>
          <a:graphicData uri="http://schemas.openxmlformats.org/drawingml/2006/table">
            <a:tbl>
              <a:tblPr/>
              <a:tblGrid>
                <a:gridCol w="267841"/>
                <a:gridCol w="4896544"/>
                <a:gridCol w="533040"/>
                <a:gridCol w="3787440"/>
              </a:tblGrid>
              <a:tr h="2269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RFP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확정여부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2008-09-15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협의 후 결정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화면설계 적용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화면설계 적용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화면설계 적용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2008-07-29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회의결과 반영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6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화면설계 적용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7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화면설계 적용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화면설계 적용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화면설계 적용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2008-07-29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회의결과 반영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11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화면설계 적용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5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324991" y="3355975"/>
            <a:ext cx="1012825" cy="21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 b="1"/>
              <a:t>관리자</a:t>
            </a:r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>
            <a:off x="1909316" y="692150"/>
            <a:ext cx="1008062" cy="360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서비스</a:t>
            </a:r>
            <a:r>
              <a:rPr lang="en-US" altLang="ko-KR" sz="800"/>
              <a:t>1 </a:t>
            </a:r>
            <a:r>
              <a:rPr lang="ko-KR" altLang="en-US" sz="800"/>
              <a:t>메인</a:t>
            </a:r>
          </a:p>
        </p:txBody>
      </p:sp>
      <p:sp>
        <p:nvSpPr>
          <p:cNvPr id="7" name="Oval 52"/>
          <p:cNvSpPr>
            <a:spLocks noChangeArrowheads="1"/>
          </p:cNvSpPr>
          <p:nvPr/>
        </p:nvSpPr>
        <p:spPr bwMode="auto">
          <a:xfrm>
            <a:off x="1909316" y="1123950"/>
            <a:ext cx="1008062" cy="360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공지사항</a:t>
            </a:r>
          </a:p>
          <a:p>
            <a:pPr algn="ctr"/>
            <a:r>
              <a:rPr lang="en-US" altLang="ko-KR" sz="800"/>
              <a:t>list</a:t>
            </a:r>
          </a:p>
        </p:txBody>
      </p:sp>
      <p:sp>
        <p:nvSpPr>
          <p:cNvPr id="8" name="AutoShape 54"/>
          <p:cNvSpPr>
            <a:spLocks noChangeArrowheads="1"/>
          </p:cNvSpPr>
          <p:nvPr/>
        </p:nvSpPr>
        <p:spPr bwMode="auto">
          <a:xfrm>
            <a:off x="1904553" y="404813"/>
            <a:ext cx="1012825" cy="21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 b="1"/>
              <a:t>시스템 관리자</a:t>
            </a:r>
          </a:p>
        </p:txBody>
      </p:sp>
      <p:sp>
        <p:nvSpPr>
          <p:cNvPr id="9" name="Oval 55"/>
          <p:cNvSpPr>
            <a:spLocks noChangeArrowheads="1"/>
          </p:cNvSpPr>
          <p:nvPr/>
        </p:nvSpPr>
        <p:spPr bwMode="auto">
          <a:xfrm>
            <a:off x="1909316" y="1557338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/>
              <a:t>Q&amp;A</a:t>
            </a:r>
          </a:p>
          <a:p>
            <a:pPr algn="ctr"/>
            <a:r>
              <a:rPr lang="en-US" altLang="ko-KR" sz="800"/>
              <a:t>list</a:t>
            </a:r>
          </a:p>
        </p:txBody>
      </p:sp>
      <p:sp>
        <p:nvSpPr>
          <p:cNvPr id="10" name="Oval 56"/>
          <p:cNvSpPr>
            <a:spLocks noChangeArrowheads="1"/>
          </p:cNvSpPr>
          <p:nvPr/>
        </p:nvSpPr>
        <p:spPr bwMode="auto">
          <a:xfrm>
            <a:off x="1909316" y="1989138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공유자료방</a:t>
            </a:r>
          </a:p>
          <a:p>
            <a:pPr algn="ctr"/>
            <a:r>
              <a:rPr lang="en-US" altLang="ko-KR" sz="800"/>
              <a:t>list</a:t>
            </a:r>
          </a:p>
        </p:txBody>
      </p:sp>
      <p:sp>
        <p:nvSpPr>
          <p:cNvPr id="11" name="Oval 57"/>
          <p:cNvSpPr>
            <a:spLocks noChangeArrowheads="1"/>
          </p:cNvSpPr>
          <p:nvPr/>
        </p:nvSpPr>
        <p:spPr bwMode="auto">
          <a:xfrm>
            <a:off x="1909316" y="2420938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채택</a:t>
            </a:r>
          </a:p>
          <a:p>
            <a:pPr algn="ctr"/>
            <a:r>
              <a:rPr lang="en-US" altLang="ko-KR" sz="800"/>
              <a:t>list</a:t>
            </a:r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1909316" y="2852738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아이디어</a:t>
            </a:r>
            <a:r>
              <a:rPr lang="en-US" altLang="ko-KR" sz="800"/>
              <a:t>/</a:t>
            </a:r>
            <a:r>
              <a:rPr lang="ko-KR" altLang="en-US" sz="800"/>
              <a:t>실시</a:t>
            </a:r>
            <a:r>
              <a:rPr lang="en-US" altLang="ko-KR" sz="800"/>
              <a:t>/</a:t>
            </a:r>
            <a:r>
              <a:rPr lang="ko-KR" altLang="en-US" sz="800"/>
              <a:t>공모</a:t>
            </a:r>
          </a:p>
          <a:p>
            <a:pPr algn="ctr"/>
            <a:r>
              <a:rPr lang="en-US" altLang="ko-KR" sz="800"/>
              <a:t>list</a:t>
            </a:r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>
            <a:off x="1909316" y="3284538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나의 서비스</a:t>
            </a:r>
            <a:r>
              <a:rPr lang="en-US" altLang="ko-KR" sz="800"/>
              <a:t>1</a:t>
            </a:r>
          </a:p>
          <a:p>
            <a:pPr algn="ctr"/>
            <a:r>
              <a:rPr lang="en-US" altLang="ko-KR" sz="800"/>
              <a:t>list</a:t>
            </a:r>
          </a:p>
        </p:txBody>
      </p:sp>
      <p:sp>
        <p:nvSpPr>
          <p:cNvPr id="14" name="Oval 60"/>
          <p:cNvSpPr>
            <a:spLocks noChangeArrowheads="1"/>
          </p:cNvSpPr>
          <p:nvPr/>
        </p:nvSpPr>
        <p:spPr bwMode="auto">
          <a:xfrm>
            <a:off x="1909316" y="3716338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관리자</a:t>
            </a:r>
          </a:p>
          <a:p>
            <a:pPr algn="ctr"/>
            <a:r>
              <a:rPr lang="ko-KR" altLang="en-US" sz="800"/>
              <a:t>분류관리</a:t>
            </a:r>
          </a:p>
        </p:txBody>
      </p:sp>
      <p:sp>
        <p:nvSpPr>
          <p:cNvPr id="15" name="Oval 61"/>
          <p:cNvSpPr>
            <a:spLocks noChangeArrowheads="1"/>
          </p:cNvSpPr>
          <p:nvPr/>
        </p:nvSpPr>
        <p:spPr bwMode="auto">
          <a:xfrm>
            <a:off x="1909316" y="4148138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관리자</a:t>
            </a:r>
          </a:p>
          <a:p>
            <a:pPr algn="ctr"/>
            <a:r>
              <a:rPr lang="ko-KR" altLang="en-US" sz="800"/>
              <a:t>게시판관리</a:t>
            </a:r>
          </a:p>
        </p:txBody>
      </p:sp>
      <p:sp>
        <p:nvSpPr>
          <p:cNvPr id="16" name="Oval 62"/>
          <p:cNvSpPr>
            <a:spLocks noChangeArrowheads="1"/>
          </p:cNvSpPr>
          <p:nvPr/>
        </p:nvSpPr>
        <p:spPr bwMode="auto">
          <a:xfrm>
            <a:off x="1909316" y="4581525"/>
            <a:ext cx="10080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관리자</a:t>
            </a:r>
          </a:p>
          <a:p>
            <a:pPr algn="ctr"/>
            <a:r>
              <a:rPr lang="ko-KR" altLang="en-US" sz="800"/>
              <a:t>평가서편집</a:t>
            </a: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1909316" y="5013325"/>
            <a:ext cx="10080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관리자</a:t>
            </a:r>
          </a:p>
          <a:p>
            <a:pPr algn="ctr"/>
            <a:r>
              <a:rPr lang="ko-KR" altLang="en-US" sz="800"/>
              <a:t>외부공개할</a:t>
            </a:r>
          </a:p>
        </p:txBody>
      </p:sp>
      <p:sp>
        <p:nvSpPr>
          <p:cNvPr id="18" name="Oval 64"/>
          <p:cNvSpPr>
            <a:spLocks noChangeArrowheads="1"/>
          </p:cNvSpPr>
          <p:nvPr/>
        </p:nvSpPr>
        <p:spPr bwMode="auto">
          <a:xfrm>
            <a:off x="1909316" y="5445125"/>
            <a:ext cx="10080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관리자</a:t>
            </a:r>
          </a:p>
          <a:p>
            <a:pPr algn="ctr"/>
            <a:r>
              <a:rPr lang="ko-KR" altLang="en-US" sz="800"/>
              <a:t>외부공개된</a:t>
            </a:r>
          </a:p>
        </p:txBody>
      </p:sp>
      <p:sp>
        <p:nvSpPr>
          <p:cNvPr id="19" name="Oval 65"/>
          <p:cNvSpPr>
            <a:spLocks noChangeArrowheads="1"/>
          </p:cNvSpPr>
          <p:nvPr/>
        </p:nvSpPr>
        <p:spPr bwMode="auto">
          <a:xfrm>
            <a:off x="1909316" y="5876925"/>
            <a:ext cx="1008062" cy="360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관리자</a:t>
            </a:r>
          </a:p>
          <a:p>
            <a:pPr algn="ctr"/>
            <a:r>
              <a:rPr lang="ko-KR" altLang="en-US" sz="800"/>
              <a:t>우수서비스</a:t>
            </a:r>
            <a:r>
              <a:rPr lang="en-US" altLang="ko-KR" sz="800"/>
              <a:t>1</a:t>
            </a:r>
            <a:r>
              <a:rPr lang="ko-KR" altLang="en-US" sz="800"/>
              <a:t>인</a:t>
            </a:r>
          </a:p>
        </p:txBody>
      </p:sp>
      <p:cxnSp>
        <p:nvCxnSpPr>
          <p:cNvPr id="20" name="AutoShape 67"/>
          <p:cNvCxnSpPr>
            <a:cxnSpLocks noChangeShapeType="1"/>
            <a:stCxn id="5" idx="3"/>
            <a:endCxn id="18" idx="2"/>
          </p:cNvCxnSpPr>
          <p:nvPr/>
        </p:nvCxnSpPr>
        <p:spPr bwMode="auto">
          <a:xfrm>
            <a:off x="1337816" y="3463925"/>
            <a:ext cx="571500" cy="2162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" name="AutoShape 68"/>
          <p:cNvCxnSpPr>
            <a:cxnSpLocks noChangeShapeType="1"/>
            <a:stCxn id="5" idx="3"/>
            <a:endCxn id="6" idx="2"/>
          </p:cNvCxnSpPr>
          <p:nvPr/>
        </p:nvCxnSpPr>
        <p:spPr bwMode="auto">
          <a:xfrm flipV="1">
            <a:off x="1337816" y="873125"/>
            <a:ext cx="571500" cy="2590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" name="AutoShape 69"/>
          <p:cNvCxnSpPr>
            <a:cxnSpLocks noChangeShapeType="1"/>
            <a:stCxn id="5" idx="3"/>
            <a:endCxn id="7" idx="2"/>
          </p:cNvCxnSpPr>
          <p:nvPr/>
        </p:nvCxnSpPr>
        <p:spPr bwMode="auto">
          <a:xfrm flipV="1">
            <a:off x="1337816" y="1304925"/>
            <a:ext cx="571500" cy="2159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" name="AutoShape 70"/>
          <p:cNvCxnSpPr>
            <a:cxnSpLocks noChangeShapeType="1"/>
            <a:stCxn id="5" idx="3"/>
            <a:endCxn id="9" idx="2"/>
          </p:cNvCxnSpPr>
          <p:nvPr/>
        </p:nvCxnSpPr>
        <p:spPr bwMode="auto">
          <a:xfrm flipV="1">
            <a:off x="1337816" y="1738313"/>
            <a:ext cx="571500" cy="17256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" name="AutoShape 71"/>
          <p:cNvCxnSpPr>
            <a:cxnSpLocks noChangeShapeType="1"/>
            <a:stCxn id="5" idx="3"/>
            <a:endCxn id="10" idx="2"/>
          </p:cNvCxnSpPr>
          <p:nvPr/>
        </p:nvCxnSpPr>
        <p:spPr bwMode="auto">
          <a:xfrm flipV="1">
            <a:off x="1337816" y="2170113"/>
            <a:ext cx="571500" cy="12938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5" name="AutoShape 72"/>
          <p:cNvCxnSpPr>
            <a:cxnSpLocks noChangeShapeType="1"/>
            <a:stCxn id="5" idx="3"/>
            <a:endCxn id="11" idx="2"/>
          </p:cNvCxnSpPr>
          <p:nvPr/>
        </p:nvCxnSpPr>
        <p:spPr bwMode="auto">
          <a:xfrm flipV="1">
            <a:off x="1337816" y="2601913"/>
            <a:ext cx="571500" cy="8620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6" name="AutoShape 73"/>
          <p:cNvCxnSpPr>
            <a:cxnSpLocks noChangeShapeType="1"/>
            <a:stCxn id="5" idx="3"/>
            <a:endCxn id="12" idx="2"/>
          </p:cNvCxnSpPr>
          <p:nvPr/>
        </p:nvCxnSpPr>
        <p:spPr bwMode="auto">
          <a:xfrm flipV="1">
            <a:off x="1337816" y="3033713"/>
            <a:ext cx="571500" cy="4302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7" name="AutoShape 75"/>
          <p:cNvCxnSpPr>
            <a:cxnSpLocks noChangeShapeType="1"/>
            <a:stCxn id="5" idx="3"/>
            <a:endCxn id="17" idx="2"/>
          </p:cNvCxnSpPr>
          <p:nvPr/>
        </p:nvCxnSpPr>
        <p:spPr bwMode="auto">
          <a:xfrm>
            <a:off x="1337816" y="3463925"/>
            <a:ext cx="571500" cy="1730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" name="AutoShape 76"/>
          <p:cNvCxnSpPr>
            <a:cxnSpLocks noChangeShapeType="1"/>
            <a:stCxn id="5" idx="3"/>
            <a:endCxn id="16" idx="2"/>
          </p:cNvCxnSpPr>
          <p:nvPr/>
        </p:nvCxnSpPr>
        <p:spPr bwMode="auto">
          <a:xfrm>
            <a:off x="1337816" y="3463925"/>
            <a:ext cx="571500" cy="1298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9" name="AutoShape 77"/>
          <p:cNvCxnSpPr>
            <a:cxnSpLocks noChangeShapeType="1"/>
            <a:stCxn id="5" idx="3"/>
            <a:endCxn id="15" idx="2"/>
          </p:cNvCxnSpPr>
          <p:nvPr/>
        </p:nvCxnSpPr>
        <p:spPr bwMode="auto">
          <a:xfrm>
            <a:off x="1337816" y="3463925"/>
            <a:ext cx="571500" cy="8651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" name="AutoShape 78"/>
          <p:cNvCxnSpPr>
            <a:cxnSpLocks noChangeShapeType="1"/>
            <a:stCxn id="5" idx="3"/>
            <a:endCxn id="14" idx="2"/>
          </p:cNvCxnSpPr>
          <p:nvPr/>
        </p:nvCxnSpPr>
        <p:spPr bwMode="auto">
          <a:xfrm>
            <a:off x="1337816" y="3463925"/>
            <a:ext cx="571500" cy="4333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1" name="AutoShape 80"/>
          <p:cNvSpPr>
            <a:spLocks noChangeArrowheads="1"/>
          </p:cNvSpPr>
          <p:nvPr/>
        </p:nvSpPr>
        <p:spPr bwMode="auto">
          <a:xfrm>
            <a:off x="3488878" y="2060575"/>
            <a:ext cx="1012825" cy="2174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 b="1"/>
              <a:t>회원</a:t>
            </a:r>
          </a:p>
        </p:txBody>
      </p:sp>
      <p:sp>
        <p:nvSpPr>
          <p:cNvPr id="32" name="Oval 83"/>
          <p:cNvSpPr>
            <a:spLocks noChangeArrowheads="1"/>
          </p:cNvSpPr>
          <p:nvPr/>
        </p:nvSpPr>
        <p:spPr bwMode="auto">
          <a:xfrm>
            <a:off x="5004941" y="979488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공지사항</a:t>
            </a:r>
          </a:p>
          <a:p>
            <a:pPr algn="ctr"/>
            <a:r>
              <a:rPr lang="en-US" altLang="ko-KR" sz="800"/>
              <a:t>list</a:t>
            </a:r>
          </a:p>
        </p:txBody>
      </p:sp>
      <p:cxnSp>
        <p:nvCxnSpPr>
          <p:cNvPr id="33" name="AutoShape 109"/>
          <p:cNvCxnSpPr>
            <a:cxnSpLocks noChangeShapeType="1"/>
            <a:stCxn id="31" idx="1"/>
            <a:endCxn id="6" idx="6"/>
          </p:cNvCxnSpPr>
          <p:nvPr/>
        </p:nvCxnSpPr>
        <p:spPr bwMode="auto">
          <a:xfrm rot="10800000">
            <a:off x="2917378" y="873125"/>
            <a:ext cx="571500" cy="12969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4" name="AutoShape 110"/>
          <p:cNvCxnSpPr>
            <a:cxnSpLocks noChangeShapeType="1"/>
            <a:stCxn id="31" idx="1"/>
            <a:endCxn id="7" idx="6"/>
          </p:cNvCxnSpPr>
          <p:nvPr/>
        </p:nvCxnSpPr>
        <p:spPr bwMode="auto">
          <a:xfrm rot="10800000">
            <a:off x="2917378" y="1304925"/>
            <a:ext cx="571500" cy="8651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" name="AutoShape 111"/>
          <p:cNvCxnSpPr>
            <a:cxnSpLocks noChangeShapeType="1"/>
            <a:stCxn id="31" idx="1"/>
            <a:endCxn id="9" idx="6"/>
          </p:cNvCxnSpPr>
          <p:nvPr/>
        </p:nvCxnSpPr>
        <p:spPr bwMode="auto">
          <a:xfrm rot="10800000">
            <a:off x="2917378" y="1738313"/>
            <a:ext cx="571500" cy="43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" name="AutoShape 112"/>
          <p:cNvCxnSpPr>
            <a:cxnSpLocks noChangeShapeType="1"/>
            <a:stCxn id="31" idx="1"/>
            <a:endCxn id="11" idx="6"/>
          </p:cNvCxnSpPr>
          <p:nvPr/>
        </p:nvCxnSpPr>
        <p:spPr bwMode="auto">
          <a:xfrm rot="10800000" flipV="1">
            <a:off x="2917378" y="2170113"/>
            <a:ext cx="571500" cy="43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13"/>
          <p:cNvCxnSpPr>
            <a:cxnSpLocks noChangeShapeType="1"/>
            <a:stCxn id="31" idx="1"/>
            <a:endCxn id="12" idx="6"/>
          </p:cNvCxnSpPr>
          <p:nvPr/>
        </p:nvCxnSpPr>
        <p:spPr bwMode="auto">
          <a:xfrm rot="10800000" flipV="1">
            <a:off x="2917378" y="2170113"/>
            <a:ext cx="571500" cy="863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AutoShape 114"/>
          <p:cNvCxnSpPr>
            <a:cxnSpLocks noChangeShapeType="1"/>
            <a:stCxn id="31" idx="1"/>
            <a:endCxn id="13" idx="6"/>
          </p:cNvCxnSpPr>
          <p:nvPr/>
        </p:nvCxnSpPr>
        <p:spPr bwMode="auto">
          <a:xfrm rot="10800000" flipV="1">
            <a:off x="2917378" y="2170113"/>
            <a:ext cx="571500" cy="1295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9" name="AutoShape 115"/>
          <p:cNvCxnSpPr>
            <a:cxnSpLocks noChangeShapeType="1"/>
            <a:stCxn id="31" idx="1"/>
            <a:endCxn id="10" idx="6"/>
          </p:cNvCxnSpPr>
          <p:nvPr/>
        </p:nvCxnSpPr>
        <p:spPr bwMode="auto">
          <a:xfrm rot="10800000">
            <a:off x="2917378" y="2170113"/>
            <a:ext cx="571500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40" name="Oval 119"/>
          <p:cNvSpPr>
            <a:spLocks noChangeArrowheads="1"/>
          </p:cNvSpPr>
          <p:nvPr/>
        </p:nvSpPr>
        <p:spPr bwMode="auto">
          <a:xfrm>
            <a:off x="6444803" y="979488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공지사항</a:t>
            </a:r>
          </a:p>
          <a:p>
            <a:pPr algn="ctr"/>
            <a:r>
              <a:rPr lang="en-US" altLang="ko-KR" sz="800"/>
              <a:t>view</a:t>
            </a:r>
          </a:p>
        </p:txBody>
      </p:sp>
      <p:sp>
        <p:nvSpPr>
          <p:cNvPr id="41" name="Oval 120"/>
          <p:cNvSpPr>
            <a:spLocks noChangeArrowheads="1"/>
          </p:cNvSpPr>
          <p:nvPr/>
        </p:nvSpPr>
        <p:spPr bwMode="auto">
          <a:xfrm>
            <a:off x="6444803" y="1412875"/>
            <a:ext cx="10080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공지사항</a:t>
            </a:r>
          </a:p>
          <a:p>
            <a:pPr algn="ctr"/>
            <a:r>
              <a:rPr lang="en-US" altLang="ko-KR" sz="800"/>
              <a:t>write</a:t>
            </a:r>
          </a:p>
        </p:txBody>
      </p:sp>
      <p:cxnSp>
        <p:nvCxnSpPr>
          <p:cNvPr id="42" name="AutoShape 122"/>
          <p:cNvCxnSpPr>
            <a:cxnSpLocks noChangeShapeType="1"/>
            <a:stCxn id="32" idx="6"/>
            <a:endCxn id="40" idx="2"/>
          </p:cNvCxnSpPr>
          <p:nvPr/>
        </p:nvCxnSpPr>
        <p:spPr bwMode="auto">
          <a:xfrm>
            <a:off x="6013003" y="1160463"/>
            <a:ext cx="431800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3" name="AutoShape 123"/>
          <p:cNvCxnSpPr>
            <a:cxnSpLocks noChangeShapeType="1"/>
            <a:stCxn id="32" idx="4"/>
            <a:endCxn id="41" idx="2"/>
          </p:cNvCxnSpPr>
          <p:nvPr/>
        </p:nvCxnSpPr>
        <p:spPr bwMode="auto">
          <a:xfrm rot="16200000" flipH="1">
            <a:off x="5850285" y="999331"/>
            <a:ext cx="254000" cy="935037"/>
          </a:xfrm>
          <a:prstGeom prst="bentConnector2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44" name="Oval 124"/>
          <p:cNvSpPr>
            <a:spLocks noChangeArrowheads="1"/>
          </p:cNvSpPr>
          <p:nvPr/>
        </p:nvSpPr>
        <p:spPr bwMode="auto">
          <a:xfrm>
            <a:off x="5004941" y="2132013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/>
              <a:t>Q&amp;A</a:t>
            </a:r>
          </a:p>
          <a:p>
            <a:pPr algn="ctr"/>
            <a:r>
              <a:rPr lang="en-US" altLang="ko-KR" sz="800"/>
              <a:t>list</a:t>
            </a:r>
          </a:p>
        </p:txBody>
      </p:sp>
      <p:sp>
        <p:nvSpPr>
          <p:cNvPr id="45" name="Oval 125"/>
          <p:cNvSpPr>
            <a:spLocks noChangeArrowheads="1"/>
          </p:cNvSpPr>
          <p:nvPr/>
        </p:nvSpPr>
        <p:spPr bwMode="auto">
          <a:xfrm>
            <a:off x="6444803" y="2132013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/>
              <a:t>Q&amp;A</a:t>
            </a:r>
          </a:p>
          <a:p>
            <a:pPr algn="ctr"/>
            <a:r>
              <a:rPr lang="en-US" altLang="ko-KR" sz="800"/>
              <a:t>view</a:t>
            </a:r>
          </a:p>
        </p:txBody>
      </p:sp>
      <p:sp>
        <p:nvSpPr>
          <p:cNvPr id="46" name="Oval 126"/>
          <p:cNvSpPr>
            <a:spLocks noChangeArrowheads="1"/>
          </p:cNvSpPr>
          <p:nvPr/>
        </p:nvSpPr>
        <p:spPr bwMode="auto">
          <a:xfrm>
            <a:off x="6444803" y="2563813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/>
              <a:t>Q&amp;A</a:t>
            </a:r>
          </a:p>
          <a:p>
            <a:pPr algn="ctr"/>
            <a:r>
              <a:rPr lang="en-US" altLang="ko-KR" sz="800"/>
              <a:t>Write_Q</a:t>
            </a:r>
          </a:p>
        </p:txBody>
      </p:sp>
      <p:cxnSp>
        <p:nvCxnSpPr>
          <p:cNvPr id="47" name="AutoShape 127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6013003" y="2312988"/>
            <a:ext cx="431800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8" name="AutoShape 128"/>
          <p:cNvCxnSpPr>
            <a:cxnSpLocks noChangeShapeType="1"/>
            <a:stCxn id="44" idx="4"/>
            <a:endCxn id="46" idx="2"/>
          </p:cNvCxnSpPr>
          <p:nvPr/>
        </p:nvCxnSpPr>
        <p:spPr bwMode="auto">
          <a:xfrm rot="16200000" flipH="1">
            <a:off x="5851078" y="2151063"/>
            <a:ext cx="252413" cy="935037"/>
          </a:xfrm>
          <a:prstGeom prst="bentConnector2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49" name="Oval 129"/>
          <p:cNvSpPr>
            <a:spLocks noChangeArrowheads="1"/>
          </p:cNvSpPr>
          <p:nvPr/>
        </p:nvSpPr>
        <p:spPr bwMode="auto">
          <a:xfrm>
            <a:off x="6444803" y="2995613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/>
              <a:t>Q&amp;A</a:t>
            </a:r>
          </a:p>
          <a:p>
            <a:pPr algn="ctr"/>
            <a:r>
              <a:rPr lang="en-US" altLang="ko-KR" sz="800"/>
              <a:t>Write_A</a:t>
            </a:r>
          </a:p>
        </p:txBody>
      </p:sp>
      <p:cxnSp>
        <p:nvCxnSpPr>
          <p:cNvPr id="50" name="AutoShape 130"/>
          <p:cNvCxnSpPr>
            <a:cxnSpLocks noChangeShapeType="1"/>
            <a:stCxn id="45" idx="6"/>
            <a:endCxn id="49" idx="6"/>
          </p:cNvCxnSpPr>
          <p:nvPr/>
        </p:nvCxnSpPr>
        <p:spPr bwMode="auto">
          <a:xfrm>
            <a:off x="7452866" y="2312988"/>
            <a:ext cx="1587" cy="863600"/>
          </a:xfrm>
          <a:prstGeom prst="bentConnector3">
            <a:avLst>
              <a:gd name="adj1" fmla="val 1430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51" name="Oval 131"/>
          <p:cNvSpPr>
            <a:spLocks noChangeArrowheads="1"/>
          </p:cNvSpPr>
          <p:nvPr/>
        </p:nvSpPr>
        <p:spPr bwMode="auto">
          <a:xfrm>
            <a:off x="5004941" y="3716338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공유자료방</a:t>
            </a:r>
          </a:p>
          <a:p>
            <a:pPr algn="ctr"/>
            <a:r>
              <a:rPr lang="en-US" altLang="ko-KR" sz="800"/>
              <a:t>list</a:t>
            </a:r>
          </a:p>
        </p:txBody>
      </p:sp>
      <p:sp>
        <p:nvSpPr>
          <p:cNvPr id="52" name="Oval 132"/>
          <p:cNvSpPr>
            <a:spLocks noChangeArrowheads="1"/>
          </p:cNvSpPr>
          <p:nvPr/>
        </p:nvSpPr>
        <p:spPr bwMode="auto">
          <a:xfrm>
            <a:off x="6444803" y="3716338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공유자료방</a:t>
            </a:r>
          </a:p>
          <a:p>
            <a:pPr algn="ctr"/>
            <a:r>
              <a:rPr lang="en-US" altLang="ko-KR" sz="800"/>
              <a:t>view</a:t>
            </a:r>
          </a:p>
        </p:txBody>
      </p:sp>
      <p:cxnSp>
        <p:nvCxnSpPr>
          <p:cNvPr id="53" name="AutoShape 134"/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6013003" y="3897313"/>
            <a:ext cx="431800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54" name="Oval 144"/>
          <p:cNvSpPr>
            <a:spLocks noChangeArrowheads="1"/>
          </p:cNvSpPr>
          <p:nvPr/>
        </p:nvSpPr>
        <p:spPr bwMode="auto">
          <a:xfrm>
            <a:off x="5004941" y="4508500"/>
            <a:ext cx="10080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/>
              <a:t>***/***/***</a:t>
            </a:r>
          </a:p>
          <a:p>
            <a:pPr algn="ctr"/>
            <a:r>
              <a:rPr lang="en-US" altLang="ko-KR" sz="800"/>
              <a:t>list</a:t>
            </a:r>
          </a:p>
        </p:txBody>
      </p:sp>
      <p:sp>
        <p:nvSpPr>
          <p:cNvPr id="55" name="Oval 145"/>
          <p:cNvSpPr>
            <a:spLocks noChangeArrowheads="1"/>
          </p:cNvSpPr>
          <p:nvPr/>
        </p:nvSpPr>
        <p:spPr bwMode="auto">
          <a:xfrm>
            <a:off x="6444803" y="4508500"/>
            <a:ext cx="10080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/>
              <a:t>***/***/*** view</a:t>
            </a:r>
          </a:p>
        </p:txBody>
      </p:sp>
      <p:cxnSp>
        <p:nvCxnSpPr>
          <p:cNvPr id="56" name="AutoShape 146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6013003" y="4689475"/>
            <a:ext cx="431800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Oval 147"/>
          <p:cNvSpPr>
            <a:spLocks noChangeArrowheads="1"/>
          </p:cNvSpPr>
          <p:nvPr/>
        </p:nvSpPr>
        <p:spPr bwMode="auto">
          <a:xfrm>
            <a:off x="6444803" y="4941888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/>
              <a:t>***/***/*** write</a:t>
            </a:r>
          </a:p>
        </p:txBody>
      </p:sp>
      <p:cxnSp>
        <p:nvCxnSpPr>
          <p:cNvPr id="58" name="AutoShape 148"/>
          <p:cNvCxnSpPr>
            <a:cxnSpLocks noChangeShapeType="1"/>
            <a:stCxn id="54" idx="4"/>
            <a:endCxn id="57" idx="2"/>
          </p:cNvCxnSpPr>
          <p:nvPr/>
        </p:nvCxnSpPr>
        <p:spPr bwMode="auto">
          <a:xfrm rot="16200000" flipH="1">
            <a:off x="5850285" y="4528344"/>
            <a:ext cx="254000" cy="935037"/>
          </a:xfrm>
          <a:prstGeom prst="bentConnector2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59" name="Oval 150"/>
          <p:cNvSpPr>
            <a:spLocks noChangeArrowheads="1"/>
          </p:cNvSpPr>
          <p:nvPr/>
        </p:nvSpPr>
        <p:spPr bwMode="auto">
          <a:xfrm>
            <a:off x="6444803" y="5373688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/>
              <a:t>***/***/*** </a:t>
            </a:r>
            <a:r>
              <a:rPr lang="ko-KR" altLang="en-US" sz="800"/>
              <a:t>평가</a:t>
            </a:r>
          </a:p>
        </p:txBody>
      </p:sp>
      <p:cxnSp>
        <p:nvCxnSpPr>
          <p:cNvPr id="60" name="AutoShape 151"/>
          <p:cNvCxnSpPr>
            <a:cxnSpLocks noChangeShapeType="1"/>
            <a:stCxn id="55" idx="6"/>
            <a:endCxn id="59" idx="6"/>
          </p:cNvCxnSpPr>
          <p:nvPr/>
        </p:nvCxnSpPr>
        <p:spPr bwMode="auto">
          <a:xfrm>
            <a:off x="7452866" y="4689475"/>
            <a:ext cx="1587" cy="865188"/>
          </a:xfrm>
          <a:prstGeom prst="bentConnector3">
            <a:avLst>
              <a:gd name="adj1" fmla="val 1430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 type="triangle" w="med" len="med"/>
          </a:ln>
          <a:effectLst/>
        </p:spPr>
      </p:cxnSp>
      <p:sp>
        <p:nvSpPr>
          <p:cNvPr id="61" name="Oval 152"/>
          <p:cNvSpPr>
            <a:spLocks noChangeArrowheads="1"/>
          </p:cNvSpPr>
          <p:nvPr/>
        </p:nvSpPr>
        <p:spPr bwMode="auto">
          <a:xfrm>
            <a:off x="5004941" y="5805488"/>
            <a:ext cx="10080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채택</a:t>
            </a:r>
          </a:p>
          <a:p>
            <a:pPr algn="ctr"/>
            <a:r>
              <a:rPr lang="en-US" altLang="ko-KR" sz="800"/>
              <a:t>list</a:t>
            </a:r>
          </a:p>
        </p:txBody>
      </p:sp>
      <p:sp>
        <p:nvSpPr>
          <p:cNvPr id="62" name="Oval 153"/>
          <p:cNvSpPr>
            <a:spLocks noChangeArrowheads="1"/>
          </p:cNvSpPr>
          <p:nvPr/>
        </p:nvSpPr>
        <p:spPr bwMode="auto">
          <a:xfrm>
            <a:off x="6444803" y="5805488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채택</a:t>
            </a:r>
          </a:p>
          <a:p>
            <a:pPr algn="ctr"/>
            <a:r>
              <a:rPr lang="en-US" altLang="ko-KR" sz="800"/>
              <a:t>view</a:t>
            </a:r>
          </a:p>
        </p:txBody>
      </p:sp>
      <p:cxnSp>
        <p:nvCxnSpPr>
          <p:cNvPr id="63" name="AutoShape 154"/>
          <p:cNvCxnSpPr>
            <a:cxnSpLocks noChangeShapeType="1"/>
            <a:stCxn id="61" idx="6"/>
            <a:endCxn id="62" idx="2"/>
          </p:cNvCxnSpPr>
          <p:nvPr/>
        </p:nvCxnSpPr>
        <p:spPr bwMode="auto">
          <a:xfrm>
            <a:off x="6013003" y="5986463"/>
            <a:ext cx="431800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4" name="AutoShape 155"/>
          <p:cNvCxnSpPr>
            <a:cxnSpLocks noChangeShapeType="1"/>
            <a:stCxn id="59" idx="2"/>
            <a:endCxn id="61" idx="0"/>
          </p:cNvCxnSpPr>
          <p:nvPr/>
        </p:nvCxnSpPr>
        <p:spPr bwMode="auto">
          <a:xfrm rot="10800000" flipV="1">
            <a:off x="5509766" y="5554663"/>
            <a:ext cx="935037" cy="250825"/>
          </a:xfrm>
          <a:prstGeom prst="bentConnector2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 type="triangle" w="med" len="med"/>
          </a:ln>
          <a:effectLst/>
        </p:spPr>
      </p:cxnSp>
      <p:sp>
        <p:nvSpPr>
          <p:cNvPr id="65" name="Oval 156"/>
          <p:cNvSpPr>
            <a:spLocks noChangeArrowheads="1"/>
          </p:cNvSpPr>
          <p:nvPr/>
        </p:nvSpPr>
        <p:spPr bwMode="auto">
          <a:xfrm>
            <a:off x="7886253" y="979488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공지사항</a:t>
            </a:r>
          </a:p>
          <a:p>
            <a:pPr algn="ctr"/>
            <a:r>
              <a:rPr lang="en-US" altLang="ko-KR" sz="800"/>
              <a:t>update</a:t>
            </a:r>
          </a:p>
        </p:txBody>
      </p:sp>
      <p:sp>
        <p:nvSpPr>
          <p:cNvPr id="66" name="Oval 157"/>
          <p:cNvSpPr>
            <a:spLocks noChangeArrowheads="1"/>
          </p:cNvSpPr>
          <p:nvPr/>
        </p:nvSpPr>
        <p:spPr bwMode="auto">
          <a:xfrm>
            <a:off x="7886253" y="2132013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800"/>
              <a:t>Q&amp;A</a:t>
            </a:r>
          </a:p>
          <a:p>
            <a:pPr algn="ctr"/>
            <a:r>
              <a:rPr lang="en-US" altLang="ko-KR" sz="800"/>
              <a:t>update</a:t>
            </a:r>
          </a:p>
        </p:txBody>
      </p:sp>
      <p:sp>
        <p:nvSpPr>
          <p:cNvPr id="67" name="Oval 158"/>
          <p:cNvSpPr>
            <a:spLocks noChangeArrowheads="1"/>
          </p:cNvSpPr>
          <p:nvPr/>
        </p:nvSpPr>
        <p:spPr bwMode="auto">
          <a:xfrm>
            <a:off x="7886253" y="3716338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공유자료방</a:t>
            </a:r>
          </a:p>
          <a:p>
            <a:pPr algn="ctr"/>
            <a:r>
              <a:rPr lang="en-US" altLang="ko-KR" sz="800"/>
              <a:t>update</a:t>
            </a:r>
          </a:p>
        </p:txBody>
      </p:sp>
      <p:sp>
        <p:nvSpPr>
          <p:cNvPr id="68" name="Oval 159"/>
          <p:cNvSpPr>
            <a:spLocks noChangeArrowheads="1"/>
          </p:cNvSpPr>
          <p:nvPr/>
        </p:nvSpPr>
        <p:spPr bwMode="auto">
          <a:xfrm>
            <a:off x="7886253" y="4508500"/>
            <a:ext cx="10080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아이디어</a:t>
            </a:r>
            <a:r>
              <a:rPr lang="en-US" altLang="ko-KR" sz="800"/>
              <a:t>/</a:t>
            </a:r>
            <a:r>
              <a:rPr lang="ko-KR" altLang="en-US" sz="800"/>
              <a:t>실시</a:t>
            </a:r>
            <a:r>
              <a:rPr lang="en-US" altLang="ko-KR" sz="800"/>
              <a:t>/</a:t>
            </a:r>
            <a:r>
              <a:rPr lang="ko-KR" altLang="en-US" sz="800"/>
              <a:t>공모</a:t>
            </a:r>
          </a:p>
          <a:p>
            <a:pPr algn="ctr"/>
            <a:r>
              <a:rPr lang="en-US" altLang="ko-KR" sz="800"/>
              <a:t>update</a:t>
            </a:r>
          </a:p>
        </p:txBody>
      </p:sp>
      <p:sp>
        <p:nvSpPr>
          <p:cNvPr id="69" name="Oval 160"/>
          <p:cNvSpPr>
            <a:spLocks noChangeArrowheads="1"/>
          </p:cNvSpPr>
          <p:nvPr/>
        </p:nvSpPr>
        <p:spPr bwMode="auto">
          <a:xfrm>
            <a:off x="7886253" y="5805488"/>
            <a:ext cx="10080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채택</a:t>
            </a:r>
          </a:p>
          <a:p>
            <a:pPr algn="ctr"/>
            <a:r>
              <a:rPr lang="en-US" altLang="ko-KR" sz="800"/>
              <a:t>update</a:t>
            </a:r>
          </a:p>
        </p:txBody>
      </p:sp>
      <p:cxnSp>
        <p:nvCxnSpPr>
          <p:cNvPr id="70" name="AutoShape 161"/>
          <p:cNvCxnSpPr>
            <a:cxnSpLocks noChangeShapeType="1"/>
            <a:stCxn id="40" idx="6"/>
            <a:endCxn id="65" idx="2"/>
          </p:cNvCxnSpPr>
          <p:nvPr/>
        </p:nvCxnSpPr>
        <p:spPr bwMode="auto">
          <a:xfrm>
            <a:off x="7452866" y="1160463"/>
            <a:ext cx="433387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1" name="AutoShape 162"/>
          <p:cNvCxnSpPr>
            <a:cxnSpLocks noChangeShapeType="1"/>
            <a:stCxn id="45" idx="6"/>
            <a:endCxn id="66" idx="2"/>
          </p:cNvCxnSpPr>
          <p:nvPr/>
        </p:nvCxnSpPr>
        <p:spPr bwMode="auto">
          <a:xfrm>
            <a:off x="7452866" y="2312988"/>
            <a:ext cx="433387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2" name="AutoShape 163"/>
          <p:cNvCxnSpPr>
            <a:cxnSpLocks noChangeShapeType="1"/>
            <a:stCxn id="52" idx="6"/>
            <a:endCxn id="67" idx="2"/>
          </p:cNvCxnSpPr>
          <p:nvPr/>
        </p:nvCxnSpPr>
        <p:spPr bwMode="auto">
          <a:xfrm>
            <a:off x="7452866" y="3897313"/>
            <a:ext cx="433387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3" name="AutoShape 164"/>
          <p:cNvCxnSpPr>
            <a:cxnSpLocks noChangeShapeType="1"/>
            <a:stCxn id="55" idx="6"/>
            <a:endCxn id="68" idx="2"/>
          </p:cNvCxnSpPr>
          <p:nvPr/>
        </p:nvCxnSpPr>
        <p:spPr bwMode="auto">
          <a:xfrm>
            <a:off x="7452866" y="4689475"/>
            <a:ext cx="433387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4" name="AutoShape 165"/>
          <p:cNvCxnSpPr>
            <a:cxnSpLocks noChangeShapeType="1"/>
            <a:stCxn id="62" idx="6"/>
            <a:endCxn id="69" idx="2"/>
          </p:cNvCxnSpPr>
          <p:nvPr/>
        </p:nvCxnSpPr>
        <p:spPr bwMode="auto">
          <a:xfrm>
            <a:off x="7452866" y="5986463"/>
            <a:ext cx="433387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75" name="AutoShape 169"/>
          <p:cNvSpPr>
            <a:spLocks/>
          </p:cNvSpPr>
          <p:nvPr/>
        </p:nvSpPr>
        <p:spPr bwMode="auto">
          <a:xfrm>
            <a:off x="7886253" y="3357563"/>
            <a:ext cx="1008063" cy="288925"/>
          </a:xfrm>
          <a:prstGeom prst="borderCallout1">
            <a:avLst>
              <a:gd name="adj1" fmla="val 39560"/>
              <a:gd name="adj2" fmla="val -7560"/>
              <a:gd name="adj3" fmla="val 184616"/>
              <a:gd name="adj4" fmla="val -2236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회원</a:t>
            </a:r>
            <a:r>
              <a:rPr lang="en-US" altLang="ko-KR" sz="800">
                <a:solidFill>
                  <a:schemeClr val="bg1"/>
                </a:solidFill>
              </a:rPr>
              <a:t>/</a:t>
            </a:r>
            <a:r>
              <a:rPr lang="ko-KR" altLang="en-US" sz="800">
                <a:solidFill>
                  <a:schemeClr val="bg1"/>
                </a:solidFill>
              </a:rPr>
              <a:t>관리자</a:t>
            </a:r>
          </a:p>
          <a:p>
            <a:pPr algn="ctr"/>
            <a:r>
              <a:rPr lang="ko-KR" altLang="en-US" sz="800">
                <a:solidFill>
                  <a:schemeClr val="bg1"/>
                </a:solidFill>
              </a:rPr>
              <a:t>공유자료방 수정</a:t>
            </a:r>
          </a:p>
        </p:txBody>
      </p:sp>
      <p:sp>
        <p:nvSpPr>
          <p:cNvPr id="76" name="AutoShape 170"/>
          <p:cNvSpPr>
            <a:spLocks/>
          </p:cNvSpPr>
          <p:nvPr/>
        </p:nvSpPr>
        <p:spPr bwMode="auto">
          <a:xfrm>
            <a:off x="8605391" y="1628775"/>
            <a:ext cx="1008062" cy="288925"/>
          </a:xfrm>
          <a:prstGeom prst="borderCallout1">
            <a:avLst>
              <a:gd name="adj1" fmla="val 39560"/>
              <a:gd name="adj2" fmla="val -7560"/>
              <a:gd name="adj3" fmla="val 161537"/>
              <a:gd name="adj4" fmla="val -23306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회원</a:t>
            </a:r>
            <a:r>
              <a:rPr lang="en-US" altLang="ko-KR" sz="800">
                <a:solidFill>
                  <a:schemeClr val="bg1"/>
                </a:solidFill>
              </a:rPr>
              <a:t>/</a:t>
            </a:r>
            <a:r>
              <a:rPr lang="ko-KR" altLang="en-US" sz="800">
                <a:solidFill>
                  <a:schemeClr val="bg1"/>
                </a:solidFill>
              </a:rPr>
              <a:t>관리자</a:t>
            </a:r>
          </a:p>
          <a:p>
            <a:pPr algn="ctr"/>
            <a:r>
              <a:rPr lang="ko-KR" altLang="en-US" sz="800">
                <a:solidFill>
                  <a:schemeClr val="bg1"/>
                </a:solidFill>
              </a:rPr>
              <a:t>등록 글 수정</a:t>
            </a:r>
          </a:p>
        </p:txBody>
      </p:sp>
      <p:sp>
        <p:nvSpPr>
          <p:cNvPr id="77" name="AutoShape 171"/>
          <p:cNvSpPr>
            <a:spLocks/>
          </p:cNvSpPr>
          <p:nvPr/>
        </p:nvSpPr>
        <p:spPr bwMode="auto">
          <a:xfrm>
            <a:off x="7886253" y="2716213"/>
            <a:ext cx="1008063" cy="288925"/>
          </a:xfrm>
          <a:prstGeom prst="borderCallout1">
            <a:avLst>
              <a:gd name="adj1" fmla="val 39560"/>
              <a:gd name="adj2" fmla="val -7560"/>
              <a:gd name="adj3" fmla="val 161537"/>
              <a:gd name="adj4" fmla="val -23306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관리자</a:t>
            </a:r>
          </a:p>
          <a:p>
            <a:pPr algn="ctr"/>
            <a:r>
              <a:rPr lang="ko-KR" altLang="en-US" sz="80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78" name="AutoShape 172"/>
          <p:cNvSpPr>
            <a:spLocks/>
          </p:cNvSpPr>
          <p:nvPr/>
        </p:nvSpPr>
        <p:spPr bwMode="auto">
          <a:xfrm>
            <a:off x="7886253" y="692150"/>
            <a:ext cx="1008063" cy="288925"/>
          </a:xfrm>
          <a:prstGeom prst="borderCallout1">
            <a:avLst>
              <a:gd name="adj1" fmla="val 39560"/>
              <a:gd name="adj2" fmla="val -7560"/>
              <a:gd name="adj3" fmla="val 161537"/>
              <a:gd name="adj4" fmla="val -23306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79" name="AutoShape 173"/>
          <p:cNvSpPr>
            <a:spLocks/>
          </p:cNvSpPr>
          <p:nvPr/>
        </p:nvSpPr>
        <p:spPr bwMode="auto">
          <a:xfrm>
            <a:off x="4573141" y="1700213"/>
            <a:ext cx="1008062" cy="288925"/>
          </a:xfrm>
          <a:prstGeom prst="borderCallout1">
            <a:avLst>
              <a:gd name="adj1" fmla="val 39560"/>
              <a:gd name="adj2" fmla="val 107560"/>
              <a:gd name="adj3" fmla="val -38463"/>
              <a:gd name="adj4" fmla="val 14819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80" name="AutoShape 174"/>
          <p:cNvSpPr>
            <a:spLocks/>
          </p:cNvSpPr>
          <p:nvPr/>
        </p:nvSpPr>
        <p:spPr bwMode="auto">
          <a:xfrm>
            <a:off x="7886253" y="4149725"/>
            <a:ext cx="1008063" cy="288925"/>
          </a:xfrm>
          <a:prstGeom prst="borderCallout1">
            <a:avLst>
              <a:gd name="adj1" fmla="val 39560"/>
              <a:gd name="adj2" fmla="val -7560"/>
              <a:gd name="adj3" fmla="val 184616"/>
              <a:gd name="adj4" fmla="val -2425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회원</a:t>
            </a:r>
            <a:r>
              <a:rPr lang="en-US" altLang="ko-KR" sz="800">
                <a:solidFill>
                  <a:schemeClr val="bg1"/>
                </a:solidFill>
              </a:rPr>
              <a:t>/</a:t>
            </a:r>
            <a:r>
              <a:rPr lang="ko-KR" altLang="en-US" sz="800">
                <a:solidFill>
                  <a:schemeClr val="bg1"/>
                </a:solidFill>
              </a:rPr>
              <a:t>관리자</a:t>
            </a:r>
          </a:p>
          <a:p>
            <a:pPr algn="ctr"/>
            <a:r>
              <a:rPr lang="ko-KR" altLang="en-US" sz="800">
                <a:solidFill>
                  <a:schemeClr val="bg1"/>
                </a:solidFill>
              </a:rPr>
              <a:t> 등록 수정</a:t>
            </a:r>
          </a:p>
        </p:txBody>
      </p:sp>
      <p:sp>
        <p:nvSpPr>
          <p:cNvPr id="81" name="AutoShape 175"/>
          <p:cNvSpPr>
            <a:spLocks/>
          </p:cNvSpPr>
          <p:nvPr/>
        </p:nvSpPr>
        <p:spPr bwMode="auto">
          <a:xfrm>
            <a:off x="7886253" y="5022850"/>
            <a:ext cx="1008063" cy="288925"/>
          </a:xfrm>
          <a:prstGeom prst="borderCallout1">
            <a:avLst>
              <a:gd name="adj1" fmla="val 39560"/>
              <a:gd name="adj2" fmla="val -7560"/>
              <a:gd name="adj3" fmla="val 161537"/>
              <a:gd name="adj4" fmla="val -23306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관리자</a:t>
            </a:r>
          </a:p>
          <a:p>
            <a:pPr algn="ctr"/>
            <a:r>
              <a:rPr lang="ko-KR" altLang="en-US" sz="800">
                <a:solidFill>
                  <a:schemeClr val="bg1"/>
                </a:solidFill>
              </a:rPr>
              <a:t> 평가</a:t>
            </a:r>
          </a:p>
        </p:txBody>
      </p:sp>
      <p:sp>
        <p:nvSpPr>
          <p:cNvPr id="82" name="AutoShape 176"/>
          <p:cNvSpPr>
            <a:spLocks/>
          </p:cNvSpPr>
          <p:nvPr/>
        </p:nvSpPr>
        <p:spPr bwMode="auto">
          <a:xfrm>
            <a:off x="7886253" y="5445125"/>
            <a:ext cx="1008063" cy="288925"/>
          </a:xfrm>
          <a:prstGeom prst="borderCallout1">
            <a:avLst>
              <a:gd name="adj1" fmla="val 39560"/>
              <a:gd name="adj2" fmla="val -7560"/>
              <a:gd name="adj3" fmla="val 161537"/>
              <a:gd name="adj4" fmla="val -23306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회원</a:t>
            </a:r>
            <a:r>
              <a:rPr lang="en-US" altLang="ko-KR" sz="800">
                <a:solidFill>
                  <a:schemeClr val="bg1"/>
                </a:solidFill>
              </a:rPr>
              <a:t>/</a:t>
            </a:r>
            <a:r>
              <a:rPr lang="ko-KR" altLang="en-US" sz="80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83" name="Oval 177"/>
          <p:cNvSpPr>
            <a:spLocks noChangeArrowheads="1"/>
          </p:cNvSpPr>
          <p:nvPr/>
        </p:nvSpPr>
        <p:spPr bwMode="auto">
          <a:xfrm>
            <a:off x="1909316" y="6308725"/>
            <a:ext cx="1008062" cy="360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800"/>
              <a:t>관리자</a:t>
            </a:r>
          </a:p>
          <a:p>
            <a:pPr algn="ctr"/>
            <a:r>
              <a:rPr lang="ko-KR" altLang="en-US" sz="800"/>
              <a:t>권한설정</a:t>
            </a:r>
          </a:p>
        </p:txBody>
      </p:sp>
      <p:cxnSp>
        <p:nvCxnSpPr>
          <p:cNvPr id="84" name="AutoShape 178"/>
          <p:cNvCxnSpPr>
            <a:cxnSpLocks noChangeShapeType="1"/>
          </p:cNvCxnSpPr>
          <p:nvPr/>
        </p:nvCxnSpPr>
        <p:spPr bwMode="auto">
          <a:xfrm>
            <a:off x="5077966" y="531813"/>
            <a:ext cx="431800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5" name="AutoShape 179"/>
          <p:cNvCxnSpPr>
            <a:cxnSpLocks noChangeShapeType="1"/>
          </p:cNvCxnSpPr>
          <p:nvPr/>
        </p:nvCxnSpPr>
        <p:spPr bwMode="auto">
          <a:xfrm>
            <a:off x="5077966" y="676275"/>
            <a:ext cx="431800" cy="0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86" name="Text Box 180"/>
          <p:cNvSpPr txBox="1">
            <a:spLocks noChangeArrowheads="1"/>
          </p:cNvSpPr>
          <p:nvPr/>
        </p:nvSpPr>
        <p:spPr bwMode="auto">
          <a:xfrm>
            <a:off x="4862066" y="414338"/>
            <a:ext cx="2087562" cy="3873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r>
              <a:rPr lang="en-US" altLang="ko-KR" sz="1000"/>
              <a:t>	</a:t>
            </a:r>
            <a:r>
              <a:rPr lang="ko-KR" altLang="en-US" sz="1000"/>
              <a:t>일반회원</a:t>
            </a:r>
          </a:p>
          <a:p>
            <a:r>
              <a:rPr lang="ko-KR" altLang="en-US" sz="1000"/>
              <a:t>	업무관리자</a:t>
            </a:r>
            <a:r>
              <a:rPr lang="en-US" altLang="ko-KR" sz="1000"/>
              <a:t>/</a:t>
            </a:r>
            <a:r>
              <a:rPr lang="ko-KR" altLang="en-US" sz="1000"/>
              <a:t>관리자</a:t>
            </a:r>
          </a:p>
        </p:txBody>
      </p:sp>
      <p:sp>
        <p:nvSpPr>
          <p:cNvPr id="87" name="AutoShape 181"/>
          <p:cNvSpPr>
            <a:spLocks/>
          </p:cNvSpPr>
          <p:nvPr/>
        </p:nvSpPr>
        <p:spPr bwMode="auto">
          <a:xfrm>
            <a:off x="4573141" y="2852738"/>
            <a:ext cx="1008062" cy="288925"/>
          </a:xfrm>
          <a:prstGeom prst="borderCallout1">
            <a:avLst>
              <a:gd name="adj1" fmla="val 39560"/>
              <a:gd name="adj2" fmla="val 107560"/>
              <a:gd name="adj3" fmla="val -38463"/>
              <a:gd name="adj4" fmla="val 14819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회원</a:t>
            </a:r>
          </a:p>
          <a:p>
            <a:pPr algn="ctr"/>
            <a:r>
              <a:rPr lang="ko-KR" altLang="en-US" sz="800">
                <a:solidFill>
                  <a:schemeClr val="bg1"/>
                </a:solidFill>
              </a:rPr>
              <a:t>의견등록</a:t>
            </a:r>
          </a:p>
        </p:txBody>
      </p:sp>
    </p:spTree>
    <p:extLst>
      <p:ext uri="{BB962C8B-B14F-4D97-AF65-F5344CB8AC3E}">
        <p14:creationId xmlns:p14="http://schemas.microsoft.com/office/powerpoint/2010/main" val="31162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 txBox="1">
            <a:spLocks noChangeArrowheads="1"/>
          </p:cNvSpPr>
          <p:nvPr/>
        </p:nvSpPr>
        <p:spPr bwMode="auto">
          <a:xfrm>
            <a:off x="648520" y="2228850"/>
            <a:ext cx="4716462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</a:rPr>
              <a:t>기본</a:t>
            </a:r>
            <a:endParaRPr lang="en-US" altLang="ko-KR" sz="16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</a:rPr>
              <a:t>기본화면 레이아웃</a:t>
            </a:r>
            <a:endParaRPr lang="en-US" altLang="ko-KR" sz="16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>
                <a:latin typeface="+mn-ea"/>
              </a:rPr>
              <a:t>공통요소 </a:t>
            </a:r>
            <a:r>
              <a:rPr lang="ko-KR" altLang="en-US" sz="1600" b="1" dirty="0" smtClean="0">
                <a:latin typeface="+mn-ea"/>
              </a:rPr>
              <a:t>정의</a:t>
            </a: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</a:rPr>
              <a:t>공통효과 정의 </a:t>
            </a:r>
            <a:endParaRPr lang="en-US" altLang="ko-KR" sz="1600" b="1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</a:rPr>
              <a:t>공통기능 정의</a:t>
            </a:r>
            <a:endParaRPr lang="en-US" altLang="ko-KR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043735"/>
            <a:ext cx="9725025" cy="889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216000" tIns="0" rIns="0" bIns="0" anchor="ctr"/>
          <a:lstStyle/>
          <a:p>
            <a:pPr marL="514350" indent="-514350">
              <a:defRPr/>
            </a:pPr>
            <a:r>
              <a:rPr lang="en-US" altLang="ko-KR" sz="2400" b="1" smtClean="0">
                <a:solidFill>
                  <a:schemeClr val="bg1"/>
                </a:solidFill>
                <a:latin typeface="+mn-ea"/>
                <a:cs typeface="굴림" charset="-127"/>
              </a:rPr>
              <a:t> 1. </a:t>
            </a:r>
            <a:r>
              <a:rPr lang="ko-KR" altLang="en-US" sz="2400" b="1" smtClean="0">
                <a:solidFill>
                  <a:schemeClr val="bg1"/>
                </a:solidFill>
                <a:latin typeface="+mn-ea"/>
                <a:cs typeface="굴림" charset="-127"/>
              </a:rPr>
              <a:t>화면설계 정의</a:t>
            </a:r>
            <a:endParaRPr lang="en-US" altLang="ko-KR" sz="2400" b="1">
              <a:solidFill>
                <a:schemeClr val="bg1"/>
              </a:solidFill>
              <a:latin typeface="+mn-ea"/>
              <a:cs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개발 요소 기본 정의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14313" y="1027015"/>
          <a:ext cx="9218644" cy="390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348"/>
                <a:gridCol w="6572296"/>
              </a:tblGrid>
              <a:tr h="37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플랫폼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웹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(HTML5)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제스처 및 애니메이션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적용하지 않음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6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대응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Device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- 5”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크기의 해상도를 기준으로 함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 출시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안드로이드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폰 목록 참조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- 5”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웹으로 서비스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linkClick r:id="rId3"/>
                        </a:rPr>
                        <a:t>www.m.pulse.com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- 5”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이상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웹과 동일 서비스 제공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폰트 및 디자인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기존 웹과 동일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기타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아이폰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안드로이드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웹브라우저를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통한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홈화면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추가 기능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바탕화면에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바로가기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아이콘 생성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홈화면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바로가기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아이콘</a:t>
                      </a:r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                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파비콘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사이즈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패드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): 57*57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                                     (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안드로이드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): 128*128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참조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자료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linkClick r:id="rId4"/>
                        </a:rPr>
                        <a:t>http://blog.naver.com/kty4523?Redirect=Log&amp;logNo=50132801321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플랫폼 공통 </a:t>
            </a:r>
            <a:r>
              <a:rPr lang="en-US" altLang="ko-KR" dirty="0" smtClean="0"/>
              <a:t>UI (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공통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기본화면 레이아웃</a:t>
            </a:r>
            <a:endParaRPr lang="ko-KR" altLang="en-US" dirty="0"/>
          </a:p>
        </p:txBody>
      </p:sp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324422" y="909881"/>
            <a:ext cx="62246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/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→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모바일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웹의 특성에 맞게 개발</a:t>
            </a:r>
            <a:endParaRPr lang="en-US" altLang="ko-KR" sz="11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→  디자인은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아이폰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4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기준 해상도로 제작 필요함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(640x960)</a:t>
            </a:r>
            <a:endParaRPr lang="ko-KR" altLang="en-US" sz="11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245"/>
          <p:cNvSpPr txBox="1">
            <a:spLocks noChangeArrowheads="1"/>
          </p:cNvSpPr>
          <p:nvPr/>
        </p:nvSpPr>
        <p:spPr bwMode="auto">
          <a:xfrm>
            <a:off x="1620640" y="1455168"/>
            <a:ext cx="10262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+mn-ea"/>
              </a:rPr>
              <a:t>아이폰 </a:t>
            </a:r>
            <a:r>
              <a:rPr lang="en-US" altLang="ko-KR" sz="1400" b="1">
                <a:latin typeface="+mn-ea"/>
              </a:rPr>
              <a:t>OS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4577" y="6207696"/>
            <a:ext cx="21259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200" b="1">
                <a:latin typeface="+mn-ea"/>
              </a:rPr>
              <a:t> 기본 단말기 </a:t>
            </a:r>
            <a:r>
              <a:rPr lang="en-US" altLang="ko-KR" sz="1200" b="1">
                <a:latin typeface="+mn-ea"/>
              </a:rPr>
              <a:t>: iPhone 3GS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200" b="1">
                <a:latin typeface="+mn-ea"/>
              </a:rPr>
              <a:t> 기본 해상도 </a:t>
            </a:r>
            <a:r>
              <a:rPr lang="en-US" altLang="ko-KR" sz="1200" b="1" smtClean="0">
                <a:latin typeface="+mn-ea"/>
              </a:rPr>
              <a:t>: 320x480 </a:t>
            </a:r>
            <a:endParaRPr lang="en-US" altLang="ko-KR" sz="1200" b="1">
              <a:latin typeface="+mn-ea"/>
            </a:endParaRP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61" y="1802830"/>
            <a:ext cx="23050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spect="1" noChangeArrowheads="1"/>
          </p:cNvSpPr>
          <p:nvPr/>
        </p:nvSpPr>
        <p:spPr bwMode="auto">
          <a:xfrm>
            <a:off x="1190822" y="2525142"/>
            <a:ext cx="1882776" cy="283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4" name="TextBox 86"/>
          <p:cNvSpPr txBox="1">
            <a:spLocks noChangeArrowheads="1"/>
          </p:cNvSpPr>
          <p:nvPr/>
        </p:nvSpPr>
        <p:spPr bwMode="auto">
          <a:xfrm>
            <a:off x="3376813" y="2712467"/>
            <a:ext cx="1348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브라우저 기능 영역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상단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367286" y="5160376"/>
            <a:ext cx="134844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브라우저 기능 영역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하단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60"/>
          <p:cNvCxnSpPr>
            <a:cxnSpLocks noChangeShapeType="1"/>
          </p:cNvCxnSpPr>
          <p:nvPr/>
        </p:nvCxnSpPr>
        <p:spPr bwMode="auto">
          <a:xfrm>
            <a:off x="3108525" y="2683892"/>
            <a:ext cx="1096963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18" name="직선 연결선 62"/>
          <p:cNvCxnSpPr>
            <a:cxnSpLocks noChangeShapeType="1"/>
          </p:cNvCxnSpPr>
          <p:nvPr/>
        </p:nvCxnSpPr>
        <p:spPr bwMode="auto">
          <a:xfrm>
            <a:off x="3108525" y="2927548"/>
            <a:ext cx="1096963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20" name="Line 19"/>
          <p:cNvCxnSpPr>
            <a:cxnSpLocks noChangeShapeType="1"/>
          </p:cNvCxnSpPr>
          <p:nvPr/>
        </p:nvCxnSpPr>
        <p:spPr bwMode="auto">
          <a:xfrm>
            <a:off x="3113285" y="5169321"/>
            <a:ext cx="1096962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413323" y="4063429"/>
            <a:ext cx="7344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컨텐츠 영역</a:t>
            </a:r>
          </a:p>
        </p:txBody>
      </p:sp>
      <p:cxnSp>
        <p:nvCxnSpPr>
          <p:cNvPr id="22" name="Line 21"/>
          <p:cNvCxnSpPr>
            <a:cxnSpLocks noChangeShapeType="1"/>
          </p:cNvCxnSpPr>
          <p:nvPr/>
        </p:nvCxnSpPr>
        <p:spPr bwMode="auto">
          <a:xfrm>
            <a:off x="3097411" y="5350892"/>
            <a:ext cx="1096962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23" name="Line 22"/>
          <p:cNvCxnSpPr>
            <a:cxnSpLocks noChangeShapeType="1"/>
          </p:cNvCxnSpPr>
          <p:nvPr/>
        </p:nvCxnSpPr>
        <p:spPr bwMode="auto">
          <a:xfrm>
            <a:off x="3097411" y="2514029"/>
            <a:ext cx="1096962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383162" y="2498154"/>
            <a:ext cx="9092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Indicator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영역  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1198763" y="2523555"/>
            <a:ext cx="1870075" cy="144000"/>
          </a:xfrm>
          <a:prstGeom prst="rect">
            <a:avLst/>
          </a:prstGeom>
          <a:solidFill>
            <a:schemeClr val="tx1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/>
          <a:lstStyle/>
          <a:p>
            <a:pPr algn="ctr">
              <a:defRPr/>
            </a:pPr>
            <a:r>
              <a:rPr lang="en-US" altLang="ko-KR" sz="8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Status Bar </a:t>
            </a:r>
            <a:endParaRPr lang="ko-KR" altLang="en-US" sz="800" b="1" err="1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15"/>
          <p:cNvSpPr>
            <a:spLocks noChangeArrowheads="1"/>
          </p:cNvSpPr>
          <p:nvPr/>
        </p:nvSpPr>
        <p:spPr bwMode="auto">
          <a:xfrm>
            <a:off x="1198761" y="2888680"/>
            <a:ext cx="1872000" cy="2295524"/>
          </a:xfrm>
          <a:prstGeom prst="roundRect">
            <a:avLst>
              <a:gd name="adj" fmla="val 42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3600" tIns="3600" rIns="3600" bIns="3600" anchor="ctr" anchorCtr="1"/>
          <a:lstStyle/>
          <a:p>
            <a:pPr algn="ctr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Contents Area</a:t>
            </a:r>
            <a:endParaRPr lang="ko-KR" altLang="en-US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197175" y="2674367"/>
            <a:ext cx="1871663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Navigation bar </a:t>
            </a:r>
            <a:endParaRPr lang="ko-KR" altLang="en-US" sz="800" b="1" err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Line 59"/>
          <p:cNvSpPr>
            <a:spLocks noChangeShapeType="1"/>
          </p:cNvSpPr>
          <p:nvPr/>
        </p:nvSpPr>
        <p:spPr bwMode="auto">
          <a:xfrm>
            <a:off x="4727575" y="1772667"/>
            <a:ext cx="0" cy="4681537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4" name="직사각형 53"/>
          <p:cNvSpPr/>
          <p:nvPr/>
        </p:nvSpPr>
        <p:spPr bwMode="auto">
          <a:xfrm>
            <a:off x="1197175" y="5169917"/>
            <a:ext cx="1871663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Ticker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bar </a:t>
            </a:r>
            <a:endParaRPr lang="ko-KR" altLang="en-US" sz="800" b="1" err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 descr="http://media.konigi.com/tools/og-wireframe-stencil/png-v3/Web-Brow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65" y="2276872"/>
            <a:ext cx="3733473" cy="282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941045" y="2525142"/>
            <a:ext cx="2304256" cy="24880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537771" y="3601107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화면 영역 사이즈</a:t>
            </a:r>
            <a:endParaRPr lang="ko-KR" altLang="en-US" sz="100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65000"/>
            </a:schemeClr>
          </a:solidFill>
        </a:ln>
      </a:spPr>
      <a:bodyPr lIns="36000" tIns="0" rIns="36000" bIns="0" rtlCol="0" anchor="ctr"/>
      <a:lstStyle>
        <a:defPPr algn="ctr">
          <a:defRPr sz="9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0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51581</TotalTime>
  <Words>929</Words>
  <Application>Microsoft Office PowerPoint</Application>
  <PresentationFormat>사용자 지정</PresentationFormat>
  <Paragraphs>395</Paragraphs>
  <Slides>17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 Document History</vt:lpstr>
      <vt:lpstr> 일정계획</vt:lpstr>
      <vt:lpstr> INDEX</vt:lpstr>
      <vt:lpstr> 요구사항 정의</vt:lpstr>
      <vt:lpstr> Process 정의</vt:lpstr>
      <vt:lpstr>PowerPoint 프레젠테이션</vt:lpstr>
      <vt:lpstr>1. 기본</vt:lpstr>
      <vt:lpstr>2. 기본화면 레이아웃</vt:lpstr>
      <vt:lpstr>2. 기본화면 레이아웃</vt:lpstr>
      <vt:lpstr>3. 공통요소 정의</vt:lpstr>
      <vt:lpstr>4. 공통효과 정의</vt:lpstr>
      <vt:lpstr>5. 공통기능 정의</vt:lpstr>
      <vt:lpstr>PowerPoint 프레젠테이션</vt:lpstr>
      <vt:lpstr>User Process 또는 주요 제스처 및 기능</vt:lpstr>
      <vt:lpstr>INDEX</vt:lpstr>
      <vt:lpstr>INDEX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inlab</dc:creator>
  <cp:lastModifiedBy>howard</cp:lastModifiedBy>
  <cp:revision>3200</cp:revision>
  <dcterms:created xsi:type="dcterms:W3CDTF">2011-05-27T05:06:33Z</dcterms:created>
  <dcterms:modified xsi:type="dcterms:W3CDTF">2013-11-15T08:24:20Z</dcterms:modified>
</cp:coreProperties>
</file>