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307" r:id="rId3"/>
    <p:sldId id="314" r:id="rId4"/>
    <p:sldId id="258" r:id="rId5"/>
    <p:sldId id="259" r:id="rId6"/>
    <p:sldId id="277" r:id="rId7"/>
    <p:sldId id="260" r:id="rId8"/>
    <p:sldId id="311" r:id="rId9"/>
    <p:sldId id="31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73" userDrawn="1">
          <p15:clr>
            <a:srgbClr val="A4A3A4"/>
          </p15:clr>
        </p15:guide>
        <p15:guide id="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564"/>
    <a:srgbClr val="051C43"/>
    <a:srgbClr val="D3D6D8"/>
    <a:srgbClr val="B3CCE1"/>
    <a:srgbClr val="608EA9"/>
    <a:srgbClr val="06568F"/>
    <a:srgbClr val="254274"/>
    <a:srgbClr val="44546E"/>
    <a:srgbClr val="131928"/>
    <a:srgbClr val="28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93759" autoAdjust="0"/>
  </p:normalViewPr>
  <p:slideViewPr>
    <p:cSldViewPr snapToGrid="0" showGuides="1">
      <p:cViewPr varScale="1">
        <p:scale>
          <a:sx n="105" d="100"/>
          <a:sy n="105" d="100"/>
        </p:scale>
        <p:origin x="200" y="304"/>
      </p:cViewPr>
      <p:guideLst>
        <p:guide orient="horz" pos="2160"/>
        <p:guide pos="3840"/>
        <p:guide pos="7673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F4CF9-85AF-3E4B-BBB5-E424E00294CB}" type="datetimeFigureOut">
              <a:rPr kumimoji="1" lang="ko-Kore-KR" altLang="en-US" smtClean="0"/>
              <a:t>2021. 1. 11.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67672-E0F6-7746-BDF6-80322C2555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98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67672-E0F6-7746-BDF6-80322C25557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217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67672-E0F6-7746-BDF6-80322C25557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9295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67672-E0F6-7746-BDF6-80322C25557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1054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67672-E0F6-7746-BDF6-80322C25557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6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67672-E0F6-7746-BDF6-80322C25557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784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67672-E0F6-7746-BDF6-80322C25557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777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67672-E0F6-7746-BDF6-80322C25557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938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B3D3C-FE1E-4CC9-9300-863C5EB31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A518B1-0DCB-4C89-8771-922E73253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69174-DC49-4D43-9F0E-41430257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133B6-06A8-4B23-A1D9-16FC953A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A1BF9-AD4E-4F88-9145-C7F86F4E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19FE-9E81-4091-98EE-D8CDEBDF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448EF-CFDD-4659-8A9F-E3B41443D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04EF7-5A48-456D-BE66-E7E444DD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1A82B-A02B-438E-89BE-80CB172E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1D5A7-221E-4BC4-BFB4-214B538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0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F3A2A3-2477-44B6-B108-7B6D7285B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2C92B-A25A-40BF-94EB-8CA26DA08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461AB-FAE8-45B9-95AE-C2D63C91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691A8-D74B-46C1-AAF1-FB235C91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E2F1B-FCE6-4446-83DB-EE7CC720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2376-B372-4D14-9E59-6FCBB639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05A37-B203-4367-8F1C-513DC3DD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A6E8A-AEF2-432E-A343-20F3B852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8939A-DD54-44BA-A418-0CE295B9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B1F3D-7E67-4E1B-8E7A-1A3CBA39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4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C8D8B-48CC-4937-A5ED-798F9DDB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F57B6-3B7E-4D7C-9767-9CB2B97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EE91-1CAD-497A-BF90-92B318A2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BA402-3562-4285-ABDC-CDFCFFCB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D642C-B459-450A-8551-5A686BE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964D-B66F-4374-85C6-CA17FEFF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7D02C-A94A-4BCE-A0AC-929DD0625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9D9C5D-7FE2-442B-AA49-32C5769E8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C0A4D-AA35-4C39-98D7-CB077EFC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94482-2D63-4CAA-93FA-A115810B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2E909-227E-41FE-9E2E-0BA25395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C0787-8AA0-418D-89A5-DC40150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EB1C0-A67D-4D46-9EF2-CC71C28F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F31D7-1CA4-4382-B8C5-609919220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E05A89-28DB-42C7-AA80-B5500FECC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9C4FDC-4DDC-4C4C-A079-F85891B41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CB246C-2DB8-4B0D-B298-DD6A929F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079D1-B31B-4900-9C4F-503A7F5E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A412EB-0FFB-4452-BED0-9F09EEB8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FB426-CBF4-4ECC-9957-06B543A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B03930-9480-464B-9E45-7445ADAE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D7C32A-D4AF-4F10-81A6-08966CC5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13D2A-5A54-42B1-805A-2B1D8D9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2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F0EB52-FF18-4C79-9592-AE6D510B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971954-6F16-4068-97BF-538410EE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8A27D-877C-4E45-BB18-1460EB35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43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0449B-42FE-4B9A-898A-8EB9F882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45F1-EA7A-4114-AE14-67CC9710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83A3C-A6E0-449C-991A-3BB850922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AB16D-C358-4F2F-B4A6-7D246A13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A7901-59F9-4B51-8D4A-9B6C9736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529B8-7015-49C0-8247-D6E08A01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08C90-D13E-44DC-83EE-9DB18D0A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5394F5-78C0-4A47-942B-D4244E4AC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E3005-6299-4568-931F-E16B0EDF3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DA3AD-D829-4DA5-941A-D23C787E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7CEBC-A22E-4CEA-9545-0B8B8D45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ED333-625A-4750-92F9-A8C95CDC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5A15D9-D5B1-46BA-842C-0D44BCCD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929BE-32B1-4BED-B837-CB673516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77AD-88EA-4CBD-978D-771F8A842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8124-3544-4C1D-A0D4-17FB8D6B760F}" type="datetimeFigureOut">
              <a:rPr lang="ko-KR" altLang="en-US" smtClean="0"/>
              <a:t>2021. 1. 11.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9D7C7-503C-49F2-ABF6-F27142B98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AC8AE-52B8-42C3-A822-85B609DF9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621B-10A0-4E27-8DB5-84CECD6715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4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8A5C929-CAA4-3741-B27A-F0C3FB7555CB}"/>
              </a:ext>
            </a:extLst>
          </p:cNvPr>
          <p:cNvSpPr/>
          <p:nvPr/>
        </p:nvSpPr>
        <p:spPr>
          <a:xfrm>
            <a:off x="0" y="-177800"/>
            <a:ext cx="12446000" cy="7213600"/>
          </a:xfrm>
          <a:prstGeom prst="rect">
            <a:avLst/>
          </a:prstGeom>
          <a:solidFill>
            <a:srgbClr val="051C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65E90-54A3-FF47-AE54-8D32AD296AC6}"/>
              </a:ext>
            </a:extLst>
          </p:cNvPr>
          <p:cNvSpPr txBox="1"/>
          <p:nvPr/>
        </p:nvSpPr>
        <p:spPr>
          <a:xfrm>
            <a:off x="1155948" y="2105561"/>
            <a:ext cx="821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Dacon</a:t>
            </a:r>
            <a:r>
              <a:rPr lang="en-US" altLang="ko-KR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: AI</a:t>
            </a:r>
            <a:r>
              <a:rPr lang="ko-KR" altLang="en-US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야</a:t>
            </a:r>
            <a:r>
              <a:rPr lang="en-US" altLang="ko-KR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r>
              <a:rPr lang="ko-KR" altLang="en-US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진짜 뉴스를 찾아줘</a:t>
            </a:r>
            <a:r>
              <a:rPr lang="en-US" altLang="ko-KR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C9910-6954-014E-ACD2-4EB5F99138B1}"/>
              </a:ext>
            </a:extLst>
          </p:cNvPr>
          <p:cNvSpPr txBox="1"/>
          <p:nvPr/>
        </p:nvSpPr>
        <p:spPr>
          <a:xfrm>
            <a:off x="11122253" y="6140280"/>
            <a:ext cx="1915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ko-KR" sz="16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b="1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Rainism</a:t>
            </a:r>
            <a:endParaRPr lang="en-US" altLang="ko-KR" sz="16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41D75-7573-FF42-8F15-EAFF385C908E}"/>
              </a:ext>
            </a:extLst>
          </p:cNvPr>
          <p:cNvSpPr/>
          <p:nvPr/>
        </p:nvSpPr>
        <p:spPr>
          <a:xfrm>
            <a:off x="498374" y="-101836"/>
            <a:ext cx="12112053" cy="8184629"/>
          </a:xfrm>
          <a:prstGeom prst="rect">
            <a:avLst/>
          </a:prstGeom>
          <a:solidFill>
            <a:srgbClr val="B3CC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B5869A-A948-4F00-99D7-DBB953CB0D7B}"/>
              </a:ext>
            </a:extLst>
          </p:cNvPr>
          <p:cNvGrpSpPr/>
          <p:nvPr/>
        </p:nvGrpSpPr>
        <p:grpSpPr>
          <a:xfrm>
            <a:off x="-14514" y="0"/>
            <a:ext cx="10929257" cy="6865257"/>
            <a:chOff x="-14514" y="0"/>
            <a:chExt cx="10929257" cy="6865257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B2D0658-0835-4346-A18B-27D5D7DE1A9C}"/>
                </a:ext>
              </a:extLst>
            </p:cNvPr>
            <p:cNvSpPr/>
            <p:nvPr/>
          </p:nvSpPr>
          <p:spPr>
            <a:xfrm>
              <a:off x="-14514" y="0"/>
              <a:ext cx="10929257" cy="6865257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9257" h="6865257">
                  <a:moveTo>
                    <a:pt x="14514" y="0"/>
                  </a:moveTo>
                  <a:lnTo>
                    <a:pt x="10929257" y="0"/>
                  </a:lnTo>
                  <a:lnTo>
                    <a:pt x="8650514" y="6865257"/>
                  </a:lnTo>
                  <a:lnTo>
                    <a:pt x="0" y="6865257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608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7B2AA3-9E59-442E-9527-EC1B6E65F0C2}"/>
                </a:ext>
              </a:extLst>
            </p:cNvPr>
            <p:cNvSpPr txBox="1"/>
            <p:nvPr/>
          </p:nvSpPr>
          <p:spPr>
            <a:xfrm>
              <a:off x="8655051" y="1524000"/>
              <a:ext cx="761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04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AA0962-37A3-428D-9AC9-BDBA2A89B85B}"/>
                </a:ext>
              </a:extLst>
            </p:cNvPr>
            <p:cNvSpPr txBox="1"/>
            <p:nvPr/>
          </p:nvSpPr>
          <p:spPr>
            <a:xfrm>
              <a:off x="7957612" y="350090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모델링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08706E8-3D40-4902-BDBE-96C317D5F264}"/>
              </a:ext>
            </a:extLst>
          </p:cNvPr>
          <p:cNvGrpSpPr/>
          <p:nvPr/>
        </p:nvGrpSpPr>
        <p:grpSpPr>
          <a:xfrm>
            <a:off x="-622387" y="0"/>
            <a:ext cx="9277438" cy="6865257"/>
            <a:chOff x="-622387" y="0"/>
            <a:chExt cx="9277438" cy="6865257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C3AD2B8-135D-456E-9175-FD6F1B2C2E6E}"/>
                </a:ext>
              </a:extLst>
            </p:cNvPr>
            <p:cNvSpPr/>
            <p:nvPr/>
          </p:nvSpPr>
          <p:spPr>
            <a:xfrm>
              <a:off x="-622387" y="0"/>
              <a:ext cx="9277438" cy="6865257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  <a:gd name="connsiteX0" fmla="*/ 2020295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2020295 w 10929257"/>
                <a:gd name="connsiteY4" fmla="*/ 0 h 6865257"/>
                <a:gd name="connsiteX0" fmla="*/ 368476 w 9277438"/>
                <a:gd name="connsiteY0" fmla="*/ 0 h 6865257"/>
                <a:gd name="connsiteX1" fmla="*/ 9277438 w 9277438"/>
                <a:gd name="connsiteY1" fmla="*/ 0 h 6865257"/>
                <a:gd name="connsiteX2" fmla="*/ 6998695 w 9277438"/>
                <a:gd name="connsiteY2" fmla="*/ 6865257 h 6865257"/>
                <a:gd name="connsiteX3" fmla="*/ 0 w 9277438"/>
                <a:gd name="connsiteY3" fmla="*/ 6865257 h 6865257"/>
                <a:gd name="connsiteX4" fmla="*/ 368476 w 9277438"/>
                <a:gd name="connsiteY4" fmla="*/ 0 h 686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7438" h="6865257">
                  <a:moveTo>
                    <a:pt x="368476" y="0"/>
                  </a:moveTo>
                  <a:lnTo>
                    <a:pt x="9277438" y="0"/>
                  </a:lnTo>
                  <a:lnTo>
                    <a:pt x="6998695" y="6865257"/>
                  </a:lnTo>
                  <a:lnTo>
                    <a:pt x="0" y="6865257"/>
                  </a:lnTo>
                  <a:lnTo>
                    <a:pt x="368476" y="0"/>
                  </a:lnTo>
                  <a:close/>
                </a:path>
              </a:pathLst>
            </a:custGeom>
            <a:solidFill>
              <a:srgbClr val="0656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88AF1F-124B-4239-8858-4C2D9FE6BF5B}"/>
                </a:ext>
              </a:extLst>
            </p:cNvPr>
            <p:cNvSpPr txBox="1"/>
            <p:nvPr/>
          </p:nvSpPr>
          <p:spPr>
            <a:xfrm>
              <a:off x="6429007" y="1524000"/>
              <a:ext cx="761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03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46459D-654D-4279-89D5-6FEFEEE1952C}"/>
                </a:ext>
              </a:extLst>
            </p:cNvPr>
            <p:cNvSpPr txBox="1"/>
            <p:nvPr/>
          </p:nvSpPr>
          <p:spPr>
            <a:xfrm>
              <a:off x="5223666" y="3528814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데이터 전처리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90F3B1-4692-415E-B7AA-01ACD6839D3B}"/>
              </a:ext>
            </a:extLst>
          </p:cNvPr>
          <p:cNvGrpSpPr/>
          <p:nvPr/>
        </p:nvGrpSpPr>
        <p:grpSpPr>
          <a:xfrm>
            <a:off x="-463344" y="-29497"/>
            <a:ext cx="6858702" cy="6924251"/>
            <a:chOff x="-463344" y="-29497"/>
            <a:chExt cx="6858702" cy="6924251"/>
          </a:xfrm>
          <a:solidFill>
            <a:srgbClr val="033564"/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3C74499-B855-48C2-B9EA-482FD08D01BB}"/>
                </a:ext>
              </a:extLst>
            </p:cNvPr>
            <p:cNvSpPr/>
            <p:nvPr/>
          </p:nvSpPr>
          <p:spPr>
            <a:xfrm>
              <a:off x="-463344" y="-29497"/>
              <a:ext cx="6858702" cy="6924251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  <a:gd name="connsiteX0" fmla="*/ 4321043 w 10929257"/>
                <a:gd name="connsiteY0" fmla="*/ 0 h 6894754"/>
                <a:gd name="connsiteX1" fmla="*/ 10929257 w 10929257"/>
                <a:gd name="connsiteY1" fmla="*/ 29497 h 6894754"/>
                <a:gd name="connsiteX2" fmla="*/ 8650514 w 10929257"/>
                <a:gd name="connsiteY2" fmla="*/ 6894754 h 6894754"/>
                <a:gd name="connsiteX3" fmla="*/ 0 w 10929257"/>
                <a:gd name="connsiteY3" fmla="*/ 6894754 h 6894754"/>
                <a:gd name="connsiteX4" fmla="*/ 4321043 w 10929257"/>
                <a:gd name="connsiteY4" fmla="*/ 0 h 6894754"/>
                <a:gd name="connsiteX0" fmla="*/ 250488 w 6858702"/>
                <a:gd name="connsiteY0" fmla="*/ 0 h 6924251"/>
                <a:gd name="connsiteX1" fmla="*/ 6858702 w 6858702"/>
                <a:gd name="connsiteY1" fmla="*/ 29497 h 6924251"/>
                <a:gd name="connsiteX2" fmla="*/ 4579959 w 6858702"/>
                <a:gd name="connsiteY2" fmla="*/ 6894754 h 6924251"/>
                <a:gd name="connsiteX3" fmla="*/ 0 w 6858702"/>
                <a:gd name="connsiteY3" fmla="*/ 6924251 h 6924251"/>
                <a:gd name="connsiteX4" fmla="*/ 250488 w 6858702"/>
                <a:gd name="connsiteY4" fmla="*/ 0 h 69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702" h="6924251">
                  <a:moveTo>
                    <a:pt x="250488" y="0"/>
                  </a:moveTo>
                  <a:lnTo>
                    <a:pt x="6858702" y="29497"/>
                  </a:lnTo>
                  <a:lnTo>
                    <a:pt x="4579959" y="6894754"/>
                  </a:lnTo>
                  <a:lnTo>
                    <a:pt x="0" y="6924251"/>
                  </a:lnTo>
                  <a:lnTo>
                    <a:pt x="25048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138FD2-C3E5-40B5-8A3A-3D6DB332F5A4}"/>
                </a:ext>
              </a:extLst>
            </p:cNvPr>
            <p:cNvSpPr txBox="1"/>
            <p:nvPr/>
          </p:nvSpPr>
          <p:spPr>
            <a:xfrm>
              <a:off x="4150722" y="1524000"/>
              <a:ext cx="761747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02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27" name="그래픽 26" descr="집">
              <a:extLst>
                <a:ext uri="{FF2B5EF4-FFF2-40B4-BE49-F238E27FC236}">
                  <a16:creationId xmlns:a16="http://schemas.microsoft.com/office/drawing/2014/main" id="{56F3AC26-05F7-4819-A082-FA121343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9768" y="2297801"/>
              <a:ext cx="1076778" cy="107677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347079-0D77-41D6-B1EB-C395020B3400}"/>
                </a:ext>
              </a:extLst>
            </p:cNvPr>
            <p:cNvSpPr txBox="1"/>
            <p:nvPr/>
          </p:nvSpPr>
          <p:spPr>
            <a:xfrm>
              <a:off x="3152550" y="3512458"/>
              <a:ext cx="183255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데이터 이해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F44D27-8898-46BC-8088-ACD7CA9E4921}"/>
              </a:ext>
            </a:extLst>
          </p:cNvPr>
          <p:cNvGrpSpPr/>
          <p:nvPr/>
        </p:nvGrpSpPr>
        <p:grpSpPr>
          <a:xfrm>
            <a:off x="-510779" y="1"/>
            <a:ext cx="4646444" cy="6894754"/>
            <a:chOff x="-510779" y="1"/>
            <a:chExt cx="4646444" cy="6894754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08A4119-0EF7-45C6-9B32-C29ACE926C10}"/>
                </a:ext>
              </a:extLst>
            </p:cNvPr>
            <p:cNvSpPr/>
            <p:nvPr/>
          </p:nvSpPr>
          <p:spPr>
            <a:xfrm>
              <a:off x="-510779" y="1"/>
              <a:ext cx="4646444" cy="6894754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  <a:gd name="connsiteX0" fmla="*/ 6533301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6533301 w 10929257"/>
                <a:gd name="connsiteY4" fmla="*/ 0 h 6865257"/>
                <a:gd name="connsiteX0" fmla="*/ 250488 w 4646444"/>
                <a:gd name="connsiteY0" fmla="*/ 0 h 6894754"/>
                <a:gd name="connsiteX1" fmla="*/ 4646444 w 4646444"/>
                <a:gd name="connsiteY1" fmla="*/ 0 h 6894754"/>
                <a:gd name="connsiteX2" fmla="*/ 2367701 w 4646444"/>
                <a:gd name="connsiteY2" fmla="*/ 6865257 h 6894754"/>
                <a:gd name="connsiteX3" fmla="*/ 0 w 4646444"/>
                <a:gd name="connsiteY3" fmla="*/ 6894754 h 6894754"/>
                <a:gd name="connsiteX4" fmla="*/ 250488 w 4646444"/>
                <a:gd name="connsiteY4" fmla="*/ 0 h 68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6444" h="6894754">
                  <a:moveTo>
                    <a:pt x="250488" y="0"/>
                  </a:moveTo>
                  <a:lnTo>
                    <a:pt x="4646444" y="0"/>
                  </a:lnTo>
                  <a:lnTo>
                    <a:pt x="2367701" y="6865257"/>
                  </a:lnTo>
                  <a:lnTo>
                    <a:pt x="0" y="6894754"/>
                  </a:lnTo>
                  <a:lnTo>
                    <a:pt x="250488" y="0"/>
                  </a:lnTo>
                  <a:close/>
                </a:path>
              </a:pathLst>
            </a:custGeom>
            <a:solidFill>
              <a:srgbClr val="051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D41D69-CBD8-468E-A949-4D2A6B35DFEC}"/>
                </a:ext>
              </a:extLst>
            </p:cNvPr>
            <p:cNvSpPr txBox="1"/>
            <p:nvPr/>
          </p:nvSpPr>
          <p:spPr>
            <a:xfrm>
              <a:off x="1902955" y="1524000"/>
              <a:ext cx="761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01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31" name="그래픽 30" descr="집">
              <a:extLst>
                <a:ext uri="{FF2B5EF4-FFF2-40B4-BE49-F238E27FC236}">
                  <a16:creationId xmlns:a16="http://schemas.microsoft.com/office/drawing/2014/main" id="{2653931A-08A5-410C-910B-440F758C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2001" y="2297801"/>
              <a:ext cx="1076778" cy="107677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709048-FA4B-4FBD-AC5B-AFB7AABFBA95}"/>
                </a:ext>
              </a:extLst>
            </p:cNvPr>
            <p:cNvSpPr txBox="1"/>
            <p:nvPr/>
          </p:nvSpPr>
          <p:spPr>
            <a:xfrm>
              <a:off x="847825" y="35124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비즈니스이해</a:t>
              </a:r>
            </a:p>
          </p:txBody>
        </p:sp>
      </p:grpSp>
      <p:pic>
        <p:nvPicPr>
          <p:cNvPr id="4" name="그래픽 3" descr="상자 단색으로 채워진">
            <a:extLst>
              <a:ext uri="{FF2B5EF4-FFF2-40B4-BE49-F238E27FC236}">
                <a16:creationId xmlns:a16="http://schemas.microsoft.com/office/drawing/2014/main" id="{864E06C1-AEF7-A946-90A6-FC6465372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4070" y="2247967"/>
            <a:ext cx="1142873" cy="1142873"/>
          </a:xfrm>
          <a:prstGeom prst="rect">
            <a:avLst/>
          </a:prstGeom>
        </p:spPr>
      </p:pic>
      <p:pic>
        <p:nvPicPr>
          <p:cNvPr id="10" name="그래픽 9" descr="가로 막대형 차트 단색으로 채워진">
            <a:extLst>
              <a:ext uri="{FF2B5EF4-FFF2-40B4-BE49-F238E27FC236}">
                <a16:creationId xmlns:a16="http://schemas.microsoft.com/office/drawing/2014/main" id="{091CC405-3E74-3A40-8C51-0D56FD3F4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0839" y="2324219"/>
            <a:ext cx="914400" cy="914400"/>
          </a:xfrm>
          <a:prstGeom prst="rect">
            <a:avLst/>
          </a:prstGeom>
        </p:spPr>
      </p:pic>
      <p:pic>
        <p:nvPicPr>
          <p:cNvPr id="39" name="그래픽 38" descr="머리 안의 뇌 단색으로 채워진">
            <a:extLst>
              <a:ext uri="{FF2B5EF4-FFF2-40B4-BE49-F238E27FC236}">
                <a16:creationId xmlns:a16="http://schemas.microsoft.com/office/drawing/2014/main" id="{D5D852D1-093B-C046-AE36-FA57D5A91D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2003" y="2285951"/>
            <a:ext cx="1059591" cy="10595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BA2777-EA7C-0E48-AE97-0EAE995FC558}"/>
              </a:ext>
            </a:extLst>
          </p:cNvPr>
          <p:cNvSpPr txBox="1"/>
          <p:nvPr/>
        </p:nvSpPr>
        <p:spPr>
          <a:xfrm>
            <a:off x="10838334" y="1507354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10CD6A-7072-CB40-92B8-C493197B9FB7}"/>
              </a:ext>
            </a:extLst>
          </p:cNvPr>
          <p:cNvSpPr txBox="1"/>
          <p:nvPr/>
        </p:nvSpPr>
        <p:spPr>
          <a:xfrm>
            <a:off x="10732536" y="34992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결론</a:t>
            </a:r>
          </a:p>
        </p:txBody>
      </p:sp>
      <p:pic>
        <p:nvPicPr>
          <p:cNvPr id="7" name="그래픽 6" descr="흡기 방식 단색으로 채워진">
            <a:extLst>
              <a:ext uri="{FF2B5EF4-FFF2-40B4-BE49-F238E27FC236}">
                <a16:creationId xmlns:a16="http://schemas.microsoft.com/office/drawing/2014/main" id="{F9DA3C87-D415-5D44-9C75-B4602B929A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00135" y="23380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8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8">
            <a:extLst>
              <a:ext uri="{FF2B5EF4-FFF2-40B4-BE49-F238E27FC236}">
                <a16:creationId xmlns:a16="http://schemas.microsoft.com/office/drawing/2014/main" id="{B7DD3513-0A85-764B-9D31-F4273537116C}"/>
              </a:ext>
            </a:extLst>
          </p:cNvPr>
          <p:cNvSpPr/>
          <p:nvPr/>
        </p:nvSpPr>
        <p:spPr>
          <a:xfrm>
            <a:off x="-1306429" y="1"/>
            <a:ext cx="4646444" cy="6894754"/>
          </a:xfrm>
          <a:custGeom>
            <a:avLst/>
            <a:gdLst>
              <a:gd name="connsiteX0" fmla="*/ 14514 w 10929257"/>
              <a:gd name="connsiteY0" fmla="*/ 0 h 6865257"/>
              <a:gd name="connsiteX1" fmla="*/ 10929257 w 10929257"/>
              <a:gd name="connsiteY1" fmla="*/ 0 h 6865257"/>
              <a:gd name="connsiteX2" fmla="*/ 8650514 w 10929257"/>
              <a:gd name="connsiteY2" fmla="*/ 6865257 h 6865257"/>
              <a:gd name="connsiteX3" fmla="*/ 0 w 10929257"/>
              <a:gd name="connsiteY3" fmla="*/ 6865257 h 6865257"/>
              <a:gd name="connsiteX4" fmla="*/ 14514 w 10929257"/>
              <a:gd name="connsiteY4" fmla="*/ 0 h 6865257"/>
              <a:gd name="connsiteX0" fmla="*/ 6533301 w 10929257"/>
              <a:gd name="connsiteY0" fmla="*/ 0 h 6865257"/>
              <a:gd name="connsiteX1" fmla="*/ 10929257 w 10929257"/>
              <a:gd name="connsiteY1" fmla="*/ 0 h 6865257"/>
              <a:gd name="connsiteX2" fmla="*/ 8650514 w 10929257"/>
              <a:gd name="connsiteY2" fmla="*/ 6865257 h 6865257"/>
              <a:gd name="connsiteX3" fmla="*/ 0 w 10929257"/>
              <a:gd name="connsiteY3" fmla="*/ 6865257 h 6865257"/>
              <a:gd name="connsiteX4" fmla="*/ 6533301 w 10929257"/>
              <a:gd name="connsiteY4" fmla="*/ 0 h 6865257"/>
              <a:gd name="connsiteX0" fmla="*/ 250488 w 4646444"/>
              <a:gd name="connsiteY0" fmla="*/ 0 h 6894754"/>
              <a:gd name="connsiteX1" fmla="*/ 4646444 w 4646444"/>
              <a:gd name="connsiteY1" fmla="*/ 0 h 6894754"/>
              <a:gd name="connsiteX2" fmla="*/ 2367701 w 4646444"/>
              <a:gd name="connsiteY2" fmla="*/ 6865257 h 6894754"/>
              <a:gd name="connsiteX3" fmla="*/ 0 w 4646444"/>
              <a:gd name="connsiteY3" fmla="*/ 6894754 h 6894754"/>
              <a:gd name="connsiteX4" fmla="*/ 250488 w 4646444"/>
              <a:gd name="connsiteY4" fmla="*/ 0 h 689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6444" h="6894754">
                <a:moveTo>
                  <a:pt x="250488" y="0"/>
                </a:moveTo>
                <a:lnTo>
                  <a:pt x="4646444" y="0"/>
                </a:lnTo>
                <a:lnTo>
                  <a:pt x="2367701" y="6865257"/>
                </a:lnTo>
                <a:lnTo>
                  <a:pt x="0" y="6894754"/>
                </a:lnTo>
                <a:lnTo>
                  <a:pt x="250488" y="0"/>
                </a:lnTo>
                <a:close/>
              </a:path>
            </a:pathLst>
          </a:custGeom>
          <a:solidFill>
            <a:srgbClr val="051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864909-9A93-4841-9B7B-0DDF663206BF}"/>
              </a:ext>
            </a:extLst>
          </p:cNvPr>
          <p:cNvGrpSpPr/>
          <p:nvPr/>
        </p:nvGrpSpPr>
        <p:grpSpPr>
          <a:xfrm>
            <a:off x="-61485" y="1548388"/>
            <a:ext cx="2200700" cy="2378873"/>
            <a:chOff x="-553384" y="264983"/>
            <a:chExt cx="2200700" cy="23788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1F2CD-0762-5E47-B632-5F43D0B4130C}"/>
                </a:ext>
              </a:extLst>
            </p:cNvPr>
            <p:cNvSpPr txBox="1"/>
            <p:nvPr/>
          </p:nvSpPr>
          <p:spPr>
            <a:xfrm>
              <a:off x="885569" y="264983"/>
              <a:ext cx="761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01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13" name="그래픽 12" descr="집">
              <a:extLst>
                <a:ext uri="{FF2B5EF4-FFF2-40B4-BE49-F238E27FC236}">
                  <a16:creationId xmlns:a16="http://schemas.microsoft.com/office/drawing/2014/main" id="{018CAEC2-CC3C-8943-92D1-1340807B9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8613" y="911314"/>
              <a:ext cx="1076778" cy="107677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6D0AB-B51C-BC49-891E-7CD7A0870157}"/>
                </a:ext>
              </a:extLst>
            </p:cNvPr>
            <p:cNvSpPr txBox="1"/>
            <p:nvPr/>
          </p:nvSpPr>
          <p:spPr>
            <a:xfrm>
              <a:off x="-553384" y="218219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비즈니스이해</a:t>
              </a:r>
            </a:p>
          </p:txBody>
        </p:sp>
      </p:grpSp>
      <p:sp>
        <p:nvSpPr>
          <p:cNvPr id="17" name="Object 5">
            <a:extLst>
              <a:ext uri="{FF2B5EF4-FFF2-40B4-BE49-F238E27FC236}">
                <a16:creationId xmlns:a16="http://schemas.microsoft.com/office/drawing/2014/main" id="{833FEFBA-44D7-1D4A-AE6A-92110F8DF148}"/>
              </a:ext>
            </a:extLst>
          </p:cNvPr>
          <p:cNvSpPr/>
          <p:nvPr/>
        </p:nvSpPr>
        <p:spPr>
          <a:xfrm>
            <a:off x="3097312" y="1357177"/>
            <a:ext cx="5988816" cy="38286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381"/>
              </a:lnSpc>
              <a:spcAft>
                <a:spcPts val="600"/>
              </a:spcAft>
              <a:buNone/>
            </a:pPr>
            <a:r>
              <a:rPr lang="ko-KR" altLang="en-US" sz="2400" b="1" kern="0" spc="22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Montserrat" pitchFamily="34" charset="-120"/>
              </a:rPr>
              <a:t>분석 목표</a:t>
            </a:r>
            <a:endParaRPr lang="en-US" altLang="ko-KR" sz="2400" b="1" kern="0" spc="22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Montserrat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주가 변동</a:t>
            </a:r>
            <a:r>
              <a:rPr lang="ko-KR" altLang="en-US" dirty="0">
                <a:latin typeface="+mn-ea"/>
              </a:rPr>
              <a:t>에 있어서 뉴스는 중대한 영향을 끼침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가짜 뉴스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재 생성되는 뉴스들이 많음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제공 데이터</a:t>
            </a: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Train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Data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시간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기사 제목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기사 내용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가짜 뉴스 여부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Test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Data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기사 내용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2400" b="1" dirty="0">
                <a:latin typeface="+mn-ea"/>
              </a:rPr>
              <a:t>평가 기준</a:t>
            </a:r>
            <a:endParaRPr lang="en-US" altLang="ko-KR" sz="24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Speed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EEA470-8CBD-034B-B106-8FD20C7D24F2}"/>
              </a:ext>
            </a:extLst>
          </p:cNvPr>
          <p:cNvSpPr/>
          <p:nvPr/>
        </p:nvSpPr>
        <p:spPr>
          <a:xfrm>
            <a:off x="9086128" y="1601791"/>
            <a:ext cx="108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 29">
            <a:extLst>
              <a:ext uri="{FF2B5EF4-FFF2-40B4-BE49-F238E27FC236}">
                <a16:creationId xmlns:a16="http://schemas.microsoft.com/office/drawing/2014/main" id="{270A8814-FE25-BB45-A052-E9738C0E2A24}"/>
              </a:ext>
            </a:extLst>
          </p:cNvPr>
          <p:cNvSpPr/>
          <p:nvPr/>
        </p:nvSpPr>
        <p:spPr>
          <a:xfrm>
            <a:off x="9142124" y="1784672"/>
            <a:ext cx="618918" cy="3618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5C983-2FC1-7B44-8C01-FE869F0765A3}"/>
              </a:ext>
            </a:extLst>
          </p:cNvPr>
          <p:cNvSpPr txBox="1"/>
          <p:nvPr/>
        </p:nvSpPr>
        <p:spPr>
          <a:xfrm>
            <a:off x="9947948" y="167546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b="1" dirty="0"/>
              <a:t>정확성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시간성</a:t>
            </a:r>
            <a:endParaRPr kumimoji="1" lang="en-US" altLang="ko-KR" b="1" dirty="0"/>
          </a:p>
          <a:p>
            <a:pPr algn="ctr"/>
            <a:r>
              <a:rPr kumimoji="1" lang="ko-KR" altLang="en-US" b="1" dirty="0"/>
              <a:t>모두</a:t>
            </a:r>
            <a:r>
              <a:rPr kumimoji="1" lang="ko-KR" altLang="en-US" dirty="0"/>
              <a:t> 달성 필요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78F298-EE44-AD4B-B178-E23708E847AE}"/>
              </a:ext>
            </a:extLst>
          </p:cNvPr>
          <p:cNvSpPr/>
          <p:nvPr/>
        </p:nvSpPr>
        <p:spPr>
          <a:xfrm>
            <a:off x="9110512" y="3210922"/>
            <a:ext cx="108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오른쪽 29">
            <a:extLst>
              <a:ext uri="{FF2B5EF4-FFF2-40B4-BE49-F238E27FC236}">
                <a16:creationId xmlns:a16="http://schemas.microsoft.com/office/drawing/2014/main" id="{C8C62027-53B3-554F-80D9-ED962A43C9F0}"/>
              </a:ext>
            </a:extLst>
          </p:cNvPr>
          <p:cNvSpPr/>
          <p:nvPr/>
        </p:nvSpPr>
        <p:spPr>
          <a:xfrm>
            <a:off x="9166508" y="3393803"/>
            <a:ext cx="618918" cy="3618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969063-ED4D-3F42-9377-FD989395EC96}"/>
              </a:ext>
            </a:extLst>
          </p:cNvPr>
          <p:cNvSpPr txBox="1"/>
          <p:nvPr/>
        </p:nvSpPr>
        <p:spPr>
          <a:xfrm>
            <a:off x="9960144" y="324775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기사 내용</a:t>
            </a:r>
            <a:r>
              <a:rPr kumimoji="1" lang="ko-KR" altLang="en-US" dirty="0"/>
              <a:t>으로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가짜 뉴스 </a:t>
            </a:r>
            <a:r>
              <a:rPr kumimoji="1" lang="ko-KR" altLang="en-US" b="1" dirty="0"/>
              <a:t>판별</a:t>
            </a:r>
            <a:endParaRPr kumimoji="1" lang="ko-Kore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76F4CE-7321-104F-AE61-59F1F2C297C6}"/>
              </a:ext>
            </a:extLst>
          </p:cNvPr>
          <p:cNvSpPr/>
          <p:nvPr/>
        </p:nvSpPr>
        <p:spPr>
          <a:xfrm>
            <a:off x="9078900" y="4823956"/>
            <a:ext cx="108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8D989EE-D7B1-5941-918F-8136839618A8}"/>
              </a:ext>
            </a:extLst>
          </p:cNvPr>
          <p:cNvSpPr/>
          <p:nvPr/>
        </p:nvSpPr>
        <p:spPr>
          <a:xfrm>
            <a:off x="9134896" y="5006837"/>
            <a:ext cx="618918" cy="3618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DC359A-A7B9-3545-9629-348E65DCA24C}"/>
              </a:ext>
            </a:extLst>
          </p:cNvPr>
          <p:cNvSpPr txBox="1"/>
          <p:nvPr/>
        </p:nvSpPr>
        <p:spPr>
          <a:xfrm>
            <a:off x="9757994" y="4897625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속도</a:t>
            </a:r>
            <a:r>
              <a:rPr kumimoji="1" lang="ko-KR" altLang="en-US" dirty="0"/>
              <a:t>에서 </a:t>
            </a:r>
            <a:r>
              <a:rPr kumimoji="1" lang="ko-KR" altLang="en-US" b="1" dirty="0"/>
              <a:t>경쟁력</a:t>
            </a:r>
            <a:r>
              <a:rPr kumimoji="1" lang="ko-KR" altLang="en-US" dirty="0"/>
              <a:t>을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갖고자 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395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B5869A-A948-4F00-99D7-DBB953CB0D7B}"/>
              </a:ext>
            </a:extLst>
          </p:cNvPr>
          <p:cNvGrpSpPr/>
          <p:nvPr/>
        </p:nvGrpSpPr>
        <p:grpSpPr>
          <a:xfrm>
            <a:off x="-11364799" y="0"/>
            <a:ext cx="10929257" cy="6865257"/>
            <a:chOff x="-14514" y="0"/>
            <a:chExt cx="10929257" cy="6865257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B2D0658-0835-4346-A18B-27D5D7DE1A9C}"/>
                </a:ext>
              </a:extLst>
            </p:cNvPr>
            <p:cNvSpPr/>
            <p:nvPr/>
          </p:nvSpPr>
          <p:spPr>
            <a:xfrm>
              <a:off x="-14514" y="0"/>
              <a:ext cx="10929257" cy="6865257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9257" h="6865257">
                  <a:moveTo>
                    <a:pt x="14514" y="0"/>
                  </a:moveTo>
                  <a:lnTo>
                    <a:pt x="10929257" y="0"/>
                  </a:lnTo>
                  <a:lnTo>
                    <a:pt x="8650514" y="6865257"/>
                  </a:lnTo>
                  <a:lnTo>
                    <a:pt x="0" y="6865257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AABF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7B2AA3-9E59-442E-9527-EC1B6E65F0C2}"/>
                </a:ext>
              </a:extLst>
            </p:cNvPr>
            <p:cNvSpPr txBox="1"/>
            <p:nvPr/>
          </p:nvSpPr>
          <p:spPr>
            <a:xfrm>
              <a:off x="8655051" y="1524000"/>
              <a:ext cx="819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#4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19" name="그래픽 18" descr="집">
              <a:extLst>
                <a:ext uri="{FF2B5EF4-FFF2-40B4-BE49-F238E27FC236}">
                  <a16:creationId xmlns:a16="http://schemas.microsoft.com/office/drawing/2014/main" id="{E1FFEF70-E353-42DC-9A79-B4CCB9D02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64097" y="2297801"/>
              <a:ext cx="1076778" cy="107677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AA0962-37A3-428D-9AC9-BDBA2A89B85B}"/>
                </a:ext>
              </a:extLst>
            </p:cNvPr>
            <p:cNvSpPr txBox="1"/>
            <p:nvPr/>
          </p:nvSpPr>
          <p:spPr>
            <a:xfrm>
              <a:off x="7791789" y="3512458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  <a:endPara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75E544-E362-4364-A806-4CEE592B0F59}"/>
                </a:ext>
              </a:extLst>
            </p:cNvPr>
            <p:cNvSpPr txBox="1"/>
            <p:nvPr/>
          </p:nvSpPr>
          <p:spPr>
            <a:xfrm>
              <a:off x="8004660" y="411646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08706E8-3D40-4902-BDBE-96C317D5F264}"/>
              </a:ext>
            </a:extLst>
          </p:cNvPr>
          <p:cNvGrpSpPr/>
          <p:nvPr/>
        </p:nvGrpSpPr>
        <p:grpSpPr>
          <a:xfrm>
            <a:off x="-11972672" y="0"/>
            <a:ext cx="9277438" cy="6865257"/>
            <a:chOff x="-622387" y="0"/>
            <a:chExt cx="9277438" cy="6865257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C3AD2B8-135D-456E-9175-FD6F1B2C2E6E}"/>
                </a:ext>
              </a:extLst>
            </p:cNvPr>
            <p:cNvSpPr/>
            <p:nvPr/>
          </p:nvSpPr>
          <p:spPr>
            <a:xfrm>
              <a:off x="-622387" y="0"/>
              <a:ext cx="9277438" cy="6865257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  <a:gd name="connsiteX0" fmla="*/ 2020295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2020295 w 10929257"/>
                <a:gd name="connsiteY4" fmla="*/ 0 h 6865257"/>
                <a:gd name="connsiteX0" fmla="*/ 368476 w 9277438"/>
                <a:gd name="connsiteY0" fmla="*/ 0 h 6865257"/>
                <a:gd name="connsiteX1" fmla="*/ 9277438 w 9277438"/>
                <a:gd name="connsiteY1" fmla="*/ 0 h 6865257"/>
                <a:gd name="connsiteX2" fmla="*/ 6998695 w 9277438"/>
                <a:gd name="connsiteY2" fmla="*/ 6865257 h 6865257"/>
                <a:gd name="connsiteX3" fmla="*/ 0 w 9277438"/>
                <a:gd name="connsiteY3" fmla="*/ 6865257 h 6865257"/>
                <a:gd name="connsiteX4" fmla="*/ 368476 w 9277438"/>
                <a:gd name="connsiteY4" fmla="*/ 0 h 686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7438" h="6865257">
                  <a:moveTo>
                    <a:pt x="368476" y="0"/>
                  </a:moveTo>
                  <a:lnTo>
                    <a:pt x="9277438" y="0"/>
                  </a:lnTo>
                  <a:lnTo>
                    <a:pt x="6998695" y="6865257"/>
                  </a:lnTo>
                  <a:lnTo>
                    <a:pt x="0" y="6865257"/>
                  </a:lnTo>
                  <a:lnTo>
                    <a:pt x="368476" y="0"/>
                  </a:lnTo>
                  <a:close/>
                </a:path>
              </a:pathLst>
            </a:custGeom>
            <a:solidFill>
              <a:srgbClr val="547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88AF1F-124B-4239-8858-4C2D9FE6BF5B}"/>
                </a:ext>
              </a:extLst>
            </p:cNvPr>
            <p:cNvSpPr txBox="1"/>
            <p:nvPr/>
          </p:nvSpPr>
          <p:spPr>
            <a:xfrm>
              <a:off x="6429007" y="1524000"/>
              <a:ext cx="819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#3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23" name="그래픽 22" descr="집">
              <a:extLst>
                <a:ext uri="{FF2B5EF4-FFF2-40B4-BE49-F238E27FC236}">
                  <a16:creationId xmlns:a16="http://schemas.microsoft.com/office/drawing/2014/main" id="{21B6651B-77E7-4E77-AC5C-45951AD1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38053" y="2297801"/>
              <a:ext cx="1076778" cy="107677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46459D-654D-4279-89D5-6FEFEEE1952C}"/>
                </a:ext>
              </a:extLst>
            </p:cNvPr>
            <p:cNvSpPr txBox="1"/>
            <p:nvPr/>
          </p:nvSpPr>
          <p:spPr>
            <a:xfrm>
              <a:off x="5565745" y="3512458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  <a:endPara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94010B-7F4C-4F1E-9D15-7EA69E86D31B}"/>
                </a:ext>
              </a:extLst>
            </p:cNvPr>
            <p:cNvSpPr txBox="1"/>
            <p:nvPr/>
          </p:nvSpPr>
          <p:spPr>
            <a:xfrm>
              <a:off x="5778616" y="411646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</a:p>
          </p:txBody>
        </p:sp>
      </p:grp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3C74499-B855-48C2-B9EA-482FD08D01BB}"/>
              </a:ext>
            </a:extLst>
          </p:cNvPr>
          <p:cNvSpPr/>
          <p:nvPr/>
        </p:nvSpPr>
        <p:spPr>
          <a:xfrm>
            <a:off x="-3490026" y="-29497"/>
            <a:ext cx="6858702" cy="6924251"/>
          </a:xfrm>
          <a:custGeom>
            <a:avLst/>
            <a:gdLst>
              <a:gd name="connsiteX0" fmla="*/ 14514 w 10929257"/>
              <a:gd name="connsiteY0" fmla="*/ 0 h 6865257"/>
              <a:gd name="connsiteX1" fmla="*/ 10929257 w 10929257"/>
              <a:gd name="connsiteY1" fmla="*/ 0 h 6865257"/>
              <a:gd name="connsiteX2" fmla="*/ 8650514 w 10929257"/>
              <a:gd name="connsiteY2" fmla="*/ 6865257 h 6865257"/>
              <a:gd name="connsiteX3" fmla="*/ 0 w 10929257"/>
              <a:gd name="connsiteY3" fmla="*/ 6865257 h 6865257"/>
              <a:gd name="connsiteX4" fmla="*/ 14514 w 10929257"/>
              <a:gd name="connsiteY4" fmla="*/ 0 h 6865257"/>
              <a:gd name="connsiteX0" fmla="*/ 4321043 w 10929257"/>
              <a:gd name="connsiteY0" fmla="*/ 0 h 6894754"/>
              <a:gd name="connsiteX1" fmla="*/ 10929257 w 10929257"/>
              <a:gd name="connsiteY1" fmla="*/ 29497 h 6894754"/>
              <a:gd name="connsiteX2" fmla="*/ 8650514 w 10929257"/>
              <a:gd name="connsiteY2" fmla="*/ 6894754 h 6894754"/>
              <a:gd name="connsiteX3" fmla="*/ 0 w 10929257"/>
              <a:gd name="connsiteY3" fmla="*/ 6894754 h 6894754"/>
              <a:gd name="connsiteX4" fmla="*/ 4321043 w 10929257"/>
              <a:gd name="connsiteY4" fmla="*/ 0 h 6894754"/>
              <a:gd name="connsiteX0" fmla="*/ 250488 w 6858702"/>
              <a:gd name="connsiteY0" fmla="*/ 0 h 6924251"/>
              <a:gd name="connsiteX1" fmla="*/ 6858702 w 6858702"/>
              <a:gd name="connsiteY1" fmla="*/ 29497 h 6924251"/>
              <a:gd name="connsiteX2" fmla="*/ 4579959 w 6858702"/>
              <a:gd name="connsiteY2" fmla="*/ 6894754 h 6924251"/>
              <a:gd name="connsiteX3" fmla="*/ 0 w 6858702"/>
              <a:gd name="connsiteY3" fmla="*/ 6924251 h 6924251"/>
              <a:gd name="connsiteX4" fmla="*/ 250488 w 6858702"/>
              <a:gd name="connsiteY4" fmla="*/ 0 h 692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702" h="6924251">
                <a:moveTo>
                  <a:pt x="250488" y="0"/>
                </a:moveTo>
                <a:lnTo>
                  <a:pt x="6858702" y="29497"/>
                </a:lnTo>
                <a:lnTo>
                  <a:pt x="4579959" y="6894754"/>
                </a:lnTo>
                <a:lnTo>
                  <a:pt x="0" y="6924251"/>
                </a:lnTo>
                <a:lnTo>
                  <a:pt x="250488" y="0"/>
                </a:lnTo>
                <a:close/>
              </a:path>
            </a:pathLst>
          </a:custGeom>
          <a:solidFill>
            <a:srgbClr val="03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F44D27-8898-46BC-8088-ACD7CA9E4921}"/>
              </a:ext>
            </a:extLst>
          </p:cNvPr>
          <p:cNvGrpSpPr/>
          <p:nvPr/>
        </p:nvGrpSpPr>
        <p:grpSpPr>
          <a:xfrm>
            <a:off x="-7832632" y="1"/>
            <a:ext cx="4646444" cy="6894754"/>
            <a:chOff x="-510779" y="1"/>
            <a:chExt cx="4646444" cy="6894754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08A4119-0EF7-45C6-9B32-C29ACE926C10}"/>
                </a:ext>
              </a:extLst>
            </p:cNvPr>
            <p:cNvSpPr/>
            <p:nvPr/>
          </p:nvSpPr>
          <p:spPr>
            <a:xfrm>
              <a:off x="-510779" y="1"/>
              <a:ext cx="4646444" cy="6894754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  <a:gd name="connsiteX0" fmla="*/ 6533301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6533301 w 10929257"/>
                <a:gd name="connsiteY4" fmla="*/ 0 h 6865257"/>
                <a:gd name="connsiteX0" fmla="*/ 250488 w 4646444"/>
                <a:gd name="connsiteY0" fmla="*/ 0 h 6894754"/>
                <a:gd name="connsiteX1" fmla="*/ 4646444 w 4646444"/>
                <a:gd name="connsiteY1" fmla="*/ 0 h 6894754"/>
                <a:gd name="connsiteX2" fmla="*/ 2367701 w 4646444"/>
                <a:gd name="connsiteY2" fmla="*/ 6865257 h 6894754"/>
                <a:gd name="connsiteX3" fmla="*/ 0 w 4646444"/>
                <a:gd name="connsiteY3" fmla="*/ 6894754 h 6894754"/>
                <a:gd name="connsiteX4" fmla="*/ 250488 w 4646444"/>
                <a:gd name="connsiteY4" fmla="*/ 0 h 68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6444" h="6894754">
                  <a:moveTo>
                    <a:pt x="250488" y="0"/>
                  </a:moveTo>
                  <a:lnTo>
                    <a:pt x="4646444" y="0"/>
                  </a:lnTo>
                  <a:lnTo>
                    <a:pt x="2367701" y="6865257"/>
                  </a:lnTo>
                  <a:lnTo>
                    <a:pt x="0" y="6894754"/>
                  </a:lnTo>
                  <a:lnTo>
                    <a:pt x="250488" y="0"/>
                  </a:lnTo>
                  <a:close/>
                </a:path>
              </a:pathLst>
            </a:custGeom>
            <a:solidFill>
              <a:srgbClr val="2542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D41D69-CBD8-468E-A949-4D2A6B35DFEC}"/>
                </a:ext>
              </a:extLst>
            </p:cNvPr>
            <p:cNvSpPr txBox="1"/>
            <p:nvPr/>
          </p:nvSpPr>
          <p:spPr>
            <a:xfrm>
              <a:off x="1902955" y="1524000"/>
              <a:ext cx="8274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#1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31" name="그래픽 30" descr="집">
              <a:extLst>
                <a:ext uri="{FF2B5EF4-FFF2-40B4-BE49-F238E27FC236}">
                  <a16:creationId xmlns:a16="http://schemas.microsoft.com/office/drawing/2014/main" id="{2653931A-08A5-410C-910B-440F758C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2001" y="2297801"/>
              <a:ext cx="1076778" cy="107677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709048-FA4B-4FBD-AC5B-AFB7AABFBA95}"/>
                </a:ext>
              </a:extLst>
            </p:cNvPr>
            <p:cNvSpPr txBox="1"/>
            <p:nvPr/>
          </p:nvSpPr>
          <p:spPr>
            <a:xfrm>
              <a:off x="1039693" y="3512458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  <a:endPara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FE1DDC-5EDB-4E63-8444-08AB69647C15}"/>
                </a:ext>
              </a:extLst>
            </p:cNvPr>
            <p:cNvSpPr txBox="1"/>
            <p:nvPr/>
          </p:nvSpPr>
          <p:spPr>
            <a:xfrm>
              <a:off x="1252564" y="411646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</a:p>
          </p:txBody>
        </p:sp>
      </p:grpSp>
      <p:pic>
        <p:nvPicPr>
          <p:cNvPr id="41" name="그래픽 40" descr="상자 단색으로 채워진">
            <a:extLst>
              <a:ext uri="{FF2B5EF4-FFF2-40B4-BE49-F238E27FC236}">
                <a16:creationId xmlns:a16="http://schemas.microsoft.com/office/drawing/2014/main" id="{37AFF423-ADA8-9C40-92F5-3C1359F20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282" y="2259814"/>
            <a:ext cx="1142873" cy="11428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887D687-2897-DF4B-9D0E-53694708DA56}"/>
              </a:ext>
            </a:extLst>
          </p:cNvPr>
          <p:cNvSpPr txBox="1"/>
          <p:nvPr/>
        </p:nvSpPr>
        <p:spPr>
          <a:xfrm>
            <a:off x="1377468" y="1548388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2A76AB-C296-EA46-8269-BAD4EF26B65C}"/>
              </a:ext>
            </a:extLst>
          </p:cNvPr>
          <p:cNvSpPr txBox="1"/>
          <p:nvPr/>
        </p:nvSpPr>
        <p:spPr>
          <a:xfrm>
            <a:off x="179376" y="354177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B50CE-2817-CD42-9267-438BF4AEA61A}"/>
              </a:ext>
            </a:extLst>
          </p:cNvPr>
          <p:cNvSpPr txBox="1"/>
          <p:nvPr/>
        </p:nvSpPr>
        <p:spPr>
          <a:xfrm>
            <a:off x="3417918" y="938578"/>
            <a:ext cx="3199915" cy="3712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b="1" dirty="0" err="1">
                <a:latin typeface="+mn-ea"/>
              </a:rPr>
              <a:t>n_id</a:t>
            </a:r>
            <a:r>
              <a:rPr lang="en-US" altLang="ko-KR" b="1" dirty="0">
                <a:latin typeface="+mn-ea"/>
              </a:rPr>
              <a:t> : </a:t>
            </a:r>
            <a:r>
              <a:rPr lang="ko-KR" altLang="en-US" b="1" dirty="0">
                <a:latin typeface="+mn-ea"/>
              </a:rPr>
              <a:t>뉴스 아이디</a:t>
            </a:r>
          </a:p>
          <a:p>
            <a:pPr marL="800100" lvl="1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b="1" dirty="0">
                <a:latin typeface="+mn-ea"/>
              </a:rPr>
              <a:t>date : </a:t>
            </a:r>
            <a:r>
              <a:rPr lang="ko-KR" altLang="en-US" b="1" dirty="0">
                <a:latin typeface="+mn-ea"/>
              </a:rPr>
              <a:t>뉴스 날짜</a:t>
            </a:r>
            <a:endParaRPr lang="en-US" altLang="ko-KR" b="1" dirty="0">
              <a:latin typeface="+mn-ea"/>
            </a:endParaRPr>
          </a:p>
          <a:p>
            <a:pPr marL="800100" lvl="1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b="1" dirty="0">
                <a:latin typeface="+mn-ea"/>
              </a:rPr>
              <a:t>title : </a:t>
            </a:r>
            <a:r>
              <a:rPr lang="ko-KR" altLang="en-US" b="1" dirty="0">
                <a:latin typeface="+mn-ea"/>
              </a:rPr>
              <a:t>뉴스 제목</a:t>
            </a:r>
            <a:endParaRPr lang="en-US" altLang="ko-KR" b="1" dirty="0">
              <a:latin typeface="+mn-ea"/>
            </a:endParaRPr>
          </a:p>
          <a:p>
            <a:pPr marL="800100" lvl="1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b="1" dirty="0">
                <a:solidFill>
                  <a:schemeClr val="accent2"/>
                </a:solidFill>
                <a:latin typeface="+mn-ea"/>
              </a:rPr>
              <a:t>content : </a:t>
            </a:r>
            <a:r>
              <a:rPr lang="ko-KR" altLang="en-US" b="1" dirty="0">
                <a:solidFill>
                  <a:schemeClr val="accent2"/>
                </a:solidFill>
                <a:latin typeface="+mn-ea"/>
              </a:rPr>
              <a:t>뉴스 내용</a:t>
            </a:r>
          </a:p>
          <a:p>
            <a:pPr marL="800100" lvl="1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b="1" dirty="0" err="1">
                <a:latin typeface="+mn-ea"/>
              </a:rPr>
              <a:t>ord</a:t>
            </a:r>
            <a:r>
              <a:rPr lang="en-US" altLang="ko-KR" b="1" dirty="0">
                <a:latin typeface="+mn-ea"/>
              </a:rPr>
              <a:t> : </a:t>
            </a:r>
            <a:r>
              <a:rPr lang="ko-KR" altLang="en-US" b="1" dirty="0">
                <a:latin typeface="+mn-ea"/>
              </a:rPr>
              <a:t>뉴스 내용 순서</a:t>
            </a:r>
          </a:p>
          <a:p>
            <a:pPr marL="800100" lvl="1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b="1" dirty="0">
                <a:latin typeface="+mn-ea"/>
              </a:rPr>
              <a:t>info : </a:t>
            </a:r>
            <a:r>
              <a:rPr lang="ko-KR" altLang="en-US" b="1" dirty="0">
                <a:latin typeface="+mn-ea"/>
              </a:rPr>
              <a:t>가짜 뉴스 여부</a:t>
            </a:r>
            <a:endParaRPr lang="en-US" altLang="ko-KR" b="1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4FBCF8-48A9-E147-B87D-4F7187532BAD}"/>
              </a:ext>
            </a:extLst>
          </p:cNvPr>
          <p:cNvSpPr/>
          <p:nvPr/>
        </p:nvSpPr>
        <p:spPr>
          <a:xfrm>
            <a:off x="6861022" y="2878474"/>
            <a:ext cx="149378" cy="6040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12">
            <a:extLst>
              <a:ext uri="{FF2B5EF4-FFF2-40B4-BE49-F238E27FC236}">
                <a16:creationId xmlns:a16="http://schemas.microsoft.com/office/drawing/2014/main" id="{69887D79-0C01-2045-A1E3-65F5A2DE9C6D}"/>
              </a:ext>
            </a:extLst>
          </p:cNvPr>
          <p:cNvSpPr/>
          <p:nvPr/>
        </p:nvSpPr>
        <p:spPr>
          <a:xfrm>
            <a:off x="6917018" y="2971327"/>
            <a:ext cx="618918" cy="3618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E8B39-C839-C649-BE98-0BB90BC3F5FB}"/>
              </a:ext>
            </a:extLst>
          </p:cNvPr>
          <p:cNvSpPr txBox="1"/>
          <p:nvPr/>
        </p:nvSpPr>
        <p:spPr>
          <a:xfrm>
            <a:off x="7879389" y="2971327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accent2"/>
                </a:solidFill>
              </a:rPr>
              <a:t>테스트셋에서</a:t>
            </a:r>
            <a:r>
              <a:rPr kumimoji="1" lang="ko-KR" altLang="en-US" b="1" dirty="0">
                <a:solidFill>
                  <a:schemeClr val="accent2"/>
                </a:solidFill>
              </a:rPr>
              <a:t> 제공하는 데이터</a:t>
            </a:r>
            <a:endParaRPr kumimoji="1" lang="ko-Kore-KR" altLang="en-US" b="1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7BF3C-1422-6941-BB36-24B8BFD5CF22}"/>
              </a:ext>
            </a:extLst>
          </p:cNvPr>
          <p:cNvSpPr txBox="1"/>
          <p:nvPr/>
        </p:nvSpPr>
        <p:spPr>
          <a:xfrm>
            <a:off x="2479223" y="5457757"/>
            <a:ext cx="906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>
                <a:solidFill>
                  <a:srgbClr val="FF0000"/>
                </a:solidFill>
              </a:rPr>
              <a:t>뉴스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내용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(content)</a:t>
            </a:r>
            <a:r>
              <a:rPr kumimoji="1" lang="ko-KR" altLang="en-US" sz="2400" b="1" dirty="0" err="1">
                <a:solidFill>
                  <a:srgbClr val="FF0000"/>
                </a:solidFill>
              </a:rPr>
              <a:t>으로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가짜 뉴스 여부를 판별하는 모델을 만듦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7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B5869A-A948-4F00-99D7-DBB953CB0D7B}"/>
              </a:ext>
            </a:extLst>
          </p:cNvPr>
          <p:cNvGrpSpPr/>
          <p:nvPr/>
        </p:nvGrpSpPr>
        <p:grpSpPr>
          <a:xfrm>
            <a:off x="-11364799" y="0"/>
            <a:ext cx="10929257" cy="6865257"/>
            <a:chOff x="-14514" y="0"/>
            <a:chExt cx="10929257" cy="6865257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B2D0658-0835-4346-A18B-27D5D7DE1A9C}"/>
                </a:ext>
              </a:extLst>
            </p:cNvPr>
            <p:cNvSpPr/>
            <p:nvPr/>
          </p:nvSpPr>
          <p:spPr>
            <a:xfrm>
              <a:off x="-14514" y="0"/>
              <a:ext cx="10929257" cy="6865257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9257" h="6865257">
                  <a:moveTo>
                    <a:pt x="14514" y="0"/>
                  </a:moveTo>
                  <a:lnTo>
                    <a:pt x="10929257" y="0"/>
                  </a:lnTo>
                  <a:lnTo>
                    <a:pt x="8650514" y="6865257"/>
                  </a:lnTo>
                  <a:lnTo>
                    <a:pt x="0" y="6865257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AABF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7B2AA3-9E59-442E-9527-EC1B6E65F0C2}"/>
                </a:ext>
              </a:extLst>
            </p:cNvPr>
            <p:cNvSpPr txBox="1"/>
            <p:nvPr/>
          </p:nvSpPr>
          <p:spPr>
            <a:xfrm>
              <a:off x="8655051" y="1524000"/>
              <a:ext cx="819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#4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19" name="그래픽 18" descr="집">
              <a:extLst>
                <a:ext uri="{FF2B5EF4-FFF2-40B4-BE49-F238E27FC236}">
                  <a16:creationId xmlns:a16="http://schemas.microsoft.com/office/drawing/2014/main" id="{E1FFEF70-E353-42DC-9A79-B4CCB9D02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4097" y="2297801"/>
              <a:ext cx="1076778" cy="107677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AA0962-37A3-428D-9AC9-BDBA2A89B85B}"/>
                </a:ext>
              </a:extLst>
            </p:cNvPr>
            <p:cNvSpPr txBox="1"/>
            <p:nvPr/>
          </p:nvSpPr>
          <p:spPr>
            <a:xfrm>
              <a:off x="7791789" y="3512458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  <a:endPara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75E544-E362-4364-A806-4CEE592B0F59}"/>
                </a:ext>
              </a:extLst>
            </p:cNvPr>
            <p:cNvSpPr txBox="1"/>
            <p:nvPr/>
          </p:nvSpPr>
          <p:spPr>
            <a:xfrm>
              <a:off x="8004660" y="411646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</a:p>
          </p:txBody>
        </p:sp>
      </p:grp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3AD2B8-135D-456E-9175-FD6F1B2C2E6E}"/>
              </a:ext>
            </a:extLst>
          </p:cNvPr>
          <p:cNvSpPr/>
          <p:nvPr/>
        </p:nvSpPr>
        <p:spPr>
          <a:xfrm>
            <a:off x="-5943708" y="0"/>
            <a:ext cx="9277438" cy="6865257"/>
          </a:xfrm>
          <a:custGeom>
            <a:avLst/>
            <a:gdLst>
              <a:gd name="connsiteX0" fmla="*/ 14514 w 10929257"/>
              <a:gd name="connsiteY0" fmla="*/ 0 h 6865257"/>
              <a:gd name="connsiteX1" fmla="*/ 10929257 w 10929257"/>
              <a:gd name="connsiteY1" fmla="*/ 0 h 6865257"/>
              <a:gd name="connsiteX2" fmla="*/ 8650514 w 10929257"/>
              <a:gd name="connsiteY2" fmla="*/ 6865257 h 6865257"/>
              <a:gd name="connsiteX3" fmla="*/ 0 w 10929257"/>
              <a:gd name="connsiteY3" fmla="*/ 6865257 h 6865257"/>
              <a:gd name="connsiteX4" fmla="*/ 14514 w 10929257"/>
              <a:gd name="connsiteY4" fmla="*/ 0 h 6865257"/>
              <a:gd name="connsiteX0" fmla="*/ 2020295 w 10929257"/>
              <a:gd name="connsiteY0" fmla="*/ 0 h 6865257"/>
              <a:gd name="connsiteX1" fmla="*/ 10929257 w 10929257"/>
              <a:gd name="connsiteY1" fmla="*/ 0 h 6865257"/>
              <a:gd name="connsiteX2" fmla="*/ 8650514 w 10929257"/>
              <a:gd name="connsiteY2" fmla="*/ 6865257 h 6865257"/>
              <a:gd name="connsiteX3" fmla="*/ 0 w 10929257"/>
              <a:gd name="connsiteY3" fmla="*/ 6865257 h 6865257"/>
              <a:gd name="connsiteX4" fmla="*/ 2020295 w 10929257"/>
              <a:gd name="connsiteY4" fmla="*/ 0 h 6865257"/>
              <a:gd name="connsiteX0" fmla="*/ 368476 w 9277438"/>
              <a:gd name="connsiteY0" fmla="*/ 0 h 6865257"/>
              <a:gd name="connsiteX1" fmla="*/ 9277438 w 9277438"/>
              <a:gd name="connsiteY1" fmla="*/ 0 h 6865257"/>
              <a:gd name="connsiteX2" fmla="*/ 6998695 w 9277438"/>
              <a:gd name="connsiteY2" fmla="*/ 6865257 h 6865257"/>
              <a:gd name="connsiteX3" fmla="*/ 0 w 9277438"/>
              <a:gd name="connsiteY3" fmla="*/ 6865257 h 6865257"/>
              <a:gd name="connsiteX4" fmla="*/ 368476 w 9277438"/>
              <a:gd name="connsiteY4" fmla="*/ 0 h 686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7438" h="6865257">
                <a:moveTo>
                  <a:pt x="368476" y="0"/>
                </a:moveTo>
                <a:lnTo>
                  <a:pt x="9277438" y="0"/>
                </a:lnTo>
                <a:lnTo>
                  <a:pt x="6998695" y="6865257"/>
                </a:lnTo>
                <a:lnTo>
                  <a:pt x="0" y="6865257"/>
                </a:lnTo>
                <a:lnTo>
                  <a:pt x="368476" y="0"/>
                </a:lnTo>
                <a:close/>
              </a:path>
            </a:pathLst>
          </a:custGeom>
          <a:solidFill>
            <a:srgbClr val="065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90F3B1-4692-415E-B7AA-01ACD6839D3B}"/>
              </a:ext>
            </a:extLst>
          </p:cNvPr>
          <p:cNvGrpSpPr/>
          <p:nvPr/>
        </p:nvGrpSpPr>
        <p:grpSpPr>
          <a:xfrm>
            <a:off x="-9951981" y="-29497"/>
            <a:ext cx="6858702" cy="6924251"/>
            <a:chOff x="-463344" y="-29497"/>
            <a:chExt cx="6858702" cy="6924251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3C74499-B855-48C2-B9EA-482FD08D01BB}"/>
                </a:ext>
              </a:extLst>
            </p:cNvPr>
            <p:cNvSpPr/>
            <p:nvPr/>
          </p:nvSpPr>
          <p:spPr>
            <a:xfrm>
              <a:off x="-463344" y="-29497"/>
              <a:ext cx="6858702" cy="6924251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  <a:gd name="connsiteX0" fmla="*/ 4321043 w 10929257"/>
                <a:gd name="connsiteY0" fmla="*/ 0 h 6894754"/>
                <a:gd name="connsiteX1" fmla="*/ 10929257 w 10929257"/>
                <a:gd name="connsiteY1" fmla="*/ 29497 h 6894754"/>
                <a:gd name="connsiteX2" fmla="*/ 8650514 w 10929257"/>
                <a:gd name="connsiteY2" fmla="*/ 6894754 h 6894754"/>
                <a:gd name="connsiteX3" fmla="*/ 0 w 10929257"/>
                <a:gd name="connsiteY3" fmla="*/ 6894754 h 6894754"/>
                <a:gd name="connsiteX4" fmla="*/ 4321043 w 10929257"/>
                <a:gd name="connsiteY4" fmla="*/ 0 h 6894754"/>
                <a:gd name="connsiteX0" fmla="*/ 250488 w 6858702"/>
                <a:gd name="connsiteY0" fmla="*/ 0 h 6924251"/>
                <a:gd name="connsiteX1" fmla="*/ 6858702 w 6858702"/>
                <a:gd name="connsiteY1" fmla="*/ 29497 h 6924251"/>
                <a:gd name="connsiteX2" fmla="*/ 4579959 w 6858702"/>
                <a:gd name="connsiteY2" fmla="*/ 6894754 h 6924251"/>
                <a:gd name="connsiteX3" fmla="*/ 0 w 6858702"/>
                <a:gd name="connsiteY3" fmla="*/ 6924251 h 6924251"/>
                <a:gd name="connsiteX4" fmla="*/ 250488 w 6858702"/>
                <a:gd name="connsiteY4" fmla="*/ 0 h 69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702" h="6924251">
                  <a:moveTo>
                    <a:pt x="250488" y="0"/>
                  </a:moveTo>
                  <a:lnTo>
                    <a:pt x="6858702" y="29497"/>
                  </a:lnTo>
                  <a:lnTo>
                    <a:pt x="4579959" y="6894754"/>
                  </a:lnTo>
                  <a:lnTo>
                    <a:pt x="0" y="6924251"/>
                  </a:lnTo>
                  <a:lnTo>
                    <a:pt x="250488" y="0"/>
                  </a:lnTo>
                  <a:close/>
                </a:path>
              </a:pathLst>
            </a:custGeom>
            <a:solidFill>
              <a:srgbClr val="355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138FD2-C3E5-40B5-8A3A-3D6DB332F5A4}"/>
                </a:ext>
              </a:extLst>
            </p:cNvPr>
            <p:cNvSpPr txBox="1"/>
            <p:nvPr/>
          </p:nvSpPr>
          <p:spPr>
            <a:xfrm>
              <a:off x="4150722" y="1524000"/>
              <a:ext cx="819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#2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27" name="그래픽 26" descr="집">
              <a:extLst>
                <a:ext uri="{FF2B5EF4-FFF2-40B4-BE49-F238E27FC236}">
                  <a16:creationId xmlns:a16="http://schemas.microsoft.com/office/drawing/2014/main" id="{56F3AC26-05F7-4819-A082-FA121343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9768" y="2297801"/>
              <a:ext cx="1076778" cy="107677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347079-0D77-41D6-B1EB-C395020B3400}"/>
                </a:ext>
              </a:extLst>
            </p:cNvPr>
            <p:cNvSpPr txBox="1"/>
            <p:nvPr/>
          </p:nvSpPr>
          <p:spPr>
            <a:xfrm>
              <a:off x="3287460" y="3512458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  <a:endPara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776B17-9916-4A46-B86E-B74CE8D053D6}"/>
                </a:ext>
              </a:extLst>
            </p:cNvPr>
            <p:cNvSpPr txBox="1"/>
            <p:nvPr/>
          </p:nvSpPr>
          <p:spPr>
            <a:xfrm>
              <a:off x="3500331" y="411646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F44D27-8898-46BC-8088-ACD7CA9E4921}"/>
              </a:ext>
            </a:extLst>
          </p:cNvPr>
          <p:cNvGrpSpPr/>
          <p:nvPr/>
        </p:nvGrpSpPr>
        <p:grpSpPr>
          <a:xfrm>
            <a:off x="-7832632" y="1"/>
            <a:ext cx="4646444" cy="6894754"/>
            <a:chOff x="-510779" y="1"/>
            <a:chExt cx="4646444" cy="6894754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08A4119-0EF7-45C6-9B32-C29ACE926C10}"/>
                </a:ext>
              </a:extLst>
            </p:cNvPr>
            <p:cNvSpPr/>
            <p:nvPr/>
          </p:nvSpPr>
          <p:spPr>
            <a:xfrm>
              <a:off x="-510779" y="1"/>
              <a:ext cx="4646444" cy="6894754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  <a:gd name="connsiteX0" fmla="*/ 6533301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6533301 w 10929257"/>
                <a:gd name="connsiteY4" fmla="*/ 0 h 6865257"/>
                <a:gd name="connsiteX0" fmla="*/ 250488 w 4646444"/>
                <a:gd name="connsiteY0" fmla="*/ 0 h 6894754"/>
                <a:gd name="connsiteX1" fmla="*/ 4646444 w 4646444"/>
                <a:gd name="connsiteY1" fmla="*/ 0 h 6894754"/>
                <a:gd name="connsiteX2" fmla="*/ 2367701 w 4646444"/>
                <a:gd name="connsiteY2" fmla="*/ 6865257 h 6894754"/>
                <a:gd name="connsiteX3" fmla="*/ 0 w 4646444"/>
                <a:gd name="connsiteY3" fmla="*/ 6894754 h 6894754"/>
                <a:gd name="connsiteX4" fmla="*/ 250488 w 4646444"/>
                <a:gd name="connsiteY4" fmla="*/ 0 h 68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6444" h="6894754">
                  <a:moveTo>
                    <a:pt x="250488" y="0"/>
                  </a:moveTo>
                  <a:lnTo>
                    <a:pt x="4646444" y="0"/>
                  </a:lnTo>
                  <a:lnTo>
                    <a:pt x="2367701" y="6865257"/>
                  </a:lnTo>
                  <a:lnTo>
                    <a:pt x="0" y="6894754"/>
                  </a:lnTo>
                  <a:lnTo>
                    <a:pt x="250488" y="0"/>
                  </a:lnTo>
                  <a:close/>
                </a:path>
              </a:pathLst>
            </a:custGeom>
            <a:solidFill>
              <a:srgbClr val="2542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D41D69-CBD8-468E-A949-4D2A6B35DFEC}"/>
                </a:ext>
              </a:extLst>
            </p:cNvPr>
            <p:cNvSpPr txBox="1"/>
            <p:nvPr/>
          </p:nvSpPr>
          <p:spPr>
            <a:xfrm>
              <a:off x="1902955" y="1524000"/>
              <a:ext cx="8274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#1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31" name="그래픽 30" descr="집">
              <a:extLst>
                <a:ext uri="{FF2B5EF4-FFF2-40B4-BE49-F238E27FC236}">
                  <a16:creationId xmlns:a16="http://schemas.microsoft.com/office/drawing/2014/main" id="{2653931A-08A5-410C-910B-440F758C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2001" y="2297801"/>
              <a:ext cx="1076778" cy="107677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709048-FA4B-4FBD-AC5B-AFB7AABFBA95}"/>
                </a:ext>
              </a:extLst>
            </p:cNvPr>
            <p:cNvSpPr txBox="1"/>
            <p:nvPr/>
          </p:nvSpPr>
          <p:spPr>
            <a:xfrm>
              <a:off x="1039693" y="3512458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  <a:endPara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FE1DDC-5EDB-4E63-8444-08AB69647C15}"/>
                </a:ext>
              </a:extLst>
            </p:cNvPr>
            <p:cNvSpPr txBox="1"/>
            <p:nvPr/>
          </p:nvSpPr>
          <p:spPr>
            <a:xfrm>
              <a:off x="1252564" y="411646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</a:p>
          </p:txBody>
        </p:sp>
      </p:grpSp>
      <p:pic>
        <p:nvPicPr>
          <p:cNvPr id="46" name="그래픽 45" descr="머리 안의 뇌 단색으로 채워진">
            <a:extLst>
              <a:ext uri="{FF2B5EF4-FFF2-40B4-BE49-F238E27FC236}">
                <a16:creationId xmlns:a16="http://schemas.microsoft.com/office/drawing/2014/main" id="{26264DD6-B40C-6947-B8A6-9B753B151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994" y="2331249"/>
            <a:ext cx="1059591" cy="105959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F7EC65B-8E8D-F94A-A827-0C500A780FF1}"/>
              </a:ext>
            </a:extLst>
          </p:cNvPr>
          <p:cNvSpPr txBox="1"/>
          <p:nvPr/>
        </p:nvSpPr>
        <p:spPr>
          <a:xfrm>
            <a:off x="1377468" y="1548388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2D8B94-B6F9-F34D-B3A8-CEB04D9D3283}"/>
              </a:ext>
            </a:extLst>
          </p:cNvPr>
          <p:cNvSpPr txBox="1"/>
          <p:nvPr/>
        </p:nvSpPr>
        <p:spPr>
          <a:xfrm>
            <a:off x="138794" y="3543052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전처리</a:t>
            </a:r>
          </a:p>
        </p:txBody>
      </p:sp>
      <p:pic>
        <p:nvPicPr>
          <p:cNvPr id="4" name="그림 3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57519DE8-5445-3F42-BD72-173EA6DCA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003" y="629240"/>
            <a:ext cx="3793985" cy="2633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7D5F5-8E06-9746-BD07-409CD53AF141}"/>
              </a:ext>
            </a:extLst>
          </p:cNvPr>
          <p:cNvSpPr txBox="1"/>
          <p:nvPr/>
        </p:nvSpPr>
        <p:spPr>
          <a:xfrm>
            <a:off x="5023102" y="166249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1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결측치</a:t>
            </a:r>
            <a:r>
              <a:rPr kumimoji="1" lang="ko-KR" altLang="en-US" b="1" dirty="0"/>
              <a:t> 없음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710F5-49C8-EC4A-A012-572FF99CA5A6}"/>
              </a:ext>
            </a:extLst>
          </p:cNvPr>
          <p:cNvSpPr txBox="1"/>
          <p:nvPr/>
        </p:nvSpPr>
        <p:spPr>
          <a:xfrm>
            <a:off x="3680405" y="4116461"/>
            <a:ext cx="3245376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2.</a:t>
            </a:r>
            <a:r>
              <a:rPr kumimoji="1" lang="ko-KR" altLang="en-US" b="1" dirty="0"/>
              <a:t> 하나의 내용물</a:t>
            </a:r>
            <a:r>
              <a:rPr kumimoji="1" lang="en-US" altLang="ko-KR" b="1" dirty="0"/>
              <a:t>(content)</a:t>
            </a:r>
            <a:r>
              <a:rPr kumimoji="1" lang="ko-KR" altLang="en-US" b="1" dirty="0"/>
              <a:t>이 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ko-KR" altLang="en-US" b="1" dirty="0"/>
              <a:t>   갖는 단어의 분포도를 확인</a:t>
            </a:r>
            <a:endParaRPr kumimoji="1" lang="en-US" altLang="ko-KR" b="1" dirty="0"/>
          </a:p>
          <a:p>
            <a:pPr>
              <a:lnSpc>
                <a:spcPct val="150000"/>
              </a:lnSpc>
            </a:pPr>
            <a:r>
              <a:rPr kumimoji="1" lang="en-US" altLang="ko-Kore-KR" b="1" dirty="0">
                <a:solidFill>
                  <a:schemeClr val="accent2"/>
                </a:solidFill>
              </a:rPr>
              <a:t>  </a:t>
            </a:r>
            <a:r>
              <a:rPr kumimoji="1" lang="en-US" altLang="ko-Kore-KR" sz="1200" b="1" dirty="0">
                <a:solidFill>
                  <a:schemeClr val="accent2"/>
                </a:solidFill>
                <a:sym typeface="Wingdings" pitchFamily="2" charset="2"/>
              </a:rPr>
              <a:t> 50</a:t>
            </a:r>
            <a:r>
              <a:rPr kumimoji="1" lang="ko-Kore-KR" altLang="en-US" sz="1200" b="1" dirty="0">
                <a:solidFill>
                  <a:schemeClr val="accent2"/>
                </a:solidFill>
                <a:sym typeface="Wingdings" pitchFamily="2" charset="2"/>
              </a:rPr>
              <a:t>개</a:t>
            </a:r>
            <a:r>
              <a:rPr kumimoji="1" lang="ko-KR" altLang="en-US" sz="1200" b="1" dirty="0">
                <a:solidFill>
                  <a:schemeClr val="accent2"/>
                </a:solidFill>
                <a:sym typeface="Wingdings" pitchFamily="2" charset="2"/>
              </a:rPr>
              <a:t> 이상의 토큰을 갖는 문장이 많지 </a:t>
            </a:r>
            <a:endParaRPr kumimoji="1" lang="en-US" altLang="ko-KR" sz="1200" b="1" dirty="0">
              <a:solidFill>
                <a:schemeClr val="accent2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chemeClr val="accent2"/>
                </a:solidFill>
                <a:sym typeface="Wingdings" pitchFamily="2" charset="2"/>
              </a:rPr>
              <a:t>      않아 </a:t>
            </a:r>
            <a:r>
              <a:rPr kumimoji="1" lang="en-US" altLang="ko-KR" sz="1200" b="1" dirty="0">
                <a:solidFill>
                  <a:schemeClr val="accent2"/>
                </a:solidFill>
                <a:sym typeface="Wingdings" pitchFamily="2" charset="2"/>
              </a:rPr>
              <a:t>50</a:t>
            </a:r>
            <a:r>
              <a:rPr kumimoji="1" lang="ko-KR" altLang="en-US" sz="1200" b="1" dirty="0">
                <a:solidFill>
                  <a:schemeClr val="accent2"/>
                </a:solidFill>
                <a:sym typeface="Wingdings" pitchFamily="2" charset="2"/>
              </a:rPr>
              <a:t>개로 토큰 한정</a:t>
            </a:r>
            <a:endParaRPr kumimoji="1" lang="en-US" altLang="ko-KR" b="1" dirty="0">
              <a:solidFill>
                <a:schemeClr val="accent2"/>
              </a:solidFill>
              <a:sym typeface="Wingdings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60658A-FA3B-9646-8D0F-1EFA96BB8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57" y="3920045"/>
            <a:ext cx="3933075" cy="25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5">
            <a:extLst>
              <a:ext uri="{FF2B5EF4-FFF2-40B4-BE49-F238E27FC236}">
                <a16:creationId xmlns:a16="http://schemas.microsoft.com/office/drawing/2014/main" id="{DB4DC338-7530-4D4C-BB67-8FFA7020D4E4}"/>
              </a:ext>
            </a:extLst>
          </p:cNvPr>
          <p:cNvSpPr/>
          <p:nvPr/>
        </p:nvSpPr>
        <p:spPr>
          <a:xfrm>
            <a:off x="-5943708" y="0"/>
            <a:ext cx="9277438" cy="6865257"/>
          </a:xfrm>
          <a:custGeom>
            <a:avLst/>
            <a:gdLst>
              <a:gd name="connsiteX0" fmla="*/ 14514 w 10929257"/>
              <a:gd name="connsiteY0" fmla="*/ 0 h 6865257"/>
              <a:gd name="connsiteX1" fmla="*/ 10929257 w 10929257"/>
              <a:gd name="connsiteY1" fmla="*/ 0 h 6865257"/>
              <a:gd name="connsiteX2" fmla="*/ 8650514 w 10929257"/>
              <a:gd name="connsiteY2" fmla="*/ 6865257 h 6865257"/>
              <a:gd name="connsiteX3" fmla="*/ 0 w 10929257"/>
              <a:gd name="connsiteY3" fmla="*/ 6865257 h 6865257"/>
              <a:gd name="connsiteX4" fmla="*/ 14514 w 10929257"/>
              <a:gd name="connsiteY4" fmla="*/ 0 h 6865257"/>
              <a:gd name="connsiteX0" fmla="*/ 2020295 w 10929257"/>
              <a:gd name="connsiteY0" fmla="*/ 0 h 6865257"/>
              <a:gd name="connsiteX1" fmla="*/ 10929257 w 10929257"/>
              <a:gd name="connsiteY1" fmla="*/ 0 h 6865257"/>
              <a:gd name="connsiteX2" fmla="*/ 8650514 w 10929257"/>
              <a:gd name="connsiteY2" fmla="*/ 6865257 h 6865257"/>
              <a:gd name="connsiteX3" fmla="*/ 0 w 10929257"/>
              <a:gd name="connsiteY3" fmla="*/ 6865257 h 6865257"/>
              <a:gd name="connsiteX4" fmla="*/ 2020295 w 10929257"/>
              <a:gd name="connsiteY4" fmla="*/ 0 h 6865257"/>
              <a:gd name="connsiteX0" fmla="*/ 368476 w 9277438"/>
              <a:gd name="connsiteY0" fmla="*/ 0 h 6865257"/>
              <a:gd name="connsiteX1" fmla="*/ 9277438 w 9277438"/>
              <a:gd name="connsiteY1" fmla="*/ 0 h 6865257"/>
              <a:gd name="connsiteX2" fmla="*/ 6998695 w 9277438"/>
              <a:gd name="connsiteY2" fmla="*/ 6865257 h 6865257"/>
              <a:gd name="connsiteX3" fmla="*/ 0 w 9277438"/>
              <a:gd name="connsiteY3" fmla="*/ 6865257 h 6865257"/>
              <a:gd name="connsiteX4" fmla="*/ 368476 w 9277438"/>
              <a:gd name="connsiteY4" fmla="*/ 0 h 686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7438" h="6865257">
                <a:moveTo>
                  <a:pt x="368476" y="0"/>
                </a:moveTo>
                <a:lnTo>
                  <a:pt x="9277438" y="0"/>
                </a:lnTo>
                <a:lnTo>
                  <a:pt x="6998695" y="6865257"/>
                </a:lnTo>
                <a:lnTo>
                  <a:pt x="0" y="6865257"/>
                </a:lnTo>
                <a:lnTo>
                  <a:pt x="368476" y="0"/>
                </a:lnTo>
                <a:close/>
              </a:path>
            </a:pathLst>
          </a:custGeom>
          <a:solidFill>
            <a:srgbClr val="065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0" name="그래픽 29" descr="머리 안의 뇌 단색으로 채워진">
            <a:extLst>
              <a:ext uri="{FF2B5EF4-FFF2-40B4-BE49-F238E27FC236}">
                <a16:creationId xmlns:a16="http://schemas.microsoft.com/office/drawing/2014/main" id="{1C8B7E44-17C0-894D-9A5B-22785747A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994" y="2331249"/>
            <a:ext cx="1059591" cy="10595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5EF526-25BA-D34C-A6C5-621543A70328}"/>
              </a:ext>
            </a:extLst>
          </p:cNvPr>
          <p:cNvSpPr txBox="1"/>
          <p:nvPr/>
        </p:nvSpPr>
        <p:spPr>
          <a:xfrm>
            <a:off x="1377468" y="1548388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188B5-4E63-3548-8705-94FB801B1024}"/>
              </a:ext>
            </a:extLst>
          </p:cNvPr>
          <p:cNvSpPr txBox="1"/>
          <p:nvPr/>
        </p:nvSpPr>
        <p:spPr>
          <a:xfrm>
            <a:off x="138794" y="3543052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전처리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A8883-B6C1-9E4E-9D93-ABBE27702645}"/>
              </a:ext>
            </a:extLst>
          </p:cNvPr>
          <p:cNvSpPr txBox="1"/>
          <p:nvPr/>
        </p:nvSpPr>
        <p:spPr>
          <a:xfrm>
            <a:off x="3621024" y="751344"/>
            <a:ext cx="814569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3. </a:t>
            </a:r>
            <a:r>
              <a:rPr kumimoji="1" lang="en-US" altLang="ko-KR" b="1" dirty="0" err="1"/>
              <a:t>Stopwords</a:t>
            </a:r>
            <a:endParaRPr kumimoji="1" lang="en-US" altLang="ko-KR" b="1" dirty="0"/>
          </a:p>
          <a:p>
            <a:r>
              <a:rPr kumimoji="1" lang="en-US" altLang="ko-KR" b="1" dirty="0"/>
              <a:t>  -&gt; </a:t>
            </a:r>
            <a:r>
              <a:rPr kumimoji="1" lang="ko-KR" altLang="en-US" b="1" dirty="0"/>
              <a:t>특수문자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한 글자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예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어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잘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등</a:t>
            </a:r>
            <a:r>
              <a:rPr kumimoji="1" lang="en-US" altLang="ko-KR" b="1" dirty="0"/>
              <a:t>),</a:t>
            </a:r>
            <a:r>
              <a:rPr kumimoji="1" lang="ko-KR" altLang="en-US" b="1" dirty="0"/>
              <a:t> 하나의 알파벳을 제거</a:t>
            </a:r>
            <a:endParaRPr kumimoji="1" lang="en-US" altLang="ko-KR" b="1" dirty="0"/>
          </a:p>
          <a:p>
            <a:r>
              <a:rPr kumimoji="1" lang="ko-KR" altLang="en-US" b="1" dirty="0"/>
              <a:t>  </a:t>
            </a:r>
            <a:r>
              <a:rPr kumimoji="1" lang="en-US" altLang="ko-KR" b="1" dirty="0"/>
              <a:t>-&gt;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Teanaps</a:t>
            </a:r>
            <a:r>
              <a:rPr kumimoji="1" lang="ko-KR" altLang="en-US" b="1" dirty="0"/>
              <a:t> 패키지에 저장된 불용어 사전을 추가</a:t>
            </a:r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4.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Tokenization</a:t>
            </a:r>
          </a:p>
          <a:p>
            <a:r>
              <a:rPr kumimoji="1" lang="en-US" altLang="ko-Kore-KR" b="1" dirty="0"/>
              <a:t>  -&gt; </a:t>
            </a:r>
            <a:r>
              <a:rPr kumimoji="1" lang="ko-KR" altLang="en-US" b="1" dirty="0"/>
              <a:t>정확하고 빠른 </a:t>
            </a:r>
            <a:r>
              <a:rPr kumimoji="1" lang="en-US" altLang="ko-KR" b="1" dirty="0" err="1"/>
              <a:t>Mecab</a:t>
            </a:r>
            <a:r>
              <a:rPr kumimoji="1" lang="ko-KR" altLang="en-US" b="1" dirty="0"/>
              <a:t>을 사용</a:t>
            </a:r>
            <a:r>
              <a:rPr kumimoji="1" lang="en-US" altLang="ko-KR" b="1" dirty="0"/>
              <a:t>.</a:t>
            </a:r>
          </a:p>
          <a:p>
            <a:r>
              <a:rPr kumimoji="1" lang="ko-KR" altLang="en-US" b="1" dirty="0"/>
              <a:t>  </a:t>
            </a:r>
            <a:r>
              <a:rPr kumimoji="1" lang="en-US" altLang="ko-KR" b="1" dirty="0"/>
              <a:t>-&gt;</a:t>
            </a:r>
            <a:r>
              <a:rPr kumimoji="1" lang="ko-KR" altLang="en-US" b="1" dirty="0"/>
              <a:t> 명사만 사용</a:t>
            </a:r>
            <a:endParaRPr kumimoji="1" lang="en-US" altLang="ko-KR" b="1" dirty="0"/>
          </a:p>
          <a:p>
            <a:r>
              <a:rPr kumimoji="1" lang="ko-KR" altLang="en-US" b="1" dirty="0"/>
              <a:t>  </a:t>
            </a:r>
            <a:r>
              <a:rPr kumimoji="1" lang="en-US" altLang="ko-KR" b="1" dirty="0"/>
              <a:t>-&gt;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27,874</a:t>
            </a:r>
            <a:r>
              <a:rPr kumimoji="1" lang="ko-KR" altLang="en-US" b="1" dirty="0"/>
              <a:t>개의 </a:t>
            </a:r>
            <a:r>
              <a:rPr kumimoji="1" lang="ko-KR" altLang="en-US" b="1" dirty="0" err="1"/>
              <a:t>유니크한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형태소중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20,000</a:t>
            </a:r>
            <a:r>
              <a:rPr kumimoji="1" lang="ko-KR" altLang="en-US" b="1" dirty="0"/>
              <a:t>개 사용</a:t>
            </a:r>
            <a:endParaRPr kumimoji="1" lang="en-US" altLang="ko-Kore-KR" b="1" dirty="0"/>
          </a:p>
          <a:p>
            <a:endParaRPr kumimoji="1" lang="en-US" altLang="ko-Kore-KR" b="1" dirty="0"/>
          </a:p>
          <a:p>
            <a:endParaRPr kumimoji="1" lang="en-US" altLang="ko-Kore-KR" b="1" dirty="0"/>
          </a:p>
          <a:p>
            <a:endParaRPr kumimoji="1" lang="en-US" altLang="ko-Kore-KR" b="1" dirty="0"/>
          </a:p>
          <a:p>
            <a:r>
              <a:rPr kumimoji="1" lang="en-US" altLang="ko-KR" b="1" dirty="0"/>
              <a:t>5.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Pre-Trained-Embedding</a:t>
            </a:r>
          </a:p>
          <a:p>
            <a:r>
              <a:rPr kumimoji="1" lang="ko-KR" altLang="en-US" b="1" dirty="0"/>
              <a:t>  </a:t>
            </a:r>
            <a:r>
              <a:rPr kumimoji="1" lang="en-US" altLang="ko-KR" b="1" dirty="0"/>
              <a:t>-&gt;</a:t>
            </a:r>
            <a:r>
              <a:rPr kumimoji="1" lang="ko-KR" altLang="en-US" b="1" dirty="0"/>
              <a:t> 속도 측면에서 강점을 갖기 위해 용량이 비교적 작은 </a:t>
            </a:r>
            <a:r>
              <a:rPr kumimoji="1" lang="en-US" altLang="ko-KR" b="1" dirty="0"/>
              <a:t>Word To Vector</a:t>
            </a:r>
            <a:r>
              <a:rPr kumimoji="1" lang="ko-KR" altLang="en-US" b="1" dirty="0"/>
              <a:t>로</a:t>
            </a:r>
            <a:endParaRPr kumimoji="1" lang="en-US" altLang="ko-KR" b="1" dirty="0"/>
          </a:p>
          <a:p>
            <a:r>
              <a:rPr kumimoji="1" lang="ko-KR" altLang="en-US" b="1" dirty="0"/>
              <a:t>      학습된 </a:t>
            </a:r>
            <a:r>
              <a:rPr kumimoji="1" lang="en-US" altLang="ko-KR" b="1" dirty="0"/>
              <a:t>Embedding</a:t>
            </a:r>
            <a:r>
              <a:rPr kumimoji="1" lang="ko-KR" altLang="en-US" b="1" dirty="0"/>
              <a:t>을 선택</a:t>
            </a:r>
            <a:endParaRPr kumimoji="1" lang="en-US" altLang="ko-KR" b="1" dirty="0"/>
          </a:p>
          <a:p>
            <a:r>
              <a:rPr kumimoji="1" lang="ko-KR" altLang="en-US" b="1" dirty="0"/>
              <a:t>  </a:t>
            </a:r>
            <a:r>
              <a:rPr kumimoji="1" lang="en-US" altLang="ko-KR" b="1" dirty="0"/>
              <a:t>-&gt;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Embedding</a:t>
            </a:r>
            <a:r>
              <a:rPr kumimoji="1" lang="ko-KR" altLang="en-US" b="1" dirty="0"/>
              <a:t>의 </a:t>
            </a:r>
            <a:r>
              <a:rPr kumimoji="1" lang="en-US" altLang="ko-KR" b="1" dirty="0"/>
              <a:t>dimension</a:t>
            </a:r>
            <a:r>
              <a:rPr kumimoji="1" lang="ko-KR" altLang="en-US" b="1" dirty="0"/>
              <a:t>은 </a:t>
            </a:r>
            <a:r>
              <a:rPr kumimoji="1" lang="en-US" altLang="ko-KR" b="1" dirty="0"/>
              <a:t>200</a:t>
            </a:r>
            <a:r>
              <a:rPr kumimoji="1" lang="ko-KR" altLang="en-US" b="1" dirty="0" err="1"/>
              <a:t>으로</a:t>
            </a:r>
            <a:r>
              <a:rPr kumimoji="1" lang="ko-KR" altLang="en-US" b="1" dirty="0"/>
              <a:t> 사용</a:t>
            </a:r>
            <a:endParaRPr kumimoji="1" lang="en-US" altLang="ko-KR" b="1" dirty="0"/>
          </a:p>
          <a:p>
            <a:r>
              <a:rPr kumimoji="1" lang="en-US" altLang="ko-KR" b="1" dirty="0"/>
              <a:t>	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출처 </a:t>
            </a:r>
            <a:r>
              <a:rPr kumimoji="1" lang="en-US" altLang="ko-KR" sz="12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" altLang="ko-KR" sz="1200" b="1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kumimoji="1" lang="en" altLang="ko-KR" sz="1200" b="1" dirty="0" err="1">
                <a:solidFill>
                  <a:schemeClr val="bg1">
                    <a:lumMod val="50000"/>
                  </a:schemeClr>
                </a:solidFill>
              </a:rPr>
              <a:t>github.com</a:t>
            </a:r>
            <a:r>
              <a:rPr kumimoji="1" lang="en" altLang="ko-KR" sz="12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en" altLang="ko-KR" sz="1200" b="1" dirty="0" err="1">
                <a:solidFill>
                  <a:schemeClr val="bg1">
                    <a:lumMod val="50000"/>
                  </a:schemeClr>
                </a:solidFill>
              </a:rPr>
              <a:t>Kyubyong</a:t>
            </a:r>
            <a:r>
              <a:rPr kumimoji="1" lang="en" altLang="ko-KR" sz="12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en" altLang="ko-KR" sz="1200" b="1" dirty="0" err="1">
                <a:solidFill>
                  <a:schemeClr val="bg1">
                    <a:lumMod val="50000"/>
                  </a:schemeClr>
                </a:solidFill>
              </a:rPr>
              <a:t>wordvectors</a:t>
            </a:r>
            <a:endParaRPr kumimoji="1"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5018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B5869A-A948-4F00-99D7-DBB953CB0D7B}"/>
              </a:ext>
            </a:extLst>
          </p:cNvPr>
          <p:cNvGrpSpPr/>
          <p:nvPr/>
        </p:nvGrpSpPr>
        <p:grpSpPr>
          <a:xfrm>
            <a:off x="-7595527" y="0"/>
            <a:ext cx="10929257" cy="6865257"/>
            <a:chOff x="-14514" y="0"/>
            <a:chExt cx="10929257" cy="6865257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B2D0658-0835-4346-A18B-27D5D7DE1A9C}"/>
                </a:ext>
              </a:extLst>
            </p:cNvPr>
            <p:cNvSpPr/>
            <p:nvPr/>
          </p:nvSpPr>
          <p:spPr>
            <a:xfrm>
              <a:off x="-14514" y="0"/>
              <a:ext cx="10929257" cy="6865257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9257" h="6865257">
                  <a:moveTo>
                    <a:pt x="14514" y="0"/>
                  </a:moveTo>
                  <a:lnTo>
                    <a:pt x="10929257" y="0"/>
                  </a:lnTo>
                  <a:lnTo>
                    <a:pt x="8650514" y="6865257"/>
                  </a:lnTo>
                  <a:lnTo>
                    <a:pt x="0" y="6865257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608E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75E544-E362-4364-A806-4CEE592B0F59}"/>
                </a:ext>
              </a:extLst>
            </p:cNvPr>
            <p:cNvSpPr txBox="1"/>
            <p:nvPr/>
          </p:nvSpPr>
          <p:spPr>
            <a:xfrm>
              <a:off x="8377326" y="411646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08706E8-3D40-4902-BDBE-96C317D5F264}"/>
              </a:ext>
            </a:extLst>
          </p:cNvPr>
          <p:cNvGrpSpPr/>
          <p:nvPr/>
        </p:nvGrpSpPr>
        <p:grpSpPr>
          <a:xfrm>
            <a:off x="-9240150" y="0"/>
            <a:ext cx="9277438" cy="6865257"/>
            <a:chOff x="-622387" y="0"/>
            <a:chExt cx="9277438" cy="6865257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C3AD2B8-135D-456E-9175-FD6F1B2C2E6E}"/>
                </a:ext>
              </a:extLst>
            </p:cNvPr>
            <p:cNvSpPr/>
            <p:nvPr/>
          </p:nvSpPr>
          <p:spPr>
            <a:xfrm>
              <a:off x="-622387" y="0"/>
              <a:ext cx="9277438" cy="6865257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  <a:gd name="connsiteX0" fmla="*/ 2020295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2020295 w 10929257"/>
                <a:gd name="connsiteY4" fmla="*/ 0 h 6865257"/>
                <a:gd name="connsiteX0" fmla="*/ 368476 w 9277438"/>
                <a:gd name="connsiteY0" fmla="*/ 0 h 6865257"/>
                <a:gd name="connsiteX1" fmla="*/ 9277438 w 9277438"/>
                <a:gd name="connsiteY1" fmla="*/ 0 h 6865257"/>
                <a:gd name="connsiteX2" fmla="*/ 6998695 w 9277438"/>
                <a:gd name="connsiteY2" fmla="*/ 6865257 h 6865257"/>
                <a:gd name="connsiteX3" fmla="*/ 0 w 9277438"/>
                <a:gd name="connsiteY3" fmla="*/ 6865257 h 6865257"/>
                <a:gd name="connsiteX4" fmla="*/ 368476 w 9277438"/>
                <a:gd name="connsiteY4" fmla="*/ 0 h 686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7438" h="6865257">
                  <a:moveTo>
                    <a:pt x="368476" y="0"/>
                  </a:moveTo>
                  <a:lnTo>
                    <a:pt x="9277438" y="0"/>
                  </a:lnTo>
                  <a:lnTo>
                    <a:pt x="6998695" y="6865257"/>
                  </a:lnTo>
                  <a:lnTo>
                    <a:pt x="0" y="6865257"/>
                  </a:lnTo>
                  <a:lnTo>
                    <a:pt x="368476" y="0"/>
                  </a:lnTo>
                  <a:close/>
                </a:path>
              </a:pathLst>
            </a:custGeom>
            <a:solidFill>
              <a:srgbClr val="547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88AF1F-124B-4239-8858-4C2D9FE6BF5B}"/>
                </a:ext>
              </a:extLst>
            </p:cNvPr>
            <p:cNvSpPr txBox="1"/>
            <p:nvPr/>
          </p:nvSpPr>
          <p:spPr>
            <a:xfrm>
              <a:off x="6429007" y="1524000"/>
              <a:ext cx="819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#3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23" name="그래픽 22" descr="집">
              <a:extLst>
                <a:ext uri="{FF2B5EF4-FFF2-40B4-BE49-F238E27FC236}">
                  <a16:creationId xmlns:a16="http://schemas.microsoft.com/office/drawing/2014/main" id="{21B6651B-77E7-4E77-AC5C-45951AD1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38053" y="2297801"/>
              <a:ext cx="1076778" cy="107677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46459D-654D-4279-89D5-6FEFEEE1952C}"/>
                </a:ext>
              </a:extLst>
            </p:cNvPr>
            <p:cNvSpPr txBox="1"/>
            <p:nvPr/>
          </p:nvSpPr>
          <p:spPr>
            <a:xfrm>
              <a:off x="5565745" y="3512458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  <a:endPara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94010B-7F4C-4F1E-9D15-7EA69E86D31B}"/>
                </a:ext>
              </a:extLst>
            </p:cNvPr>
            <p:cNvSpPr txBox="1"/>
            <p:nvPr/>
          </p:nvSpPr>
          <p:spPr>
            <a:xfrm>
              <a:off x="5778616" y="411646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090F3B1-4692-415E-B7AA-01ACD6839D3B}"/>
              </a:ext>
            </a:extLst>
          </p:cNvPr>
          <p:cNvGrpSpPr/>
          <p:nvPr/>
        </p:nvGrpSpPr>
        <p:grpSpPr>
          <a:xfrm>
            <a:off x="-7898515" y="-29497"/>
            <a:ext cx="6858702" cy="6924251"/>
            <a:chOff x="-463344" y="-29497"/>
            <a:chExt cx="6858702" cy="6924251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73C74499-B855-48C2-B9EA-482FD08D01BB}"/>
                </a:ext>
              </a:extLst>
            </p:cNvPr>
            <p:cNvSpPr/>
            <p:nvPr/>
          </p:nvSpPr>
          <p:spPr>
            <a:xfrm>
              <a:off x="-463344" y="-29497"/>
              <a:ext cx="6858702" cy="6924251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  <a:gd name="connsiteX0" fmla="*/ 4321043 w 10929257"/>
                <a:gd name="connsiteY0" fmla="*/ 0 h 6894754"/>
                <a:gd name="connsiteX1" fmla="*/ 10929257 w 10929257"/>
                <a:gd name="connsiteY1" fmla="*/ 29497 h 6894754"/>
                <a:gd name="connsiteX2" fmla="*/ 8650514 w 10929257"/>
                <a:gd name="connsiteY2" fmla="*/ 6894754 h 6894754"/>
                <a:gd name="connsiteX3" fmla="*/ 0 w 10929257"/>
                <a:gd name="connsiteY3" fmla="*/ 6894754 h 6894754"/>
                <a:gd name="connsiteX4" fmla="*/ 4321043 w 10929257"/>
                <a:gd name="connsiteY4" fmla="*/ 0 h 6894754"/>
                <a:gd name="connsiteX0" fmla="*/ 250488 w 6858702"/>
                <a:gd name="connsiteY0" fmla="*/ 0 h 6924251"/>
                <a:gd name="connsiteX1" fmla="*/ 6858702 w 6858702"/>
                <a:gd name="connsiteY1" fmla="*/ 29497 h 6924251"/>
                <a:gd name="connsiteX2" fmla="*/ 4579959 w 6858702"/>
                <a:gd name="connsiteY2" fmla="*/ 6894754 h 6924251"/>
                <a:gd name="connsiteX3" fmla="*/ 0 w 6858702"/>
                <a:gd name="connsiteY3" fmla="*/ 6924251 h 6924251"/>
                <a:gd name="connsiteX4" fmla="*/ 250488 w 6858702"/>
                <a:gd name="connsiteY4" fmla="*/ 0 h 692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702" h="6924251">
                  <a:moveTo>
                    <a:pt x="250488" y="0"/>
                  </a:moveTo>
                  <a:lnTo>
                    <a:pt x="6858702" y="29497"/>
                  </a:lnTo>
                  <a:lnTo>
                    <a:pt x="4579959" y="6894754"/>
                  </a:lnTo>
                  <a:lnTo>
                    <a:pt x="0" y="6924251"/>
                  </a:lnTo>
                  <a:lnTo>
                    <a:pt x="250488" y="0"/>
                  </a:lnTo>
                  <a:close/>
                </a:path>
              </a:pathLst>
            </a:custGeom>
            <a:solidFill>
              <a:srgbClr val="355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138FD2-C3E5-40B5-8A3A-3D6DB332F5A4}"/>
                </a:ext>
              </a:extLst>
            </p:cNvPr>
            <p:cNvSpPr txBox="1"/>
            <p:nvPr/>
          </p:nvSpPr>
          <p:spPr>
            <a:xfrm>
              <a:off x="4150722" y="1524000"/>
              <a:ext cx="819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#2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27" name="그래픽 26" descr="집">
              <a:extLst>
                <a:ext uri="{FF2B5EF4-FFF2-40B4-BE49-F238E27FC236}">
                  <a16:creationId xmlns:a16="http://schemas.microsoft.com/office/drawing/2014/main" id="{56F3AC26-05F7-4819-A082-FA121343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9768" y="2297801"/>
              <a:ext cx="1076778" cy="107677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347079-0D77-41D6-B1EB-C395020B3400}"/>
                </a:ext>
              </a:extLst>
            </p:cNvPr>
            <p:cNvSpPr txBox="1"/>
            <p:nvPr/>
          </p:nvSpPr>
          <p:spPr>
            <a:xfrm>
              <a:off x="3287460" y="3512458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  <a:endPara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776B17-9916-4A46-B86E-B74CE8D053D6}"/>
                </a:ext>
              </a:extLst>
            </p:cNvPr>
            <p:cNvSpPr txBox="1"/>
            <p:nvPr/>
          </p:nvSpPr>
          <p:spPr>
            <a:xfrm>
              <a:off x="3500331" y="411646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F44D27-8898-46BC-8088-ACD7CA9E4921}"/>
              </a:ext>
            </a:extLst>
          </p:cNvPr>
          <p:cNvGrpSpPr/>
          <p:nvPr/>
        </p:nvGrpSpPr>
        <p:grpSpPr>
          <a:xfrm>
            <a:off x="-6985869" y="1"/>
            <a:ext cx="4646444" cy="6894754"/>
            <a:chOff x="-510779" y="1"/>
            <a:chExt cx="4646444" cy="6894754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08A4119-0EF7-45C6-9B32-C29ACE926C10}"/>
                </a:ext>
              </a:extLst>
            </p:cNvPr>
            <p:cNvSpPr/>
            <p:nvPr/>
          </p:nvSpPr>
          <p:spPr>
            <a:xfrm>
              <a:off x="-510779" y="1"/>
              <a:ext cx="4646444" cy="6894754"/>
            </a:xfrm>
            <a:custGeom>
              <a:avLst/>
              <a:gdLst>
                <a:gd name="connsiteX0" fmla="*/ 14514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14514 w 10929257"/>
                <a:gd name="connsiteY4" fmla="*/ 0 h 6865257"/>
                <a:gd name="connsiteX0" fmla="*/ 6533301 w 10929257"/>
                <a:gd name="connsiteY0" fmla="*/ 0 h 6865257"/>
                <a:gd name="connsiteX1" fmla="*/ 10929257 w 10929257"/>
                <a:gd name="connsiteY1" fmla="*/ 0 h 6865257"/>
                <a:gd name="connsiteX2" fmla="*/ 8650514 w 10929257"/>
                <a:gd name="connsiteY2" fmla="*/ 6865257 h 6865257"/>
                <a:gd name="connsiteX3" fmla="*/ 0 w 10929257"/>
                <a:gd name="connsiteY3" fmla="*/ 6865257 h 6865257"/>
                <a:gd name="connsiteX4" fmla="*/ 6533301 w 10929257"/>
                <a:gd name="connsiteY4" fmla="*/ 0 h 6865257"/>
                <a:gd name="connsiteX0" fmla="*/ 250488 w 4646444"/>
                <a:gd name="connsiteY0" fmla="*/ 0 h 6894754"/>
                <a:gd name="connsiteX1" fmla="*/ 4646444 w 4646444"/>
                <a:gd name="connsiteY1" fmla="*/ 0 h 6894754"/>
                <a:gd name="connsiteX2" fmla="*/ 2367701 w 4646444"/>
                <a:gd name="connsiteY2" fmla="*/ 6865257 h 6894754"/>
                <a:gd name="connsiteX3" fmla="*/ 0 w 4646444"/>
                <a:gd name="connsiteY3" fmla="*/ 6894754 h 6894754"/>
                <a:gd name="connsiteX4" fmla="*/ 250488 w 4646444"/>
                <a:gd name="connsiteY4" fmla="*/ 0 h 68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6444" h="6894754">
                  <a:moveTo>
                    <a:pt x="250488" y="0"/>
                  </a:moveTo>
                  <a:lnTo>
                    <a:pt x="4646444" y="0"/>
                  </a:lnTo>
                  <a:lnTo>
                    <a:pt x="2367701" y="6865257"/>
                  </a:lnTo>
                  <a:lnTo>
                    <a:pt x="0" y="6894754"/>
                  </a:lnTo>
                  <a:lnTo>
                    <a:pt x="250488" y="0"/>
                  </a:lnTo>
                  <a:close/>
                </a:path>
              </a:pathLst>
            </a:custGeom>
            <a:solidFill>
              <a:srgbClr val="2542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D41D69-CBD8-468E-A949-4D2A6B35DFEC}"/>
                </a:ext>
              </a:extLst>
            </p:cNvPr>
            <p:cNvSpPr txBox="1"/>
            <p:nvPr/>
          </p:nvSpPr>
          <p:spPr>
            <a:xfrm>
              <a:off x="1902955" y="1524000"/>
              <a:ext cx="8274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#1</a:t>
              </a:r>
              <a:endParaRPr lang="ko-KR" altLang="en-US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pic>
          <p:nvPicPr>
            <p:cNvPr id="31" name="그래픽 30" descr="집">
              <a:extLst>
                <a:ext uri="{FF2B5EF4-FFF2-40B4-BE49-F238E27FC236}">
                  <a16:creationId xmlns:a16="http://schemas.microsoft.com/office/drawing/2014/main" id="{2653931A-08A5-410C-910B-440F758C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2001" y="2297801"/>
              <a:ext cx="1076778" cy="107677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709048-FA4B-4FBD-AC5B-AFB7AABFBA95}"/>
                </a:ext>
              </a:extLst>
            </p:cNvPr>
            <p:cNvSpPr txBox="1"/>
            <p:nvPr/>
          </p:nvSpPr>
          <p:spPr>
            <a:xfrm>
              <a:off x="1039693" y="3512458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  <a:endPara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FE1DDC-5EDB-4E63-8444-08AB69647C15}"/>
                </a:ext>
              </a:extLst>
            </p:cNvPr>
            <p:cNvSpPr txBox="1"/>
            <p:nvPr/>
          </p:nvSpPr>
          <p:spPr>
            <a:xfrm>
              <a:off x="1252564" y="4116461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내용 입력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7DA39DC-15F2-0841-9999-D4F0B5BE97F8}"/>
              </a:ext>
            </a:extLst>
          </p:cNvPr>
          <p:cNvSpPr txBox="1"/>
          <p:nvPr/>
        </p:nvSpPr>
        <p:spPr>
          <a:xfrm>
            <a:off x="1377468" y="1548388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5E6519-EE43-C747-B6A0-75A01DC51672}"/>
              </a:ext>
            </a:extLst>
          </p:cNvPr>
          <p:cNvSpPr txBox="1"/>
          <p:nvPr/>
        </p:nvSpPr>
        <p:spPr>
          <a:xfrm>
            <a:off x="640108" y="3569763"/>
            <a:ext cx="133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모델링</a:t>
            </a:r>
          </a:p>
        </p:txBody>
      </p:sp>
      <p:pic>
        <p:nvPicPr>
          <p:cNvPr id="41" name="그래픽 40" descr="가로 막대형 차트 단색으로 채워진">
            <a:extLst>
              <a:ext uri="{FF2B5EF4-FFF2-40B4-BE49-F238E27FC236}">
                <a16:creationId xmlns:a16="http://schemas.microsoft.com/office/drawing/2014/main" id="{63FCA5FA-B827-A942-BF76-DE9C95563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044" y="2400548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852B86-7D11-3344-A5AC-C14AF6BE04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50" y="281029"/>
            <a:ext cx="5764583" cy="5153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C59D5A-C535-AB48-AA67-B64FF82E7910}"/>
              </a:ext>
            </a:extLst>
          </p:cNvPr>
          <p:cNvSpPr txBox="1"/>
          <p:nvPr/>
        </p:nvSpPr>
        <p:spPr>
          <a:xfrm>
            <a:off x="3179864" y="5693664"/>
            <a:ext cx="7277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>
                <a:solidFill>
                  <a:schemeClr val="accent2"/>
                </a:solidFill>
              </a:rPr>
              <a:t>대회</a:t>
            </a:r>
            <a:r>
              <a:rPr kumimoji="1" lang="ko-KR" altLang="en-US" dirty="0">
                <a:solidFill>
                  <a:schemeClr val="accent2"/>
                </a:solidFill>
              </a:rPr>
              <a:t> 리더보드 기준으로 정확도에서 경쟁력을 갖기 힘들다고 판단</a:t>
            </a:r>
            <a:endParaRPr kumimoji="1" lang="en-US" altLang="ko-KR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accent2"/>
                </a:solidFill>
              </a:rPr>
              <a:t>정확도와 속도가 빠른 </a:t>
            </a:r>
            <a:r>
              <a:rPr kumimoji="1" lang="en-US" altLang="ko-KR" b="1" dirty="0">
                <a:solidFill>
                  <a:schemeClr val="accent2"/>
                </a:solidFill>
              </a:rPr>
              <a:t>Bidirectional-LSTM</a:t>
            </a:r>
            <a:r>
              <a:rPr kumimoji="1" lang="ko-KR" altLang="en-US" dirty="0">
                <a:solidFill>
                  <a:schemeClr val="accent2"/>
                </a:solidFill>
              </a:rPr>
              <a:t>모델을 사용</a:t>
            </a:r>
            <a:endParaRPr kumimoji="1" lang="ko-Kore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01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677AB78-8657-1B44-89CC-F9C2C3683BDF}"/>
              </a:ext>
            </a:extLst>
          </p:cNvPr>
          <p:cNvSpPr/>
          <p:nvPr/>
        </p:nvSpPr>
        <p:spPr>
          <a:xfrm>
            <a:off x="-7595527" y="0"/>
            <a:ext cx="10929257" cy="6865257"/>
          </a:xfrm>
          <a:custGeom>
            <a:avLst/>
            <a:gdLst>
              <a:gd name="connsiteX0" fmla="*/ 14514 w 10929257"/>
              <a:gd name="connsiteY0" fmla="*/ 0 h 6865257"/>
              <a:gd name="connsiteX1" fmla="*/ 10929257 w 10929257"/>
              <a:gd name="connsiteY1" fmla="*/ 0 h 6865257"/>
              <a:gd name="connsiteX2" fmla="*/ 8650514 w 10929257"/>
              <a:gd name="connsiteY2" fmla="*/ 6865257 h 6865257"/>
              <a:gd name="connsiteX3" fmla="*/ 0 w 10929257"/>
              <a:gd name="connsiteY3" fmla="*/ 6865257 h 6865257"/>
              <a:gd name="connsiteX4" fmla="*/ 14514 w 10929257"/>
              <a:gd name="connsiteY4" fmla="*/ 0 h 686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9257" h="6865257">
                <a:moveTo>
                  <a:pt x="14514" y="0"/>
                </a:moveTo>
                <a:lnTo>
                  <a:pt x="10929257" y="0"/>
                </a:lnTo>
                <a:lnTo>
                  <a:pt x="8650514" y="6865257"/>
                </a:lnTo>
                <a:lnTo>
                  <a:pt x="0" y="6865257"/>
                </a:lnTo>
                <a:lnTo>
                  <a:pt x="14514" y="0"/>
                </a:lnTo>
                <a:close/>
              </a:path>
            </a:pathLst>
          </a:custGeom>
          <a:solidFill>
            <a:srgbClr val="B3C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B1DAD-5A9F-494A-92DB-953D9F726560}"/>
              </a:ext>
            </a:extLst>
          </p:cNvPr>
          <p:cNvSpPr txBox="1"/>
          <p:nvPr/>
        </p:nvSpPr>
        <p:spPr>
          <a:xfrm>
            <a:off x="1377468" y="1548388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8A0E5C-2D7A-4542-AAEA-4EFD7D12FD1B}"/>
              </a:ext>
            </a:extLst>
          </p:cNvPr>
          <p:cNvSpPr txBox="1"/>
          <p:nvPr/>
        </p:nvSpPr>
        <p:spPr>
          <a:xfrm>
            <a:off x="931274" y="35430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결론</a:t>
            </a:r>
          </a:p>
        </p:txBody>
      </p:sp>
      <p:pic>
        <p:nvPicPr>
          <p:cNvPr id="10" name="그래픽 9" descr="흡기 방식 단색으로 채워진">
            <a:extLst>
              <a:ext uri="{FF2B5EF4-FFF2-40B4-BE49-F238E27FC236}">
                <a16:creationId xmlns:a16="http://schemas.microsoft.com/office/drawing/2014/main" id="{75785AC3-009E-5741-B278-A90343E54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696" y="2301478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9CAB1A-867A-464D-AA89-CCEAD05F6DC3}"/>
              </a:ext>
            </a:extLst>
          </p:cNvPr>
          <p:cNvSpPr txBox="1"/>
          <p:nvPr/>
        </p:nvSpPr>
        <p:spPr>
          <a:xfrm>
            <a:off x="3864864" y="6583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분석</a:t>
            </a:r>
            <a:r>
              <a:rPr kumimoji="1" lang="ko-KR" altLang="en-US" b="1" dirty="0"/>
              <a:t> 결과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7644A-FA8B-1E46-ADAD-C0B45BA79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30" y="1203534"/>
            <a:ext cx="8464543" cy="4702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DFCFA7-ABBC-144E-8329-248CEB08F3BF}"/>
              </a:ext>
            </a:extLst>
          </p:cNvPr>
          <p:cNvSpPr txBox="1"/>
          <p:nvPr/>
        </p:nvSpPr>
        <p:spPr>
          <a:xfrm>
            <a:off x="3864864" y="289688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경과</a:t>
            </a:r>
            <a:r>
              <a:rPr kumimoji="1" lang="ko-KR" altLang="en-US" b="1" dirty="0"/>
              <a:t> 시간</a:t>
            </a:r>
            <a:endParaRPr kumimoji="1" lang="ko-Kore-KR" altLang="en-US" b="1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FF8099C-5887-BF46-A2DC-613C52C60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932" y="3734935"/>
            <a:ext cx="5255508" cy="150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9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8A5C929-CAA4-3741-B27A-F0C3FB7555CB}"/>
              </a:ext>
            </a:extLst>
          </p:cNvPr>
          <p:cNvSpPr/>
          <p:nvPr/>
        </p:nvSpPr>
        <p:spPr>
          <a:xfrm>
            <a:off x="0" y="-177800"/>
            <a:ext cx="12446000" cy="7213600"/>
          </a:xfrm>
          <a:prstGeom prst="rect">
            <a:avLst/>
          </a:prstGeom>
          <a:solidFill>
            <a:srgbClr val="051C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65E90-54A3-FF47-AE54-8D32AD296AC6}"/>
              </a:ext>
            </a:extLst>
          </p:cNvPr>
          <p:cNvSpPr txBox="1"/>
          <p:nvPr/>
        </p:nvSpPr>
        <p:spPr>
          <a:xfrm>
            <a:off x="1155948" y="2105561"/>
            <a:ext cx="2750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0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9418</TotalTime>
  <Words>346</Words>
  <Application>Microsoft Macintosh PowerPoint</Application>
  <PresentationFormat>와이드스크린</PresentationFormat>
  <Paragraphs>116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에스코어 드림 6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JIHOON</dc:creator>
  <cp:lastModifiedBy>goodakdali@gmail.com</cp:lastModifiedBy>
  <cp:revision>176</cp:revision>
  <dcterms:created xsi:type="dcterms:W3CDTF">2020-03-03T13:47:52Z</dcterms:created>
  <dcterms:modified xsi:type="dcterms:W3CDTF">2021-01-11T11:14:05Z</dcterms:modified>
</cp:coreProperties>
</file>