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53" r:id="rId4"/>
    <p:sldId id="355" r:id="rId5"/>
    <p:sldId id="365" r:id="rId6"/>
    <p:sldId id="359" r:id="rId7"/>
    <p:sldId id="364" r:id="rId8"/>
    <p:sldId id="360" r:id="rId9"/>
    <p:sldId id="361" r:id="rId10"/>
    <p:sldId id="362" r:id="rId11"/>
    <p:sldId id="357" r:id="rId12"/>
    <p:sldId id="358" r:id="rId13"/>
    <p:sldId id="264" r:id="rId14"/>
    <p:sldId id="302" r:id="rId15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4EA2"/>
    <a:srgbClr val="F0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96053" autoAdjust="0"/>
  </p:normalViewPr>
  <p:slideViewPr>
    <p:cSldViewPr>
      <p:cViewPr varScale="1">
        <p:scale>
          <a:sx n="164" d="100"/>
          <a:sy n="164" d="100"/>
        </p:scale>
        <p:origin x="200" y="16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31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2EB18-2550-0446-8041-A1C63889C2E8}" type="datetime1">
              <a:rPr lang="ko-KR" altLang="en-US" smtClean="0"/>
              <a:t>2022. 3. 2.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37C1-3259-9944-B56B-4C2FB1D5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E342-F537-444B-85FC-B3AB9600532D}" type="datetime1">
              <a:rPr lang="ko-KR" altLang="en-US" smtClean="0"/>
              <a:t>2022. 3. 2.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D526-771F-4D42-BC47-757CAB49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4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9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8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2D526-771F-4D42-BC47-757CAB496C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9"/>
            <a:ext cx="2256235" cy="87153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5"/>
            <a:ext cx="2256235" cy="35179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4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900"/>
            <a:ext cx="4114800" cy="60325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375"/>
            <a:ext cx="154305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375"/>
            <a:ext cx="451485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4634" y="-7594"/>
            <a:ext cx="6731124" cy="56312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640" y="-7594"/>
            <a:ext cx="6588732" cy="563120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641" y="771550"/>
            <a:ext cx="648847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1232198"/>
            <a:ext cx="6677118" cy="3571801"/>
          </a:xfrm>
          <a:prstGeom prst="rect">
            <a:avLst/>
          </a:prstGeom>
        </p:spPr>
        <p:txBody>
          <a:bodyPr lIns="396000" anchor="t"/>
          <a:lstStyle>
            <a:lvl1pPr marL="214313" indent="-208360">
              <a:buFont typeface="Arial"/>
              <a:buChar char="•"/>
              <a:tabLst/>
              <a:defRPr sz="1800" b="0">
                <a:solidFill>
                  <a:srgbClr val="034EA2"/>
                </a:solidFill>
                <a:latin typeface="+mn-lt"/>
                <a:cs typeface="Arial" pitchFamily="34" charset="0"/>
              </a:defRPr>
            </a:lvl1pPr>
            <a:lvl2pPr>
              <a:defRPr sz="1600" i="0">
                <a:latin typeface="+mn-lt"/>
                <a:ea typeface="Arial" charset="0"/>
                <a:cs typeface="Arial" charset="0"/>
              </a:defRPr>
            </a:lvl2pPr>
            <a:lvl3pPr>
              <a:defRPr sz="1200">
                <a:solidFill>
                  <a:srgbClr val="034EA2"/>
                </a:solidFill>
                <a:latin typeface="+mn-lt"/>
                <a:ea typeface="Arial" charset="0"/>
                <a:cs typeface="Arial" charset="0"/>
              </a:defRPr>
            </a:lvl3pPr>
            <a:lvl4pPr>
              <a:defRPr sz="1200">
                <a:solidFill>
                  <a:schemeClr val="accent3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>
              <a:defRPr sz="1200">
                <a:latin typeface="+mn-lt"/>
                <a:ea typeface="Arial" charset="0"/>
                <a:cs typeface="Arial" charset="0"/>
              </a:defRPr>
            </a:lvl6pPr>
            <a:lvl7pPr>
              <a:defRPr sz="1200">
                <a:latin typeface="+mn-lt"/>
                <a:ea typeface="Arial" charset="0"/>
                <a:cs typeface="Arial" charset="0"/>
              </a:defRPr>
            </a:lvl7pPr>
            <a:lvl8pPr>
              <a:defRPr sz="1200">
                <a:latin typeface="+mn-lt"/>
                <a:ea typeface="Arial" charset="0"/>
                <a:cs typeface="Arial" charset="0"/>
              </a:defRPr>
            </a:lvl8pPr>
            <a:lvl9pPr>
              <a:defRPr sz="1200">
                <a:latin typeface="+mn-lt"/>
                <a:ea typeface="Arial" charset="0"/>
                <a:cs typeface="Arial" charset="0"/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Test</a:t>
            </a:r>
          </a:p>
          <a:p>
            <a:pPr lvl="2"/>
            <a:r>
              <a:rPr lang="en-US" altLang="ko-KR" dirty="0"/>
              <a:t>Game</a:t>
            </a:r>
          </a:p>
          <a:p>
            <a:pPr lvl="3"/>
            <a:r>
              <a:rPr lang="en-US" altLang="ko-KR" dirty="0"/>
              <a:t>Hello</a:t>
            </a:r>
          </a:p>
          <a:p>
            <a:pPr lvl="4"/>
            <a:r>
              <a:rPr lang="en-US" altLang="ko-KR" dirty="0"/>
              <a:t>Hi</a:t>
            </a:r>
          </a:p>
          <a:p>
            <a:pPr lvl="5"/>
            <a:r>
              <a:rPr lang="en-US" altLang="ko-KR" dirty="0" err="1"/>
              <a:t>Fdfdf</a:t>
            </a:r>
            <a:endParaRPr lang="en-US" altLang="ko-KR" dirty="0"/>
          </a:p>
          <a:p>
            <a:pPr lvl="6"/>
            <a:r>
              <a:rPr lang="en-US" altLang="ko-KR" dirty="0" err="1"/>
              <a:t>Dfdf</a:t>
            </a:r>
            <a:endParaRPr lang="en-US" altLang="ko-KR" dirty="0"/>
          </a:p>
          <a:p>
            <a:pPr lvl="7"/>
            <a:r>
              <a:rPr lang="en-US" altLang="ko-KR" dirty="0" err="1"/>
              <a:t>Dfdf</a:t>
            </a:r>
            <a:endParaRPr lang="en-US" altLang="ko-KR" dirty="0"/>
          </a:p>
          <a:p>
            <a:pPr lvl="8"/>
            <a:r>
              <a:rPr lang="en-US" altLang="ko-KR" dirty="0" err="1"/>
              <a:t>dfdsf</a:t>
            </a:r>
            <a:endParaRPr lang="en-US" altLang="ko-KR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04964" y="4825484"/>
            <a:ext cx="655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9F1BA0-31D1-5B44-BCAA-C77F87BA49B8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00754" y="5086580"/>
            <a:ext cx="3057246" cy="64414"/>
          </a:xfrm>
          <a:prstGeom prst="rect">
            <a:avLst/>
          </a:prstGeom>
          <a:solidFill>
            <a:srgbClr val="F0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0" y="-7594"/>
            <a:ext cx="80628" cy="563120"/>
          </a:xfrm>
          <a:prstGeom prst="rect">
            <a:avLst/>
          </a:prstGeom>
          <a:solidFill>
            <a:srgbClr val="F0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3" y="0"/>
            <a:ext cx="6827367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558ED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906" y="987574"/>
            <a:ext cx="627245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4664" y="1491631"/>
            <a:ext cx="6272454" cy="3168352"/>
          </a:xfrm>
          <a:prstGeom prst="rect">
            <a:avLst/>
          </a:prstGeom>
        </p:spPr>
        <p:txBody>
          <a:bodyPr lIns="396000" anchor="t"/>
          <a:lstStyle>
            <a:lvl1pPr marL="214313" indent="-214313">
              <a:buFont typeface="Arial"/>
              <a:buChar char="•"/>
              <a:defRPr sz="1350">
                <a:solidFill>
                  <a:srgbClr val="31859C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050">
                <a:solidFill>
                  <a:srgbClr val="0000FF"/>
                </a:solidFill>
              </a:defRPr>
            </a:lvl3pPr>
            <a:lvl4pPr>
              <a:defRPr sz="1050"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Test</a:t>
            </a:r>
          </a:p>
          <a:p>
            <a:pPr lvl="2"/>
            <a:r>
              <a:rPr lang="en-US" altLang="ko-KR" dirty="0"/>
              <a:t>Hello</a:t>
            </a:r>
          </a:p>
          <a:p>
            <a:pPr lvl="3"/>
            <a:r>
              <a:rPr lang="en-US" altLang="ko-KR" dirty="0"/>
              <a:t>Good</a:t>
            </a:r>
          </a:p>
          <a:p>
            <a:pPr lvl="4"/>
            <a:r>
              <a:rPr lang="en-US" altLang="ko-KR" dirty="0"/>
              <a:t>Bye</a:t>
            </a:r>
          </a:p>
          <a:p>
            <a:pPr lvl="5"/>
            <a:r>
              <a:rPr lang="en-US" altLang="ko-KR" dirty="0"/>
              <a:t>GOGO</a:t>
            </a:r>
          </a:p>
          <a:p>
            <a:pPr lvl="6"/>
            <a:r>
              <a:rPr lang="en-US" altLang="ko-KR" dirty="0"/>
              <a:t>124124</a:t>
            </a:r>
          </a:p>
          <a:p>
            <a:pPr lvl="7"/>
            <a:r>
              <a:rPr lang="en-US" altLang="ko-KR" dirty="0"/>
              <a:t>141</a:t>
            </a:r>
          </a:p>
          <a:p>
            <a:pPr lvl="8"/>
            <a:r>
              <a:rPr lang="en-US" altLang="ko-KR" dirty="0"/>
              <a:t>24324</a:t>
            </a:r>
          </a:p>
          <a:p>
            <a:pPr lvl="8"/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04964" y="4825484"/>
            <a:ext cx="655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9F1BA0-31D1-5B44-BCAA-C77F87BA49B8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8614"/>
            <a:ext cx="58293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79639"/>
            <a:ext cx="5829300" cy="11255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0938"/>
            <a:ext cx="3030141" cy="4810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951"/>
            <a:ext cx="3030141" cy="29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0938"/>
            <a:ext cx="3031331" cy="4810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951"/>
            <a:ext cx="3031331" cy="29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27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ksejin@km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ko/sor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ComparisonSor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148965"/>
            <a:ext cx="68579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2022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년도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학기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계명대학교 컴퓨터공학전공 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박세진</a:t>
            </a:r>
          </a:p>
          <a:p>
            <a:pPr algn="ctr">
              <a:defRPr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공학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동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1325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호</a:t>
            </a:r>
          </a:p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baksejin@kmu.ac.kr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754" y="5115727"/>
            <a:ext cx="3057246" cy="48311"/>
          </a:xfrm>
          <a:prstGeom prst="rect">
            <a:avLst/>
          </a:prstGeom>
          <a:solidFill>
            <a:srgbClr val="F0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" name="Group 1"/>
          <p:cNvGrpSpPr/>
          <p:nvPr/>
        </p:nvGrpSpPr>
        <p:grpSpPr>
          <a:xfrm>
            <a:off x="14348" y="1779662"/>
            <a:ext cx="6858000" cy="830997"/>
            <a:chOff x="0" y="3051271"/>
            <a:chExt cx="6858000" cy="830997"/>
          </a:xfrm>
        </p:grpSpPr>
        <p:sp>
          <p:nvSpPr>
            <p:cNvPr id="5" name="TextBox 1"/>
            <p:cNvSpPr txBox="1">
              <a:spLocks noChangeArrowheads="1"/>
            </p:cNvSpPr>
            <p:nvPr/>
          </p:nvSpPr>
          <p:spPr bwMode="auto">
            <a:xfrm>
              <a:off x="116632" y="3051271"/>
              <a:ext cx="6741368" cy="830997"/>
            </a:xfrm>
            <a:prstGeom prst="rect">
              <a:avLst/>
            </a:prstGeom>
            <a:solidFill>
              <a:srgbClr val="034EA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자료구조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(Data Structure)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051271"/>
              <a:ext cx="45719" cy="830997"/>
            </a:xfrm>
            <a:prstGeom prst="rect">
              <a:avLst/>
            </a:prstGeom>
            <a:solidFill>
              <a:srgbClr val="F019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내용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388843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학기 내용 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dirty="0"/>
              <a:t>Linux </a:t>
            </a:r>
            <a:endParaRPr lang="en-US" i="0" dirty="0"/>
          </a:p>
          <a:p>
            <a:pPr lvl="1"/>
            <a:r>
              <a:rPr lang="en-US" i="0" dirty="0"/>
              <a:t>Advanced C </a:t>
            </a:r>
            <a:r>
              <a:rPr lang="en-US" altLang="ko-KR" i="0" dirty="0"/>
              <a:t>Programming</a:t>
            </a:r>
            <a:endParaRPr lang="ko-KR" altLang="en-US" i="0" dirty="0"/>
          </a:p>
          <a:p>
            <a:pPr lvl="1"/>
            <a:r>
              <a:rPr lang="en-US" altLang="ko-KR" i="0" dirty="0"/>
              <a:t>Array,</a:t>
            </a:r>
            <a:r>
              <a:rPr lang="ko-KR" altLang="en-US" i="0" dirty="0"/>
              <a:t> </a:t>
            </a:r>
            <a:r>
              <a:rPr lang="en-US" altLang="ko-KR" i="0" dirty="0"/>
              <a:t>Dynamic Allocation,</a:t>
            </a:r>
            <a:r>
              <a:rPr lang="ko-KR" altLang="en-US" i="0" dirty="0"/>
              <a:t> </a:t>
            </a:r>
            <a:r>
              <a:rPr lang="en-US" altLang="ko-KR" i="0" dirty="0"/>
              <a:t>Pointer</a:t>
            </a:r>
            <a:endParaRPr lang="ko-KR" altLang="en-US" i="0" dirty="0"/>
          </a:p>
          <a:p>
            <a:pPr lvl="1"/>
            <a:r>
              <a:rPr lang="en-US" altLang="ko-KR" i="0" dirty="0"/>
              <a:t>Stack</a:t>
            </a:r>
            <a:endParaRPr lang="ko-KR" altLang="en-US" i="0" dirty="0"/>
          </a:p>
          <a:p>
            <a:pPr lvl="1"/>
            <a:r>
              <a:rPr lang="en-US" altLang="ko-KR" i="0" dirty="0"/>
              <a:t>Queue</a:t>
            </a:r>
            <a:endParaRPr lang="ko-KR" altLang="en-US" i="0" dirty="0"/>
          </a:p>
          <a:p>
            <a:pPr lvl="1"/>
            <a:r>
              <a:rPr lang="en-US" altLang="ko-KR" i="0" dirty="0"/>
              <a:t>List</a:t>
            </a:r>
          </a:p>
          <a:p>
            <a:pPr lvl="2"/>
            <a:r>
              <a:rPr lang="en-US" altLang="ko-KR" dirty="0"/>
              <a:t>Singly linked list</a:t>
            </a:r>
          </a:p>
          <a:p>
            <a:pPr lvl="2"/>
            <a:r>
              <a:rPr lang="en-US" altLang="ko-KR" i="0" dirty="0"/>
              <a:t>Doubly linked list</a:t>
            </a:r>
          </a:p>
          <a:p>
            <a:pPr lvl="1"/>
            <a:r>
              <a:rPr lang="en-US" dirty="0"/>
              <a:t>Tree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7720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내용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388843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내용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Priority Queue and Heap</a:t>
            </a:r>
          </a:p>
          <a:p>
            <a:pPr lvl="1"/>
            <a:r>
              <a:rPr lang="en-US" i="0" dirty="0"/>
              <a:t>Sorting</a:t>
            </a:r>
          </a:p>
          <a:p>
            <a:pPr lvl="2"/>
            <a:r>
              <a:rPr lang="en-US" altLang="ko-KR" kern="0" dirty="0"/>
              <a:t>Bubble Sort</a:t>
            </a:r>
          </a:p>
          <a:p>
            <a:pPr lvl="3"/>
            <a:r>
              <a:rPr lang="en-US" altLang="ko-KR" kern="0" dirty="0">
                <a:hlinkClick r:id="rId3"/>
              </a:rPr>
              <a:t>https://visualgo.net/ko/sorting</a:t>
            </a:r>
            <a:endParaRPr lang="en-US" altLang="ko-KR" kern="0" dirty="0"/>
          </a:p>
          <a:p>
            <a:pPr lvl="2"/>
            <a:r>
              <a:rPr lang="en-US" altLang="ko-KR" kern="0" dirty="0"/>
              <a:t>Comparison Sorting Algorithms</a:t>
            </a:r>
          </a:p>
          <a:p>
            <a:pPr lvl="3"/>
            <a:r>
              <a:rPr lang="en-US" altLang="ko-KR" kern="0" dirty="0">
                <a:hlinkClick r:id="rId4"/>
              </a:rPr>
              <a:t>https://www.cs.usfca.edu/~galles/visualization/ComparisonSort.html</a:t>
            </a:r>
            <a:endParaRPr lang="en-US" altLang="ko-KR" kern="0" dirty="0"/>
          </a:p>
          <a:p>
            <a:pPr lvl="1"/>
            <a:endParaRPr lang="en-US" i="0" dirty="0"/>
          </a:p>
          <a:p>
            <a:pPr lvl="1"/>
            <a:r>
              <a:rPr lang="en-US" dirty="0"/>
              <a:t>Graph</a:t>
            </a:r>
          </a:p>
          <a:p>
            <a:pPr lvl="2"/>
            <a:r>
              <a:rPr lang="en-US" altLang="ko-KR" dirty="0"/>
              <a:t>Graph traversal, Minimum spanning tree</a:t>
            </a:r>
          </a:p>
          <a:p>
            <a:pPr lvl="2"/>
            <a:endParaRPr lang="en-US" dirty="0"/>
          </a:p>
          <a:p>
            <a:pPr lvl="1"/>
            <a:r>
              <a:rPr lang="en-US" i="0" dirty="0"/>
              <a:t>Hashing</a:t>
            </a:r>
          </a:p>
          <a:p>
            <a:pPr lvl="1"/>
            <a:r>
              <a:rPr lang="en-US" dirty="0"/>
              <a:t>Advanced Trees</a:t>
            </a:r>
          </a:p>
          <a:p>
            <a:pPr lvl="2"/>
            <a:r>
              <a:rPr lang="en-US" dirty="0"/>
              <a:t>AVL Tree, 2-3 Tree,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0794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7"/>
          <p:cNvSpPr txBox="1">
            <a:spLocks/>
          </p:cNvSpPr>
          <p:nvPr/>
        </p:nvSpPr>
        <p:spPr>
          <a:xfrm>
            <a:off x="1160748" y="1383618"/>
            <a:ext cx="4374450" cy="1159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034EA2"/>
                </a:solidFill>
              </a:rPr>
              <a:t>Question?</a:t>
            </a:r>
            <a:endParaRPr lang="en" sz="2700" dirty="0">
              <a:solidFill>
                <a:srgbClr val="034EA2"/>
              </a:solidFill>
            </a:endParaRPr>
          </a:p>
        </p:txBody>
      </p:sp>
      <p:sp>
        <p:nvSpPr>
          <p:cNvPr id="36" name="Shape 188"/>
          <p:cNvSpPr/>
          <p:nvPr/>
        </p:nvSpPr>
        <p:spPr>
          <a:xfrm>
            <a:off x="1376773" y="3003798"/>
            <a:ext cx="1578824" cy="1342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endParaRPr lang="en"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Shape 189"/>
          <p:cNvSpPr/>
          <p:nvPr/>
        </p:nvSpPr>
        <p:spPr>
          <a:xfrm>
            <a:off x="5049181" y="3003798"/>
            <a:ext cx="1578824" cy="139669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75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8383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7"/>
          <p:cNvSpPr txBox="1">
            <a:spLocks/>
          </p:cNvSpPr>
          <p:nvPr/>
        </p:nvSpPr>
        <p:spPr>
          <a:xfrm>
            <a:off x="1160748" y="1383618"/>
            <a:ext cx="4374450" cy="1159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D9D9D9"/>
                </a:solidFill>
              </a:rPr>
              <a:t>Backup slides</a:t>
            </a:r>
            <a:endParaRPr lang="en" sz="2400" dirty="0">
              <a:solidFill>
                <a:srgbClr val="D9D9D9"/>
              </a:solidFill>
            </a:endParaRPr>
          </a:p>
        </p:txBody>
      </p:sp>
      <p:sp>
        <p:nvSpPr>
          <p:cNvPr id="36" name="Shape 188"/>
          <p:cNvSpPr/>
          <p:nvPr/>
        </p:nvSpPr>
        <p:spPr>
          <a:xfrm>
            <a:off x="1376773" y="3003798"/>
            <a:ext cx="1578824" cy="1342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endParaRPr lang="en" sz="9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Shape 189"/>
          <p:cNvSpPr/>
          <p:nvPr/>
        </p:nvSpPr>
        <p:spPr>
          <a:xfrm>
            <a:off x="5049181" y="3003798"/>
            <a:ext cx="1578824" cy="139669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75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934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안내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3888432"/>
          </a:xfrm>
        </p:spPr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(Textbook)</a:t>
            </a:r>
            <a:endParaRPr lang="ko-KR" altLang="en-US" dirty="0"/>
          </a:p>
          <a:p>
            <a:pPr lvl="1"/>
            <a:r>
              <a:rPr lang="ko-KR" altLang="en-US" i="0" dirty="0"/>
              <a:t>개정판 </a:t>
            </a:r>
            <a:r>
              <a:rPr lang="en-US" altLang="ko-KR" i="0" dirty="0"/>
              <a:t>“C</a:t>
            </a:r>
            <a:r>
              <a:rPr lang="ko-KR" altLang="en-US" i="0" dirty="0"/>
              <a:t> 언어로 쉽게 풀어 쓴 자료구조</a:t>
            </a:r>
            <a:r>
              <a:rPr lang="en-US" altLang="ko-KR" i="0" dirty="0"/>
              <a:t>”</a:t>
            </a:r>
            <a:endParaRPr lang="ko-KR" altLang="en-US" i="0" dirty="0"/>
          </a:p>
          <a:p>
            <a:pPr lvl="1"/>
            <a:r>
              <a:rPr lang="ko-KR" altLang="en-US" i="0" dirty="0"/>
              <a:t>출판사</a:t>
            </a:r>
            <a:r>
              <a:rPr lang="en-US" altLang="ko-KR" i="0" dirty="0"/>
              <a:t>:</a:t>
            </a:r>
            <a:r>
              <a:rPr lang="ko-KR" altLang="en-US" i="0" dirty="0"/>
              <a:t> 생능출판사</a:t>
            </a:r>
          </a:p>
          <a:p>
            <a:pPr lvl="1"/>
            <a:r>
              <a:rPr lang="ko-KR" altLang="en-US" i="0" dirty="0"/>
              <a:t>저자</a:t>
            </a:r>
            <a:r>
              <a:rPr lang="en-US" altLang="ko-KR" i="0" dirty="0"/>
              <a:t>:</a:t>
            </a:r>
            <a:r>
              <a:rPr lang="ko-KR" altLang="en-US" i="0" dirty="0"/>
              <a:t> 천인국</a:t>
            </a:r>
            <a:r>
              <a:rPr lang="en-US" altLang="ko-KR" i="0" dirty="0"/>
              <a:t>,</a:t>
            </a:r>
            <a:r>
              <a:rPr lang="ko-KR" altLang="en-US" i="0" dirty="0"/>
              <a:t> 공용해</a:t>
            </a:r>
            <a:r>
              <a:rPr lang="en-US" altLang="ko-KR" i="0" dirty="0"/>
              <a:t>,</a:t>
            </a:r>
            <a:r>
              <a:rPr lang="ko-KR" altLang="en-US" i="0" dirty="0"/>
              <a:t> 하상호</a:t>
            </a:r>
          </a:p>
          <a:p>
            <a:pPr lvl="1"/>
            <a:endParaRPr lang="ko-KR" altLang="en-US" i="0" dirty="0"/>
          </a:p>
          <a:p>
            <a:r>
              <a:rPr lang="ko-KR" altLang="en-US" dirty="0"/>
              <a:t>선수과목</a:t>
            </a:r>
            <a:r>
              <a:rPr lang="en-US" altLang="ko-KR" dirty="0"/>
              <a:t> (Prerequisite)</a:t>
            </a:r>
            <a:endParaRPr lang="ko-KR" altLang="en-US" dirty="0"/>
          </a:p>
          <a:p>
            <a:pPr lvl="1"/>
            <a:r>
              <a:rPr lang="en-US" altLang="ko-KR" i="0" dirty="0"/>
              <a:t>C </a:t>
            </a:r>
            <a:r>
              <a:rPr lang="ko-KR" altLang="en-US" i="0" dirty="0"/>
              <a:t>프로그래밍</a:t>
            </a:r>
          </a:p>
          <a:p>
            <a:pPr lvl="1"/>
            <a:r>
              <a:rPr lang="ko-KR" altLang="en-US" i="0" dirty="0"/>
              <a:t>공대 </a:t>
            </a:r>
            <a:r>
              <a:rPr lang="en-US" altLang="ko-KR" i="0" dirty="0"/>
              <a:t>1</a:t>
            </a:r>
            <a:r>
              <a:rPr lang="ko-KR" altLang="en-US" i="0" dirty="0"/>
              <a:t>학년 </a:t>
            </a:r>
            <a:r>
              <a:rPr lang="en-US" altLang="ko-KR" i="0" dirty="0"/>
              <a:t>C </a:t>
            </a:r>
            <a:r>
              <a:rPr lang="ko-KR" altLang="en-US" i="0" dirty="0"/>
              <a:t>프로그래밍 과목</a:t>
            </a:r>
          </a:p>
          <a:p>
            <a:pPr lvl="1"/>
            <a:endParaRPr lang="ko-KR" altLang="en-US" i="0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i="0" dirty="0"/>
              <a:t>1,</a:t>
            </a:r>
            <a:r>
              <a:rPr lang="ko-KR" altLang="en-US" i="0" dirty="0"/>
              <a:t> </a:t>
            </a:r>
            <a:r>
              <a:rPr lang="en-US" altLang="ko-KR" i="0" dirty="0"/>
              <a:t>2</a:t>
            </a:r>
            <a:r>
              <a:rPr lang="ko-KR" altLang="en-US" i="0" dirty="0"/>
              <a:t>학기 연속 수업</a:t>
            </a:r>
            <a:endParaRPr lang="en-US" altLang="ko-KR" i="0" dirty="0"/>
          </a:p>
          <a:p>
            <a:pPr lvl="1"/>
            <a:r>
              <a:rPr lang="ko-KR" altLang="en-US" dirty="0"/>
              <a:t>이론 및 실습 병행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76671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안내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843558"/>
            <a:ext cx="6677118" cy="4032448"/>
          </a:xfrm>
        </p:spPr>
        <p:txBody>
          <a:bodyPr/>
          <a:lstStyle/>
          <a:p>
            <a:r>
              <a:rPr lang="ko-KR" altLang="en-US" dirty="0" err="1"/>
              <a:t>강의방법</a:t>
            </a:r>
            <a:endParaRPr lang="en-US" altLang="ko-KR" dirty="0"/>
          </a:p>
          <a:p>
            <a:pPr lvl="1"/>
            <a:r>
              <a:rPr lang="en-US" altLang="ko-KR" dirty="0"/>
              <a:t>Active Learning</a:t>
            </a:r>
            <a:endParaRPr lang="ko-KR" altLang="en-US" dirty="0"/>
          </a:p>
          <a:p>
            <a:pPr marL="5953" indent="0">
              <a:buNone/>
            </a:pPr>
            <a:endParaRPr lang="en-US" altLang="ko-KR" dirty="0"/>
          </a:p>
          <a:p>
            <a:r>
              <a:rPr lang="ko-KR" altLang="en-US" dirty="0"/>
              <a:t>강의시간</a:t>
            </a:r>
          </a:p>
          <a:p>
            <a:pPr lvl="1"/>
            <a:r>
              <a:rPr lang="ko-KR" altLang="en-US" dirty="0"/>
              <a:t>월 </a:t>
            </a:r>
            <a:r>
              <a:rPr lang="en-US" altLang="ko-KR" dirty="0"/>
              <a:t>14:00</a:t>
            </a:r>
            <a:r>
              <a:rPr lang="ko-KR" altLang="en-US" dirty="0"/>
              <a:t> </a:t>
            </a:r>
            <a:r>
              <a:rPr lang="en-US" altLang="ko-KR" dirty="0"/>
              <a:t>– 15:50 -&gt;</a:t>
            </a:r>
            <a:r>
              <a:rPr lang="ko-KR" altLang="en-US" dirty="0"/>
              <a:t> 지난 시간 이론 기반 개인퀴즈</a:t>
            </a:r>
            <a:endParaRPr lang="en-US" altLang="ko-KR" dirty="0"/>
          </a:p>
          <a:p>
            <a:pPr lvl="1"/>
            <a:r>
              <a:rPr lang="ko-KR" altLang="en-US" dirty="0"/>
              <a:t>수 </a:t>
            </a:r>
            <a:r>
              <a:rPr lang="en-US" altLang="ko-KR" dirty="0"/>
              <a:t>09:00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10:50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이론수업 및 팀 과제</a:t>
            </a:r>
            <a:endParaRPr lang="en-US" altLang="ko-KR" dirty="0"/>
          </a:p>
          <a:p>
            <a:pPr lvl="1"/>
            <a:r>
              <a:rPr lang="en-US" altLang="ko-KR" b="1" dirty="0"/>
              <a:t>3/7</a:t>
            </a:r>
            <a:r>
              <a:rPr lang="ko-KR" altLang="en-US" b="1" dirty="0"/>
              <a:t> 팀 구성 예정 </a:t>
            </a:r>
            <a:r>
              <a:rPr lang="en-US" altLang="ko-KR" b="1" dirty="0"/>
              <a:t>(</a:t>
            </a:r>
            <a:r>
              <a:rPr lang="ko-KR" altLang="en-US" b="1" dirty="0"/>
              <a:t>자율</a:t>
            </a:r>
            <a:r>
              <a:rPr lang="en-US" altLang="ko-KR" b="1" dirty="0"/>
              <a:t>)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평가방법</a:t>
            </a:r>
          </a:p>
          <a:p>
            <a:pPr lvl="1"/>
            <a:r>
              <a:rPr lang="ko-KR" altLang="en-US" i="0" dirty="0"/>
              <a:t>출석 </a:t>
            </a:r>
            <a:r>
              <a:rPr lang="en-US" altLang="ko-KR" i="0" dirty="0"/>
              <a:t>10%</a:t>
            </a:r>
            <a:r>
              <a:rPr lang="ko-KR" altLang="en-US" i="0" dirty="0"/>
              <a:t> </a:t>
            </a:r>
          </a:p>
          <a:p>
            <a:pPr lvl="1"/>
            <a:r>
              <a:rPr lang="ko-KR" altLang="en-US" dirty="0"/>
              <a:t>개인퀴즈</a:t>
            </a:r>
            <a:r>
              <a:rPr lang="ko-KR" altLang="en-US" i="0" dirty="0"/>
              <a:t> </a:t>
            </a:r>
            <a:r>
              <a:rPr lang="en-US" altLang="ko-KR" i="0" dirty="0"/>
              <a:t>30% </a:t>
            </a:r>
            <a:r>
              <a:rPr lang="ko-KR" altLang="en-US" i="0" dirty="0"/>
              <a:t> </a:t>
            </a:r>
          </a:p>
          <a:p>
            <a:pPr lvl="1"/>
            <a:r>
              <a:rPr lang="ko-KR" altLang="en-US" dirty="0"/>
              <a:t>팀과제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b="1" dirty="0"/>
              <a:t>중간고사 없음</a:t>
            </a:r>
            <a:r>
              <a:rPr lang="en-US" altLang="ko-KR" b="1" dirty="0"/>
              <a:t>!</a:t>
            </a:r>
          </a:p>
          <a:p>
            <a:pPr lvl="1"/>
            <a:r>
              <a:rPr lang="ko-KR" altLang="en-US" i="0" dirty="0"/>
              <a:t>기말고사 </a:t>
            </a:r>
            <a:r>
              <a:rPr lang="en-US" altLang="ko-KR" i="0" dirty="0"/>
              <a:t>30% </a:t>
            </a:r>
            <a:r>
              <a:rPr lang="ko-KR" altLang="en-US" i="0" dirty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862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4B7F2C6-50AA-C745-97D2-78641F00C591}"/>
              </a:ext>
            </a:extLst>
          </p:cNvPr>
          <p:cNvSpPr/>
          <p:nvPr/>
        </p:nvSpPr>
        <p:spPr>
          <a:xfrm>
            <a:off x="548680" y="1131590"/>
            <a:ext cx="1402356" cy="13681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안내 </a:t>
            </a:r>
            <a:r>
              <a:rPr lang="en-US" altLang="ko-KR" dirty="0"/>
              <a:t>: Active Learning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1F01B7-92D4-3841-8FCF-F336792A7945}"/>
              </a:ext>
            </a:extLst>
          </p:cNvPr>
          <p:cNvSpPr/>
          <p:nvPr/>
        </p:nvSpPr>
        <p:spPr>
          <a:xfrm>
            <a:off x="629072" y="1211982"/>
            <a:ext cx="567680" cy="56768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05AF55-86BA-5B43-9815-C0FFB427276A}"/>
              </a:ext>
            </a:extLst>
          </p:cNvPr>
          <p:cNvSpPr/>
          <p:nvPr/>
        </p:nvSpPr>
        <p:spPr>
          <a:xfrm>
            <a:off x="1268760" y="1211982"/>
            <a:ext cx="567680" cy="56768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64FD03-7B56-3146-9DE5-F1F33009DD42}"/>
              </a:ext>
            </a:extLst>
          </p:cNvPr>
          <p:cNvSpPr/>
          <p:nvPr/>
        </p:nvSpPr>
        <p:spPr>
          <a:xfrm>
            <a:off x="629072" y="1868438"/>
            <a:ext cx="567680" cy="56768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6B02D09-93B7-A04F-96D7-28A230759ECF}"/>
              </a:ext>
            </a:extLst>
          </p:cNvPr>
          <p:cNvSpPr/>
          <p:nvPr/>
        </p:nvSpPr>
        <p:spPr>
          <a:xfrm>
            <a:off x="1268760" y="1868438"/>
            <a:ext cx="567680" cy="56768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5D723F0-9CB0-364F-B146-DA6A39F95B94}"/>
              </a:ext>
            </a:extLst>
          </p:cNvPr>
          <p:cNvSpPr/>
          <p:nvPr/>
        </p:nvSpPr>
        <p:spPr>
          <a:xfrm>
            <a:off x="2348880" y="1131590"/>
            <a:ext cx="1402356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12085B-6AD5-124E-89D4-E444E1BC97EE}"/>
              </a:ext>
            </a:extLst>
          </p:cNvPr>
          <p:cNvSpPr/>
          <p:nvPr/>
        </p:nvSpPr>
        <p:spPr>
          <a:xfrm>
            <a:off x="2429272" y="1211982"/>
            <a:ext cx="567680" cy="567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AAF6177-4DE6-BC4A-BF8D-295EE4036B14}"/>
              </a:ext>
            </a:extLst>
          </p:cNvPr>
          <p:cNvSpPr/>
          <p:nvPr/>
        </p:nvSpPr>
        <p:spPr>
          <a:xfrm>
            <a:off x="3068960" y="1211982"/>
            <a:ext cx="567680" cy="567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68E073-BE6A-0843-950B-6102ECF5B049}"/>
              </a:ext>
            </a:extLst>
          </p:cNvPr>
          <p:cNvSpPr/>
          <p:nvPr/>
        </p:nvSpPr>
        <p:spPr>
          <a:xfrm>
            <a:off x="2429272" y="1868438"/>
            <a:ext cx="567680" cy="567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BA6F9FA-430B-E24F-BF86-D0AB90DBB837}"/>
              </a:ext>
            </a:extLst>
          </p:cNvPr>
          <p:cNvSpPr/>
          <p:nvPr/>
        </p:nvSpPr>
        <p:spPr>
          <a:xfrm>
            <a:off x="3068960" y="1868438"/>
            <a:ext cx="567680" cy="567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7DB8E11-04D2-A040-B33C-7FB22C84908D}"/>
              </a:ext>
            </a:extLst>
          </p:cNvPr>
          <p:cNvSpPr/>
          <p:nvPr/>
        </p:nvSpPr>
        <p:spPr>
          <a:xfrm>
            <a:off x="4941168" y="1131590"/>
            <a:ext cx="1402356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D2EE97-1479-E04E-BCA7-C9BF4CF2FBEA}"/>
              </a:ext>
            </a:extLst>
          </p:cNvPr>
          <p:cNvSpPr/>
          <p:nvPr/>
        </p:nvSpPr>
        <p:spPr>
          <a:xfrm>
            <a:off x="5021560" y="1211982"/>
            <a:ext cx="567680" cy="5676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CE5562-79DA-6847-9D8C-C1AD0829CB14}"/>
              </a:ext>
            </a:extLst>
          </p:cNvPr>
          <p:cNvSpPr/>
          <p:nvPr/>
        </p:nvSpPr>
        <p:spPr>
          <a:xfrm>
            <a:off x="5661248" y="1211982"/>
            <a:ext cx="567680" cy="5676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6CA590-B0EF-2648-911F-6BF59C8F3426}"/>
              </a:ext>
            </a:extLst>
          </p:cNvPr>
          <p:cNvSpPr/>
          <p:nvPr/>
        </p:nvSpPr>
        <p:spPr>
          <a:xfrm>
            <a:off x="5021560" y="1868438"/>
            <a:ext cx="567680" cy="5676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50C136-1A1D-2C4D-AE9A-4B5D8AAF4FE2}"/>
              </a:ext>
            </a:extLst>
          </p:cNvPr>
          <p:cNvSpPr/>
          <p:nvPr/>
        </p:nvSpPr>
        <p:spPr>
          <a:xfrm>
            <a:off x="5661248" y="1868438"/>
            <a:ext cx="567680" cy="5676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62A8C-4F28-0341-A47A-15B20FA223A5}"/>
              </a:ext>
            </a:extLst>
          </p:cNvPr>
          <p:cNvSpPr txBox="1"/>
          <p:nvPr/>
        </p:nvSpPr>
        <p:spPr>
          <a:xfrm>
            <a:off x="4077575" y="1419622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…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50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3672408"/>
          </a:xfrm>
        </p:spPr>
        <p:txBody>
          <a:bodyPr/>
          <a:lstStyle/>
          <a:p>
            <a:r>
              <a:rPr lang="ko-KR" altLang="en-US" dirty="0"/>
              <a:t>프로그래밍 언어 </a:t>
            </a:r>
            <a:r>
              <a:rPr lang="en-US" altLang="ko-KR" dirty="0"/>
              <a:t>(Language)</a:t>
            </a:r>
            <a:endParaRPr lang="ko-KR" altLang="en-US" dirty="0"/>
          </a:p>
          <a:p>
            <a:pPr lvl="1"/>
            <a:r>
              <a:rPr lang="ko-KR" altLang="en-US" dirty="0"/>
              <a:t>사람들간의 언어</a:t>
            </a:r>
            <a:r>
              <a:rPr lang="en-US" altLang="ko-KR" dirty="0"/>
              <a:t>, </a:t>
            </a:r>
            <a:r>
              <a:rPr lang="ko-KR" altLang="en-US" dirty="0"/>
              <a:t>문법</a:t>
            </a:r>
            <a:r>
              <a:rPr lang="en-US" altLang="ko-KR" dirty="0"/>
              <a:t>,</a:t>
            </a:r>
            <a:r>
              <a:rPr lang="ko-KR" altLang="en-US" dirty="0"/>
              <a:t> 음성</a:t>
            </a:r>
            <a:r>
              <a:rPr lang="en-US" altLang="ko-KR" dirty="0"/>
              <a:t>,</a:t>
            </a:r>
            <a:r>
              <a:rPr lang="ko-KR" altLang="en-US" dirty="0"/>
              <a:t> 손과 발</a:t>
            </a:r>
          </a:p>
          <a:p>
            <a:pPr lvl="1"/>
            <a:r>
              <a:rPr lang="ko-KR" altLang="en-US" dirty="0"/>
              <a:t>프로그래밍 언어</a:t>
            </a:r>
            <a:r>
              <a:rPr lang="en-US" altLang="ko-KR" dirty="0"/>
              <a:t>,</a:t>
            </a:r>
            <a:r>
              <a:rPr lang="ko-KR" altLang="en-US" dirty="0"/>
              <a:t> 문법</a:t>
            </a:r>
            <a:r>
              <a:rPr lang="en-US" altLang="ko-KR" dirty="0"/>
              <a:t>,</a:t>
            </a:r>
            <a:r>
              <a:rPr lang="ko-KR" altLang="en-US" dirty="0"/>
              <a:t> 코드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자료 구조</a:t>
            </a:r>
            <a:r>
              <a:rPr lang="en-US" altLang="ko-KR" dirty="0"/>
              <a:t>:</a:t>
            </a:r>
            <a:r>
              <a:rPr lang="ko-KR" altLang="en-US" dirty="0"/>
              <a:t> 현실에서의 다양한 구조를 프로그래밍으로 표현하는 방법</a:t>
            </a:r>
          </a:p>
          <a:p>
            <a:pPr lvl="1"/>
            <a:r>
              <a:rPr lang="ko-KR" altLang="en-US" dirty="0"/>
              <a:t>인력 조직도</a:t>
            </a:r>
          </a:p>
          <a:p>
            <a:pPr lvl="1"/>
            <a:r>
              <a:rPr lang="ko-KR" altLang="en-US" dirty="0"/>
              <a:t>실행 취소 기능</a:t>
            </a:r>
          </a:p>
          <a:p>
            <a:pPr lvl="1"/>
            <a:r>
              <a:rPr lang="ko-KR" altLang="en-US" dirty="0"/>
              <a:t>검색 엔진</a:t>
            </a:r>
          </a:p>
          <a:p>
            <a:pPr lvl="1"/>
            <a:r>
              <a:rPr lang="ko-KR" altLang="en-US" dirty="0"/>
              <a:t>페이스북 친구 관리</a:t>
            </a:r>
            <a:endParaRPr lang="en-US" altLang="ko-KR" dirty="0"/>
          </a:p>
          <a:p>
            <a:pPr lvl="1"/>
            <a:r>
              <a:rPr lang="ko-KR" altLang="en-US" dirty="0"/>
              <a:t>카카오톡 메시지 관리</a:t>
            </a:r>
          </a:p>
        </p:txBody>
      </p:sp>
    </p:spTree>
    <p:extLst>
      <p:ext uri="{BB962C8B-B14F-4D97-AF65-F5344CB8AC3E}">
        <p14:creationId xmlns:p14="http://schemas.microsoft.com/office/powerpoint/2010/main" val="65357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858000" cy="3888432"/>
          </a:xfrm>
        </p:spPr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내 주변 모든 것들을 고성능 컴퓨터 데이터로 표현 가능한 프로그래머 양성</a:t>
            </a:r>
            <a:r>
              <a:rPr lang="en-US" altLang="ko-KR" dirty="0"/>
              <a:t>.</a:t>
            </a:r>
          </a:p>
          <a:p>
            <a:pPr marL="5953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1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8777" y="3291830"/>
            <a:ext cx="26642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Memory, SSD, 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2896" y="2715766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8777" y="2139702"/>
            <a:ext cx="266429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432048"/>
          </a:xfrm>
        </p:spPr>
        <p:txBody>
          <a:bodyPr/>
          <a:lstStyle/>
          <a:p>
            <a:r>
              <a:rPr lang="ko-KR" altLang="en-US" dirty="0"/>
              <a:t>자료구조 사용 범위</a:t>
            </a:r>
          </a:p>
        </p:txBody>
      </p:sp>
      <p:sp>
        <p:nvSpPr>
          <p:cNvPr id="3" name="Left Brace 2"/>
          <p:cNvSpPr/>
          <p:nvPr/>
        </p:nvSpPr>
        <p:spPr>
          <a:xfrm>
            <a:off x="2204864" y="3291830"/>
            <a:ext cx="216024" cy="648072"/>
          </a:xfrm>
          <a:prstGeom prst="leftBrace">
            <a:avLst>
              <a:gd name="adj1" fmla="val 30040"/>
              <a:gd name="adj2" fmla="val 45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204864" y="2139702"/>
            <a:ext cx="216024" cy="1085260"/>
          </a:xfrm>
          <a:prstGeom prst="leftBrace">
            <a:avLst>
              <a:gd name="adj1" fmla="val 30040"/>
              <a:gd name="adj2" fmla="val 45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130" y="335454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130" y="24590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4990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432048"/>
          </a:xfrm>
        </p:spPr>
        <p:txBody>
          <a:bodyPr/>
          <a:lstStyle/>
          <a:p>
            <a:r>
              <a:rPr lang="ko-KR" altLang="en-US" dirty="0"/>
              <a:t>자료구조 사용의 실제 예제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9059" b="1"/>
          <a:stretch/>
        </p:blipFill>
        <p:spPr>
          <a:xfrm>
            <a:off x="2221486" y="1424621"/>
            <a:ext cx="2359642" cy="33638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24429" y="4876006"/>
            <a:ext cx="26645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ko-KR" altLang="en-US" sz="800" dirty="0"/>
              <a:t>카카오톡 소개페이지</a:t>
            </a:r>
            <a:r>
              <a:rPr lang="en-US" altLang="ko-KR" sz="800" dirty="0"/>
              <a:t>,</a:t>
            </a:r>
            <a:r>
              <a:rPr lang="ko-KR" altLang="en-US" sz="800" dirty="0"/>
              <a:t> </a:t>
            </a:r>
            <a:r>
              <a:rPr lang="en-US" sz="800" dirty="0"/>
              <a:t>Google </a:t>
            </a:r>
            <a:r>
              <a:rPr lang="en-US" sz="800" dirty="0" err="1"/>
              <a:t>Playstore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953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0" y="987574"/>
            <a:ext cx="6677118" cy="432048"/>
          </a:xfrm>
        </p:spPr>
        <p:txBody>
          <a:bodyPr/>
          <a:lstStyle/>
          <a:p>
            <a:r>
              <a:rPr lang="ko-KR" altLang="en-US" dirty="0"/>
              <a:t>자료구조 사용의 실제 예제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9059" b="1"/>
          <a:stretch/>
        </p:blipFill>
        <p:spPr>
          <a:xfrm>
            <a:off x="2221486" y="1424621"/>
            <a:ext cx="2359642" cy="33638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24429" y="4876006"/>
            <a:ext cx="26645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ko-KR" altLang="en-US" sz="800" dirty="0"/>
              <a:t>카카오톡 소개페이지</a:t>
            </a:r>
            <a:r>
              <a:rPr lang="en-US" altLang="ko-KR" sz="800" dirty="0"/>
              <a:t>,</a:t>
            </a:r>
            <a:r>
              <a:rPr lang="ko-KR" altLang="en-US" sz="800" dirty="0"/>
              <a:t> </a:t>
            </a:r>
            <a:r>
              <a:rPr lang="en-US" sz="800" dirty="0"/>
              <a:t>Google </a:t>
            </a:r>
            <a:r>
              <a:rPr lang="en-US" sz="800" dirty="0" err="1"/>
              <a:t>Playstore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4856201" y="1577569"/>
            <a:ext cx="1656184" cy="54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키워드 검색 기능</a:t>
            </a:r>
          </a:p>
          <a:p>
            <a:pPr algn="ctr"/>
            <a:r>
              <a:rPr lang="en-US" altLang="ko-KR" sz="1200" dirty="0"/>
              <a:t>(Keyword searching)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60648" y="2009617"/>
            <a:ext cx="1656184" cy="54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</a:t>
            </a:r>
            <a:r>
              <a:rPr lang="ko-KR" altLang="en-US" sz="1200" dirty="0"/>
              <a:t>기능 구현</a:t>
            </a:r>
          </a:p>
          <a:p>
            <a:pPr algn="ctr"/>
            <a:r>
              <a:rPr lang="en-US" altLang="ko-KR" sz="1200" dirty="0"/>
              <a:t>(Stack)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867733" y="3161745"/>
            <a:ext cx="1656184" cy="54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메시지 단순 나열</a:t>
            </a:r>
          </a:p>
          <a:p>
            <a:pPr algn="ctr"/>
            <a:r>
              <a:rPr lang="en-US" altLang="ko-KR" sz="1200" dirty="0"/>
              <a:t>(Queue)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89168" y="3820932"/>
            <a:ext cx="1656184" cy="54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ko-KR" altLang="en-US" sz="1200" dirty="0"/>
              <a:t>프로필사진 매칭</a:t>
            </a:r>
          </a:p>
          <a:p>
            <a:pPr algn="ctr"/>
            <a:r>
              <a:rPr lang="en-US" sz="1200" dirty="0"/>
              <a:t>(Dictionary)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440668" y="2355726"/>
            <a:ext cx="367177" cy="2160240"/>
          </a:xfrm>
          <a:prstGeom prst="rightBrace">
            <a:avLst>
              <a:gd name="adj1" fmla="val 405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17031" y="1916319"/>
            <a:ext cx="452227" cy="452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19109" y="1916318"/>
            <a:ext cx="452227" cy="452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92896" y="4136791"/>
            <a:ext cx="452227" cy="452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4" idx="3"/>
          </p:cNvCxnSpPr>
          <p:nvPr/>
        </p:nvCxnSpPr>
        <p:spPr>
          <a:xfrm flipV="1">
            <a:off x="1916832" y="2125771"/>
            <a:ext cx="502277" cy="157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</p:cNvCxnSpPr>
          <p:nvPr/>
        </p:nvCxnSpPr>
        <p:spPr>
          <a:xfrm>
            <a:off x="1945352" y="4095033"/>
            <a:ext cx="547544" cy="27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3872" y="6064295"/>
            <a:ext cx="547544" cy="27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3" idx="1"/>
          </p:cNvCxnSpPr>
          <p:nvPr/>
        </p:nvCxnSpPr>
        <p:spPr>
          <a:xfrm flipV="1">
            <a:off x="4169258" y="1851670"/>
            <a:ext cx="686943" cy="27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69160" y="4143894"/>
            <a:ext cx="1656184" cy="54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View </a:t>
            </a:r>
            <a:r>
              <a:rPr lang="ko-KR" altLang="en-US" sz="1200" dirty="0"/>
              <a:t>간 계층</a:t>
            </a:r>
            <a:r>
              <a:rPr lang="en-US" altLang="ko-KR" sz="1200" dirty="0"/>
              <a:t> </a:t>
            </a:r>
            <a:r>
              <a:rPr lang="ko-KR" altLang="en-US" sz="1200" dirty="0"/>
              <a:t>구조</a:t>
            </a:r>
          </a:p>
          <a:p>
            <a:pPr algn="ctr"/>
            <a:r>
              <a:rPr lang="en-US" altLang="ko-KR" sz="1200" dirty="0"/>
              <a:t>(Tree)</a:t>
            </a:r>
            <a:endParaRPr lang="en-US" sz="1200" dirty="0"/>
          </a:p>
        </p:txBody>
      </p:sp>
      <p:cxnSp>
        <p:nvCxnSpPr>
          <p:cNvPr id="24" name="Straight Connector 23"/>
          <p:cNvCxnSpPr>
            <a:endCxn id="23" idx="1"/>
          </p:cNvCxnSpPr>
          <p:nvPr/>
        </p:nvCxnSpPr>
        <p:spPr>
          <a:xfrm flipV="1">
            <a:off x="4293096" y="4417995"/>
            <a:ext cx="576064" cy="27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372</Words>
  <Application>Microsoft Macintosh PowerPoint</Application>
  <PresentationFormat>사용자 지정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Source Sans Pro</vt:lpstr>
      <vt:lpstr>Office Theme</vt:lpstr>
      <vt:lpstr>Custom Design</vt:lpstr>
      <vt:lpstr>PowerPoint 프레젠테이션</vt:lpstr>
      <vt:lpstr>수업 안내</vt:lpstr>
      <vt:lpstr>수업 안내</vt:lpstr>
      <vt:lpstr>수업 안내 : Active Learning</vt:lpstr>
      <vt:lpstr>강의 소개</vt:lpstr>
      <vt:lpstr>목표</vt:lpstr>
      <vt:lpstr>강의 소개</vt:lpstr>
      <vt:lpstr>강의 소개</vt:lpstr>
      <vt:lpstr>강의 소개</vt:lpstr>
      <vt:lpstr>강의 내용</vt:lpstr>
      <vt:lpstr>강의 내용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박세진</cp:lastModifiedBy>
  <cp:revision>819</cp:revision>
  <cp:lastPrinted>2018-03-04T23:44:46Z</cp:lastPrinted>
  <dcterms:created xsi:type="dcterms:W3CDTF">2014-04-01T16:27:38Z</dcterms:created>
  <dcterms:modified xsi:type="dcterms:W3CDTF">2022-03-01T22:53:54Z</dcterms:modified>
  <cp:category/>
</cp:coreProperties>
</file>